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257" r:id="rId3"/>
    <p:sldId id="258" r:id="rId4"/>
    <p:sldId id="270" r:id="rId5"/>
    <p:sldId id="271" r:id="rId6"/>
    <p:sldId id="272" r:id="rId7"/>
    <p:sldId id="273" r:id="rId8"/>
    <p:sldId id="274" r:id="rId9"/>
    <p:sldId id="266" r:id="rId10"/>
    <p:sldId id="267" r:id="rId11"/>
    <p:sldId id="265" r:id="rId12"/>
    <p:sldId id="260" r:id="rId13"/>
    <p:sldId id="261" r:id="rId14"/>
    <p:sldId id="262" r:id="rId15"/>
    <p:sldId id="263" r:id="rId16"/>
    <p:sldId id="268" r:id="rId17"/>
    <p:sldId id="269" r:id="rId18"/>
    <p:sldId id="275" r:id="rId19"/>
    <p:sldId id="259" r:id="rId20"/>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E3D976-8F10-4D50-98D4-CB66F7E3633D}" type="doc">
      <dgm:prSet loTypeId="urn:microsoft.com/office/officeart/2005/8/layout/venn1" loCatId="relationship" qsTypeId="urn:microsoft.com/office/officeart/2005/8/quickstyle/simple1" qsCatId="simple" csTypeId="urn:microsoft.com/office/officeart/2005/8/colors/accent1_2" csCatId="accent1" phldr="1"/>
      <dgm:spPr/>
    </dgm:pt>
    <dgm:pt modelId="{50A5EAD7-7EA9-4585-8C41-B24C64B0AA7C}">
      <dgm:prSet phldrT="[Text]"/>
      <dgm:spPr/>
      <dgm:t>
        <a:bodyPr/>
        <a:lstStyle/>
        <a:p>
          <a:r>
            <a:rPr lang="en-IE" dirty="0" smtClean="0"/>
            <a:t>Vulnerable Groups</a:t>
          </a:r>
          <a:endParaRPr lang="en-IE" dirty="0"/>
        </a:p>
      </dgm:t>
    </dgm:pt>
    <dgm:pt modelId="{9365C50C-264C-4A26-97E7-3DB4A7F2E409}" type="parTrans" cxnId="{911D0407-3977-4DAD-907B-F87FDF38E721}">
      <dgm:prSet/>
      <dgm:spPr/>
      <dgm:t>
        <a:bodyPr/>
        <a:lstStyle/>
        <a:p>
          <a:endParaRPr lang="en-IE"/>
        </a:p>
      </dgm:t>
    </dgm:pt>
    <dgm:pt modelId="{14282FED-86FE-4BAA-9365-3D2DBB29287F}" type="sibTrans" cxnId="{911D0407-3977-4DAD-907B-F87FDF38E721}">
      <dgm:prSet/>
      <dgm:spPr/>
      <dgm:t>
        <a:bodyPr/>
        <a:lstStyle/>
        <a:p>
          <a:endParaRPr lang="en-IE"/>
        </a:p>
      </dgm:t>
    </dgm:pt>
    <dgm:pt modelId="{5CD9E647-678C-4FFF-B594-ABFD32E72540}">
      <dgm:prSet phldrT="[Text]"/>
      <dgm:spPr/>
      <dgm:t>
        <a:bodyPr/>
        <a:lstStyle/>
        <a:p>
          <a:r>
            <a:rPr lang="en-IE" dirty="0" err="1" smtClean="0"/>
            <a:t>SocEcon</a:t>
          </a:r>
          <a:r>
            <a:rPr lang="en-IE" dirty="0" smtClean="0"/>
            <a:t> Data</a:t>
          </a:r>
          <a:endParaRPr lang="en-IE" dirty="0"/>
        </a:p>
      </dgm:t>
    </dgm:pt>
    <dgm:pt modelId="{5D31DBCF-B348-4CDA-9FB7-E90001FC1621}" type="parTrans" cxnId="{D3C5820F-21F9-42E9-8868-C753A2A3F578}">
      <dgm:prSet/>
      <dgm:spPr/>
      <dgm:t>
        <a:bodyPr/>
        <a:lstStyle/>
        <a:p>
          <a:endParaRPr lang="en-IE"/>
        </a:p>
      </dgm:t>
    </dgm:pt>
    <dgm:pt modelId="{802288E8-221E-414A-A0FB-DBD171D146C3}" type="sibTrans" cxnId="{D3C5820F-21F9-42E9-8868-C753A2A3F578}">
      <dgm:prSet/>
      <dgm:spPr/>
      <dgm:t>
        <a:bodyPr/>
        <a:lstStyle/>
        <a:p>
          <a:endParaRPr lang="en-IE"/>
        </a:p>
      </dgm:t>
    </dgm:pt>
    <dgm:pt modelId="{34EABF3A-4955-4323-9A8F-329126BFD2E7}">
      <dgm:prSet phldrT="[Text]"/>
      <dgm:spPr/>
      <dgm:t>
        <a:bodyPr/>
        <a:lstStyle/>
        <a:p>
          <a:r>
            <a:rPr lang="en-IE" dirty="0" smtClean="0"/>
            <a:t>Barriers</a:t>
          </a:r>
          <a:endParaRPr lang="en-IE" dirty="0"/>
        </a:p>
      </dgm:t>
    </dgm:pt>
    <dgm:pt modelId="{A104C8B0-5F67-4060-9DF7-EDDE22399E7F}" type="parTrans" cxnId="{37688881-4C43-4D54-80E3-4CB5116F2C7B}">
      <dgm:prSet/>
      <dgm:spPr/>
      <dgm:t>
        <a:bodyPr/>
        <a:lstStyle/>
        <a:p>
          <a:endParaRPr lang="en-IE"/>
        </a:p>
      </dgm:t>
    </dgm:pt>
    <dgm:pt modelId="{2A56FE99-8ED3-44E7-812A-27D24CCC91D7}" type="sibTrans" cxnId="{37688881-4C43-4D54-80E3-4CB5116F2C7B}">
      <dgm:prSet/>
      <dgm:spPr/>
      <dgm:t>
        <a:bodyPr/>
        <a:lstStyle/>
        <a:p>
          <a:endParaRPr lang="en-IE"/>
        </a:p>
      </dgm:t>
    </dgm:pt>
    <dgm:pt modelId="{4348E0A9-D952-4450-8E5A-01E1B4BE604A}">
      <dgm:prSet/>
      <dgm:spPr/>
      <dgm:t>
        <a:bodyPr/>
        <a:lstStyle/>
        <a:p>
          <a:r>
            <a:rPr lang="en-IE" dirty="0" smtClean="0"/>
            <a:t>SICAP</a:t>
          </a:r>
          <a:endParaRPr lang="en-IE" dirty="0"/>
        </a:p>
      </dgm:t>
    </dgm:pt>
    <dgm:pt modelId="{4DD7325E-F93D-4958-9D8E-CFF99E9A9CAB}" type="parTrans" cxnId="{53F19ACD-051E-474D-A7A7-96B2854011DA}">
      <dgm:prSet/>
      <dgm:spPr/>
      <dgm:t>
        <a:bodyPr/>
        <a:lstStyle/>
        <a:p>
          <a:endParaRPr lang="en-IE"/>
        </a:p>
      </dgm:t>
    </dgm:pt>
    <dgm:pt modelId="{978EBD8A-2031-49B2-8686-8619DA108B2B}" type="sibTrans" cxnId="{53F19ACD-051E-474D-A7A7-96B2854011DA}">
      <dgm:prSet/>
      <dgm:spPr/>
      <dgm:t>
        <a:bodyPr/>
        <a:lstStyle/>
        <a:p>
          <a:endParaRPr lang="en-IE"/>
        </a:p>
      </dgm:t>
    </dgm:pt>
    <dgm:pt modelId="{69CBBB79-3404-4177-9A16-8D08394D3975}" type="pres">
      <dgm:prSet presAssocID="{30E3D976-8F10-4D50-98D4-CB66F7E3633D}" presName="compositeShape" presStyleCnt="0">
        <dgm:presLayoutVars>
          <dgm:chMax val="7"/>
          <dgm:dir/>
          <dgm:resizeHandles val="exact"/>
        </dgm:presLayoutVars>
      </dgm:prSet>
      <dgm:spPr/>
    </dgm:pt>
    <dgm:pt modelId="{5D98D05D-E44A-419F-B7D9-30F0E17BEB56}" type="pres">
      <dgm:prSet presAssocID="{50A5EAD7-7EA9-4585-8C41-B24C64B0AA7C}" presName="circ1" presStyleLbl="vennNode1" presStyleIdx="0" presStyleCnt="4"/>
      <dgm:spPr/>
      <dgm:t>
        <a:bodyPr/>
        <a:lstStyle/>
        <a:p>
          <a:endParaRPr lang="en-IE"/>
        </a:p>
      </dgm:t>
    </dgm:pt>
    <dgm:pt modelId="{CD5C556C-C474-4779-AE20-52F4459732BE}" type="pres">
      <dgm:prSet presAssocID="{50A5EAD7-7EA9-4585-8C41-B24C64B0AA7C}" presName="circ1Tx" presStyleLbl="revTx" presStyleIdx="0" presStyleCnt="0">
        <dgm:presLayoutVars>
          <dgm:chMax val="0"/>
          <dgm:chPref val="0"/>
          <dgm:bulletEnabled val="1"/>
        </dgm:presLayoutVars>
      </dgm:prSet>
      <dgm:spPr/>
      <dgm:t>
        <a:bodyPr/>
        <a:lstStyle/>
        <a:p>
          <a:endParaRPr lang="en-IE"/>
        </a:p>
      </dgm:t>
    </dgm:pt>
    <dgm:pt modelId="{CA5A580A-B629-4BE4-998F-DA38EBA37707}" type="pres">
      <dgm:prSet presAssocID="{5CD9E647-678C-4FFF-B594-ABFD32E72540}" presName="circ2" presStyleLbl="vennNode1" presStyleIdx="1" presStyleCnt="4"/>
      <dgm:spPr/>
      <dgm:t>
        <a:bodyPr/>
        <a:lstStyle/>
        <a:p>
          <a:endParaRPr lang="en-IE"/>
        </a:p>
      </dgm:t>
    </dgm:pt>
    <dgm:pt modelId="{A07F0909-498C-4E2F-82BB-81114D5EBC7F}" type="pres">
      <dgm:prSet presAssocID="{5CD9E647-678C-4FFF-B594-ABFD32E72540}" presName="circ2Tx" presStyleLbl="revTx" presStyleIdx="0" presStyleCnt="0">
        <dgm:presLayoutVars>
          <dgm:chMax val="0"/>
          <dgm:chPref val="0"/>
          <dgm:bulletEnabled val="1"/>
        </dgm:presLayoutVars>
      </dgm:prSet>
      <dgm:spPr/>
      <dgm:t>
        <a:bodyPr/>
        <a:lstStyle/>
        <a:p>
          <a:endParaRPr lang="en-IE"/>
        </a:p>
      </dgm:t>
    </dgm:pt>
    <dgm:pt modelId="{A6ECF1AF-962E-4D8E-B5A5-0E37F25A5655}" type="pres">
      <dgm:prSet presAssocID="{34EABF3A-4955-4323-9A8F-329126BFD2E7}" presName="circ3" presStyleLbl="vennNode1" presStyleIdx="2" presStyleCnt="4"/>
      <dgm:spPr/>
      <dgm:t>
        <a:bodyPr/>
        <a:lstStyle/>
        <a:p>
          <a:endParaRPr lang="en-IE"/>
        </a:p>
      </dgm:t>
    </dgm:pt>
    <dgm:pt modelId="{68F57FCF-D5C7-4E71-8E3D-B07FB56F3142}" type="pres">
      <dgm:prSet presAssocID="{34EABF3A-4955-4323-9A8F-329126BFD2E7}" presName="circ3Tx" presStyleLbl="revTx" presStyleIdx="0" presStyleCnt="0">
        <dgm:presLayoutVars>
          <dgm:chMax val="0"/>
          <dgm:chPref val="0"/>
          <dgm:bulletEnabled val="1"/>
        </dgm:presLayoutVars>
      </dgm:prSet>
      <dgm:spPr/>
      <dgm:t>
        <a:bodyPr/>
        <a:lstStyle/>
        <a:p>
          <a:endParaRPr lang="en-IE"/>
        </a:p>
      </dgm:t>
    </dgm:pt>
    <dgm:pt modelId="{30F94BCB-0DCE-4B53-BB07-00D0625E269E}" type="pres">
      <dgm:prSet presAssocID="{4348E0A9-D952-4450-8E5A-01E1B4BE604A}" presName="circ4" presStyleLbl="vennNode1" presStyleIdx="3" presStyleCnt="4"/>
      <dgm:spPr/>
      <dgm:t>
        <a:bodyPr/>
        <a:lstStyle/>
        <a:p>
          <a:endParaRPr lang="en-IE"/>
        </a:p>
      </dgm:t>
    </dgm:pt>
    <dgm:pt modelId="{97E6D16D-A057-455E-B255-3A28CB2F2E9F}" type="pres">
      <dgm:prSet presAssocID="{4348E0A9-D952-4450-8E5A-01E1B4BE604A}" presName="circ4Tx" presStyleLbl="revTx" presStyleIdx="0" presStyleCnt="0">
        <dgm:presLayoutVars>
          <dgm:chMax val="0"/>
          <dgm:chPref val="0"/>
          <dgm:bulletEnabled val="1"/>
        </dgm:presLayoutVars>
      </dgm:prSet>
      <dgm:spPr/>
      <dgm:t>
        <a:bodyPr/>
        <a:lstStyle/>
        <a:p>
          <a:endParaRPr lang="en-IE"/>
        </a:p>
      </dgm:t>
    </dgm:pt>
  </dgm:ptLst>
  <dgm:cxnLst>
    <dgm:cxn modelId="{9ABC5734-776B-4D0D-8386-14EEFE611534}" type="presOf" srcId="{34EABF3A-4955-4323-9A8F-329126BFD2E7}" destId="{68F57FCF-D5C7-4E71-8E3D-B07FB56F3142}" srcOrd="1" destOrd="0" presId="urn:microsoft.com/office/officeart/2005/8/layout/venn1"/>
    <dgm:cxn modelId="{37688881-4C43-4D54-80E3-4CB5116F2C7B}" srcId="{30E3D976-8F10-4D50-98D4-CB66F7E3633D}" destId="{34EABF3A-4955-4323-9A8F-329126BFD2E7}" srcOrd="2" destOrd="0" parTransId="{A104C8B0-5F67-4060-9DF7-EDDE22399E7F}" sibTransId="{2A56FE99-8ED3-44E7-812A-27D24CCC91D7}"/>
    <dgm:cxn modelId="{66830B14-06C0-42EA-96E7-837AFEB06919}" type="presOf" srcId="{5CD9E647-678C-4FFF-B594-ABFD32E72540}" destId="{CA5A580A-B629-4BE4-998F-DA38EBA37707}" srcOrd="0" destOrd="0" presId="urn:microsoft.com/office/officeart/2005/8/layout/venn1"/>
    <dgm:cxn modelId="{B908AC2D-306F-4D1E-98BF-2FD85499A732}" type="presOf" srcId="{4348E0A9-D952-4450-8E5A-01E1B4BE604A}" destId="{97E6D16D-A057-455E-B255-3A28CB2F2E9F}" srcOrd="1" destOrd="0" presId="urn:microsoft.com/office/officeart/2005/8/layout/venn1"/>
    <dgm:cxn modelId="{D3C5820F-21F9-42E9-8868-C753A2A3F578}" srcId="{30E3D976-8F10-4D50-98D4-CB66F7E3633D}" destId="{5CD9E647-678C-4FFF-B594-ABFD32E72540}" srcOrd="1" destOrd="0" parTransId="{5D31DBCF-B348-4CDA-9FB7-E90001FC1621}" sibTransId="{802288E8-221E-414A-A0FB-DBD171D146C3}"/>
    <dgm:cxn modelId="{3A2E2CB0-15D6-4DC2-972E-0D7B6A1AEBD9}" type="presOf" srcId="{4348E0A9-D952-4450-8E5A-01E1B4BE604A}" destId="{30F94BCB-0DCE-4B53-BB07-00D0625E269E}" srcOrd="0" destOrd="0" presId="urn:microsoft.com/office/officeart/2005/8/layout/venn1"/>
    <dgm:cxn modelId="{53F19ACD-051E-474D-A7A7-96B2854011DA}" srcId="{30E3D976-8F10-4D50-98D4-CB66F7E3633D}" destId="{4348E0A9-D952-4450-8E5A-01E1B4BE604A}" srcOrd="3" destOrd="0" parTransId="{4DD7325E-F93D-4958-9D8E-CFF99E9A9CAB}" sibTransId="{978EBD8A-2031-49B2-8686-8619DA108B2B}"/>
    <dgm:cxn modelId="{921648B1-82E6-4A26-8269-169FEF34EFF2}" type="presOf" srcId="{50A5EAD7-7EA9-4585-8C41-B24C64B0AA7C}" destId="{CD5C556C-C474-4779-AE20-52F4459732BE}" srcOrd="1" destOrd="0" presId="urn:microsoft.com/office/officeart/2005/8/layout/venn1"/>
    <dgm:cxn modelId="{6A4A655E-E540-4D10-B3FA-D557F712F39B}" type="presOf" srcId="{50A5EAD7-7EA9-4585-8C41-B24C64B0AA7C}" destId="{5D98D05D-E44A-419F-B7D9-30F0E17BEB56}" srcOrd="0" destOrd="0" presId="urn:microsoft.com/office/officeart/2005/8/layout/venn1"/>
    <dgm:cxn modelId="{911D0407-3977-4DAD-907B-F87FDF38E721}" srcId="{30E3D976-8F10-4D50-98D4-CB66F7E3633D}" destId="{50A5EAD7-7EA9-4585-8C41-B24C64B0AA7C}" srcOrd="0" destOrd="0" parTransId="{9365C50C-264C-4A26-97E7-3DB4A7F2E409}" sibTransId="{14282FED-86FE-4BAA-9365-3D2DBB29287F}"/>
    <dgm:cxn modelId="{623CC673-5375-4D3B-B151-36C55B4935A3}" type="presOf" srcId="{5CD9E647-678C-4FFF-B594-ABFD32E72540}" destId="{A07F0909-498C-4E2F-82BB-81114D5EBC7F}" srcOrd="1" destOrd="0" presId="urn:microsoft.com/office/officeart/2005/8/layout/venn1"/>
    <dgm:cxn modelId="{CBF9986D-792F-4BC5-95B7-DD1448B11C0A}" type="presOf" srcId="{30E3D976-8F10-4D50-98D4-CB66F7E3633D}" destId="{69CBBB79-3404-4177-9A16-8D08394D3975}" srcOrd="0" destOrd="0" presId="urn:microsoft.com/office/officeart/2005/8/layout/venn1"/>
    <dgm:cxn modelId="{D2D688BE-D5DC-482C-BD47-1139FA653970}" type="presOf" srcId="{34EABF3A-4955-4323-9A8F-329126BFD2E7}" destId="{A6ECF1AF-962E-4D8E-B5A5-0E37F25A5655}" srcOrd="0" destOrd="0" presId="urn:microsoft.com/office/officeart/2005/8/layout/venn1"/>
    <dgm:cxn modelId="{CABDE47A-E4BD-4B1C-ACF5-1FAE9E37759D}" type="presParOf" srcId="{69CBBB79-3404-4177-9A16-8D08394D3975}" destId="{5D98D05D-E44A-419F-B7D9-30F0E17BEB56}" srcOrd="0" destOrd="0" presId="urn:microsoft.com/office/officeart/2005/8/layout/venn1"/>
    <dgm:cxn modelId="{3F169F12-9523-49FF-9518-B7891FBFB95A}" type="presParOf" srcId="{69CBBB79-3404-4177-9A16-8D08394D3975}" destId="{CD5C556C-C474-4779-AE20-52F4459732BE}" srcOrd="1" destOrd="0" presId="urn:microsoft.com/office/officeart/2005/8/layout/venn1"/>
    <dgm:cxn modelId="{352E36E1-C1AC-4465-BA25-F70C7DBE2824}" type="presParOf" srcId="{69CBBB79-3404-4177-9A16-8D08394D3975}" destId="{CA5A580A-B629-4BE4-998F-DA38EBA37707}" srcOrd="2" destOrd="0" presId="urn:microsoft.com/office/officeart/2005/8/layout/venn1"/>
    <dgm:cxn modelId="{1B62D719-73E9-4DE5-A584-D2C0B143458B}" type="presParOf" srcId="{69CBBB79-3404-4177-9A16-8D08394D3975}" destId="{A07F0909-498C-4E2F-82BB-81114D5EBC7F}" srcOrd="3" destOrd="0" presId="urn:microsoft.com/office/officeart/2005/8/layout/venn1"/>
    <dgm:cxn modelId="{7EFBD2B1-33FB-4526-A7E6-72E5DCC293EB}" type="presParOf" srcId="{69CBBB79-3404-4177-9A16-8D08394D3975}" destId="{A6ECF1AF-962E-4D8E-B5A5-0E37F25A5655}" srcOrd="4" destOrd="0" presId="urn:microsoft.com/office/officeart/2005/8/layout/venn1"/>
    <dgm:cxn modelId="{F3B33B61-1B67-4278-A0B1-751270E6C6F6}" type="presParOf" srcId="{69CBBB79-3404-4177-9A16-8D08394D3975}" destId="{68F57FCF-D5C7-4E71-8E3D-B07FB56F3142}" srcOrd="5" destOrd="0" presId="urn:microsoft.com/office/officeart/2005/8/layout/venn1"/>
    <dgm:cxn modelId="{C4870AA5-63C1-4BA8-9194-20828D113B02}" type="presParOf" srcId="{69CBBB79-3404-4177-9A16-8D08394D3975}" destId="{30F94BCB-0DCE-4B53-BB07-00D0625E269E}" srcOrd="6" destOrd="0" presId="urn:microsoft.com/office/officeart/2005/8/layout/venn1"/>
    <dgm:cxn modelId="{7B775DD0-DE71-4D3E-9EF2-E51022DA9102}" type="presParOf" srcId="{69CBBB79-3404-4177-9A16-8D08394D3975}" destId="{97E6D16D-A057-455E-B255-3A28CB2F2E9F}"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8D05D-E44A-419F-B7D9-30F0E17BEB56}">
      <dsp:nvSpPr>
        <dsp:cNvPr id="0" name=""/>
        <dsp:cNvSpPr/>
      </dsp:nvSpPr>
      <dsp:spPr>
        <a:xfrm>
          <a:off x="3983291" y="40227"/>
          <a:ext cx="2091817" cy="209181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E" sz="1800" kern="1200" dirty="0" smtClean="0"/>
            <a:t>Vulnerable Groups</a:t>
          </a:r>
          <a:endParaRPr lang="en-IE" sz="1800" kern="1200" dirty="0"/>
        </a:p>
      </dsp:txBody>
      <dsp:txXfrm>
        <a:off x="4224654" y="321817"/>
        <a:ext cx="1609090" cy="663749"/>
      </dsp:txXfrm>
    </dsp:sp>
    <dsp:sp modelId="{CA5A580A-B629-4BE4-998F-DA38EBA37707}">
      <dsp:nvSpPr>
        <dsp:cNvPr id="0" name=""/>
        <dsp:cNvSpPr/>
      </dsp:nvSpPr>
      <dsp:spPr>
        <a:xfrm>
          <a:off x="4908518" y="965453"/>
          <a:ext cx="2091817" cy="209181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E" sz="1800" kern="1200" dirty="0" err="1" smtClean="0"/>
            <a:t>SocEcon</a:t>
          </a:r>
          <a:r>
            <a:rPr lang="en-IE" sz="1800" kern="1200" dirty="0" smtClean="0"/>
            <a:t> Data</a:t>
          </a:r>
          <a:endParaRPr lang="en-IE" sz="1800" kern="1200" dirty="0"/>
        </a:p>
      </dsp:txBody>
      <dsp:txXfrm>
        <a:off x="6034881" y="1206817"/>
        <a:ext cx="804545" cy="1609090"/>
      </dsp:txXfrm>
    </dsp:sp>
    <dsp:sp modelId="{A6ECF1AF-962E-4D8E-B5A5-0E37F25A5655}">
      <dsp:nvSpPr>
        <dsp:cNvPr id="0" name=""/>
        <dsp:cNvSpPr/>
      </dsp:nvSpPr>
      <dsp:spPr>
        <a:xfrm>
          <a:off x="3983291" y="1890680"/>
          <a:ext cx="2091817" cy="209181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E" sz="1800" kern="1200" dirty="0" smtClean="0"/>
            <a:t>Barriers</a:t>
          </a:r>
          <a:endParaRPr lang="en-IE" sz="1800" kern="1200" dirty="0"/>
        </a:p>
      </dsp:txBody>
      <dsp:txXfrm>
        <a:off x="4224654" y="3037157"/>
        <a:ext cx="1609090" cy="663749"/>
      </dsp:txXfrm>
    </dsp:sp>
    <dsp:sp modelId="{30F94BCB-0DCE-4B53-BB07-00D0625E269E}">
      <dsp:nvSpPr>
        <dsp:cNvPr id="0" name=""/>
        <dsp:cNvSpPr/>
      </dsp:nvSpPr>
      <dsp:spPr>
        <a:xfrm>
          <a:off x="3058064" y="965453"/>
          <a:ext cx="2091817" cy="209181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IE" sz="1800" kern="1200" dirty="0" smtClean="0"/>
            <a:t>SICAP</a:t>
          </a:r>
          <a:endParaRPr lang="en-IE" sz="1800" kern="1200" dirty="0"/>
        </a:p>
      </dsp:txBody>
      <dsp:txXfrm>
        <a:off x="3218973" y="1206817"/>
        <a:ext cx="804545" cy="160909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5F37E1E1-68EA-4387-9D25-ABF4130A762A}" type="datetimeFigureOut">
              <a:rPr lang="en-IE" smtClean="0"/>
              <a:t>11/07/2018</a:t>
            </a:fld>
            <a:endParaRPr lang="en-IE"/>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785774F0-BDEE-4A21-9224-4B70A0DA05D8}" type="slidenum">
              <a:rPr lang="en-IE" smtClean="0"/>
              <a:t>‹#›</a:t>
            </a:fld>
            <a:endParaRPr lang="en-IE"/>
          </a:p>
        </p:txBody>
      </p:sp>
    </p:spTree>
    <p:extLst>
      <p:ext uri="{BB962C8B-B14F-4D97-AF65-F5344CB8AC3E}">
        <p14:creationId xmlns:p14="http://schemas.microsoft.com/office/powerpoint/2010/main" val="152476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3A590156-919F-4C6C-A864-F3344210B53A}" type="datetimeFigureOut">
              <a:rPr lang="en-IE" smtClean="0"/>
              <a:t>11/07/2018</a:t>
            </a:fld>
            <a:endParaRPr lang="en-IE"/>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239CA53D-CD0F-42B3-B9F9-389D2D24DE81}" type="slidenum">
              <a:rPr lang="en-IE" smtClean="0"/>
              <a:t>‹#›</a:t>
            </a:fld>
            <a:endParaRPr lang="en-IE"/>
          </a:p>
        </p:txBody>
      </p:sp>
    </p:spTree>
    <p:extLst>
      <p:ext uri="{BB962C8B-B14F-4D97-AF65-F5344CB8AC3E}">
        <p14:creationId xmlns:p14="http://schemas.microsoft.com/office/powerpoint/2010/main" val="380261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3</a:t>
            </a:r>
            <a:r>
              <a:rPr lang="en-IE" baseline="30000" dirty="0" smtClean="0"/>
              <a:t>rd</a:t>
            </a:r>
            <a:r>
              <a:rPr lang="en-IE" dirty="0" smtClean="0"/>
              <a:t> from Bottom of 70 LOCAL Electoral Areas</a:t>
            </a:r>
            <a:endParaRPr lang="en-IE" dirty="0"/>
          </a:p>
        </p:txBody>
      </p:sp>
      <p:sp>
        <p:nvSpPr>
          <p:cNvPr id="4" name="Slide Number Placeholder 3"/>
          <p:cNvSpPr>
            <a:spLocks noGrp="1"/>
          </p:cNvSpPr>
          <p:nvPr>
            <p:ph type="sldNum" sz="quarter" idx="10"/>
          </p:nvPr>
        </p:nvSpPr>
        <p:spPr/>
        <p:txBody>
          <a:bodyPr/>
          <a:lstStyle/>
          <a:p>
            <a:fld id="{239CA53D-CD0F-42B3-B9F9-389D2D24DE81}" type="slidenum">
              <a:rPr lang="en-IE" smtClean="0"/>
              <a:t>13</a:t>
            </a:fld>
            <a:endParaRPr lang="en-IE"/>
          </a:p>
        </p:txBody>
      </p:sp>
    </p:spTree>
    <p:extLst>
      <p:ext uri="{BB962C8B-B14F-4D97-AF65-F5344CB8AC3E}">
        <p14:creationId xmlns:p14="http://schemas.microsoft.com/office/powerpoint/2010/main" val="528656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B36A00A-E8B0-49A3-B877-A4F6DCDF1DAF}"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61B997C-2179-41EF-BF4B-48917F62FA0E}"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550064"/>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36A00A-E8B0-49A3-B877-A4F6DCDF1DAF}"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233387760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36A00A-E8B0-49A3-B877-A4F6DCDF1DAF}"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61B997C-2179-41EF-BF4B-48917F62FA0E}"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14397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36A00A-E8B0-49A3-B877-A4F6DCDF1DAF}" type="datetimeFigureOut">
              <a:rPr lang="en-IE" smtClean="0"/>
              <a:t>11/07/2018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203211805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B36A00A-E8B0-49A3-B877-A4F6DCDF1DAF}" type="datetimeFigureOut">
              <a:rPr lang="en-IE" smtClean="0"/>
              <a:t>11/07/2018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35394803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B36A00A-E8B0-49A3-B877-A4F6DCDF1DAF}" type="datetimeFigureOut">
              <a:rPr lang="en-IE" smtClean="0"/>
              <a:t>11/07/2018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366793464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B36A00A-E8B0-49A3-B877-A4F6DCDF1DAF}" type="datetimeFigureOut">
              <a:rPr lang="en-IE" smtClean="0"/>
              <a:t>11/07/2018</a:t>
            </a:fld>
            <a:endParaRPr lang="en-I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E"/>
          </a:p>
        </p:txBody>
      </p:sp>
      <p:sp>
        <p:nvSpPr>
          <p:cNvPr id="9" name="Slide Number Placeholder 8"/>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239557504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B36A00A-E8B0-49A3-B877-A4F6DCDF1DAF}" type="datetimeFigureOut">
              <a:rPr lang="en-IE" smtClean="0"/>
              <a:t>11/07/2018</a:t>
            </a:fld>
            <a:endParaRPr lang="en-I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61B997C-2179-41EF-BF4B-48917F62FA0E}" type="slidenum">
              <a:rPr lang="en-IE" smtClean="0"/>
              <a:t>‹#›</a:t>
            </a:fld>
            <a:endParaRPr lang="en-IE"/>
          </a:p>
        </p:txBody>
      </p:sp>
    </p:spTree>
    <p:extLst>
      <p:ext uri="{BB962C8B-B14F-4D97-AF65-F5344CB8AC3E}">
        <p14:creationId xmlns:p14="http://schemas.microsoft.com/office/powerpoint/2010/main" val="128985853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36A00A-E8B0-49A3-B877-A4F6DCDF1DAF}" type="datetimeFigureOut">
              <a:rPr lang="en-IE" smtClean="0"/>
              <a:t>11/07/2018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250150200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36A00A-E8B0-49A3-B877-A4F6DCDF1DAF}"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423129801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36A00A-E8B0-49A3-B877-A4F6DCDF1DAF}"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61B997C-2179-41EF-BF4B-48917F62FA0E}" type="slidenum">
              <a:rPr lang="en-IE" smtClean="0"/>
              <a:t>‹#›</a:t>
            </a:fld>
            <a:endParaRPr lang="en-IE"/>
          </a:p>
        </p:txBody>
      </p:sp>
    </p:spTree>
    <p:extLst>
      <p:ext uri="{BB962C8B-B14F-4D97-AF65-F5344CB8AC3E}">
        <p14:creationId xmlns:p14="http://schemas.microsoft.com/office/powerpoint/2010/main" val="239872964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B36A00A-E8B0-49A3-B877-A4F6DCDF1DAF}" type="datetimeFigureOut">
              <a:rPr lang="en-IE" smtClean="0"/>
              <a:t>11/07/2018</a:t>
            </a:fld>
            <a:endParaRPr lang="en-I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61B997C-2179-41EF-BF4B-48917F62FA0E}" type="slidenum">
              <a:rPr lang="en-IE" smtClean="0"/>
              <a:t>‹#›</a:t>
            </a:fld>
            <a:endParaRPr lang="en-IE"/>
          </a:p>
        </p:txBody>
      </p:sp>
    </p:spTree>
    <p:extLst>
      <p:ext uri="{BB962C8B-B14F-4D97-AF65-F5344CB8AC3E}">
        <p14:creationId xmlns:p14="http://schemas.microsoft.com/office/powerpoint/2010/main" val="3009646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Barriers to Further Education</a:t>
            </a:r>
            <a:endParaRPr lang="en-IE" dirty="0"/>
          </a:p>
        </p:txBody>
      </p:sp>
      <p:sp>
        <p:nvSpPr>
          <p:cNvPr id="3" name="Subtitle 2"/>
          <p:cNvSpPr>
            <a:spLocks noGrp="1"/>
          </p:cNvSpPr>
          <p:nvPr>
            <p:ph type="subTitle" idx="1"/>
          </p:nvPr>
        </p:nvSpPr>
        <p:spPr/>
        <p:txBody>
          <a:bodyPr/>
          <a:lstStyle/>
          <a:p>
            <a:r>
              <a:rPr lang="en-IE" dirty="0" smtClean="0"/>
              <a:t>Blending research with practice – A Waterford perspective</a:t>
            </a:r>
            <a:endParaRPr lang="en-IE" dirty="0"/>
          </a:p>
        </p:txBody>
      </p:sp>
    </p:spTree>
    <p:extLst>
      <p:ext uri="{BB962C8B-B14F-4D97-AF65-F5344CB8AC3E}">
        <p14:creationId xmlns:p14="http://schemas.microsoft.com/office/powerpoint/2010/main" val="407465706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Eminent Research </a:t>
            </a:r>
            <a:endParaRPr lang="en-IE" dirty="0"/>
          </a:p>
        </p:txBody>
      </p:sp>
      <p:sp>
        <p:nvSpPr>
          <p:cNvPr id="3" name="Content Placeholder 2"/>
          <p:cNvSpPr>
            <a:spLocks noGrp="1"/>
          </p:cNvSpPr>
          <p:nvPr>
            <p:ph idx="1"/>
          </p:nvPr>
        </p:nvSpPr>
        <p:spPr/>
        <p:txBody>
          <a:bodyPr/>
          <a:lstStyle/>
          <a:p>
            <a:r>
              <a:rPr lang="en-US" dirty="0"/>
              <a:t>Saint Vincent DePaul. (2014). </a:t>
            </a:r>
            <a:r>
              <a:rPr lang="en-US" i="1" dirty="0"/>
              <a:t>“It’s the hardest job in the world”: An exploratory research study with one parent families being assisted by the Society of St Vincent de Paul.</a:t>
            </a:r>
            <a:endParaRPr lang="en-IE" dirty="0"/>
          </a:p>
          <a:p>
            <a:r>
              <a:rPr lang="en-US" dirty="0"/>
              <a:t>Watson, D., Banks, J., &amp; Lyons, S. (2015). </a:t>
            </a:r>
            <a:r>
              <a:rPr lang="en-US" i="1" dirty="0"/>
              <a:t>Educational and Employment Experiences of People with a Disability in Ireland: An Analysis of the National Disability Survey.</a:t>
            </a:r>
            <a:r>
              <a:rPr lang="en-US" dirty="0"/>
              <a:t> </a:t>
            </a:r>
            <a:endParaRPr lang="en-IE" dirty="0"/>
          </a:p>
          <a:p>
            <a:r>
              <a:rPr lang="en-US" dirty="0"/>
              <a:t>Sweeney, J. (2013). </a:t>
            </a:r>
            <a:r>
              <a:rPr lang="en-US" i="1" dirty="0"/>
              <a:t>A Strategic Review of Further Education and Training and the Unemployed.</a:t>
            </a:r>
            <a:endParaRPr lang="en-IE" dirty="0"/>
          </a:p>
          <a:p>
            <a:r>
              <a:rPr lang="en-US" dirty="0"/>
              <a:t>Walk. (2015). </a:t>
            </a:r>
            <a:r>
              <a:rPr lang="en-US" i="1" dirty="0"/>
              <a:t>Accessing Mainstream Training: Barriers for People with Intellectual Disabilities.</a:t>
            </a:r>
            <a:r>
              <a:rPr lang="en-US" dirty="0"/>
              <a:t> </a:t>
            </a:r>
            <a:endParaRPr lang="en-IE" dirty="0"/>
          </a:p>
          <a:p>
            <a:r>
              <a:rPr lang="en-US" dirty="0"/>
              <a:t>Mooney, R., &amp; O'Rourke, C. (2017). </a:t>
            </a:r>
            <a:r>
              <a:rPr lang="en-US" i="1" dirty="0"/>
              <a:t>Barriers to Further Education and Training with Particular Reference to Long Term Unemployed Persons and Other Vulnerable Individuals.</a:t>
            </a:r>
            <a:r>
              <a:rPr lang="en-US" dirty="0"/>
              <a:t> </a:t>
            </a:r>
            <a:r>
              <a:rPr lang="en-US" dirty="0" err="1"/>
              <a:t>Solas</a:t>
            </a:r>
            <a:r>
              <a:rPr lang="en-US" dirty="0"/>
              <a:t>.</a:t>
            </a:r>
            <a:endParaRPr lang="en-IE" dirty="0"/>
          </a:p>
          <a:p>
            <a:r>
              <a:rPr lang="en-US" dirty="0"/>
              <a:t>Kelly, E., McGuinness, S., &amp; O'Connell, P. (2012). </a:t>
            </a:r>
            <a:r>
              <a:rPr lang="en-US" i="1" dirty="0"/>
              <a:t>Literacy, Numeracy and Activation among the Unemployed.</a:t>
            </a:r>
            <a:r>
              <a:rPr lang="en-US" dirty="0"/>
              <a:t> ESRI Research Series #25</a:t>
            </a:r>
            <a:endParaRPr lang="en-IE" dirty="0"/>
          </a:p>
          <a:p>
            <a:endParaRPr lang="en-IE" dirty="0"/>
          </a:p>
        </p:txBody>
      </p:sp>
    </p:spTree>
    <p:extLst>
      <p:ext uri="{BB962C8B-B14F-4D97-AF65-F5344CB8AC3E}">
        <p14:creationId xmlns:p14="http://schemas.microsoft.com/office/powerpoint/2010/main" val="1309772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4" end="4"/>
                                            </p:txEl>
                                          </p:spTgt>
                                        </p:tgtEl>
                                      </p:cBhvr>
                                    </p:animEffect>
                                    <p:animScale>
                                      <p:cBhvr>
                                        <p:cTn id="7" dur="250" autoRev="1" fill="hold"/>
                                        <p:tgtEl>
                                          <p:spTgt spid="3">
                                            <p:txEl>
                                              <p:pRg st="4" end="4"/>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Barriers – Vulnerable Groups</a:t>
            </a:r>
            <a:endParaRPr lang="en-IE" dirty="0"/>
          </a:p>
        </p:txBody>
      </p:sp>
      <p:sp>
        <p:nvSpPr>
          <p:cNvPr id="3" name="Content Placeholder 2"/>
          <p:cNvSpPr>
            <a:spLocks noGrp="1"/>
          </p:cNvSpPr>
          <p:nvPr>
            <p:ph idx="1"/>
          </p:nvPr>
        </p:nvSpPr>
        <p:spPr/>
        <p:txBody>
          <a:bodyPr/>
          <a:lstStyle/>
          <a:p>
            <a:r>
              <a:rPr lang="en-IE" dirty="0" smtClean="0"/>
              <a:t>Socio Economic Disadvantage – Poorer educational outcomes, Low School Completion</a:t>
            </a:r>
          </a:p>
          <a:p>
            <a:r>
              <a:rPr lang="en-IE" dirty="0"/>
              <a:t>People with </a:t>
            </a:r>
            <a:r>
              <a:rPr lang="en-IE" dirty="0" smtClean="0"/>
              <a:t>Disabilities</a:t>
            </a:r>
          </a:p>
          <a:p>
            <a:r>
              <a:rPr lang="en-IE" dirty="0" smtClean="0"/>
              <a:t>Unemployed/ NEETs</a:t>
            </a:r>
          </a:p>
          <a:p>
            <a:r>
              <a:rPr lang="en-IE" dirty="0"/>
              <a:t>Lone </a:t>
            </a:r>
            <a:r>
              <a:rPr lang="en-IE" dirty="0" smtClean="0"/>
              <a:t>Parents</a:t>
            </a:r>
          </a:p>
          <a:p>
            <a:r>
              <a:rPr lang="en-IE" dirty="0" smtClean="0"/>
              <a:t>New/Migrant Communities</a:t>
            </a:r>
            <a:endParaRPr lang="en-IE" dirty="0"/>
          </a:p>
          <a:p>
            <a:endParaRPr lang="en-IE" dirty="0" smtClean="0"/>
          </a:p>
          <a:p>
            <a:endParaRPr lang="en-IE" dirty="0" smtClean="0"/>
          </a:p>
          <a:p>
            <a:endParaRPr lang="en-IE" dirty="0"/>
          </a:p>
        </p:txBody>
      </p:sp>
    </p:spTree>
    <p:extLst>
      <p:ext uri="{BB962C8B-B14F-4D97-AF65-F5344CB8AC3E}">
        <p14:creationId xmlns:p14="http://schemas.microsoft.com/office/powerpoint/2010/main" val="54990501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The Barriers</a:t>
            </a:r>
            <a:endParaRPr lang="en-IE" dirty="0"/>
          </a:p>
        </p:txBody>
      </p:sp>
      <p:sp>
        <p:nvSpPr>
          <p:cNvPr id="3" name="Content Placeholder 2"/>
          <p:cNvSpPr>
            <a:spLocks noGrp="1"/>
          </p:cNvSpPr>
          <p:nvPr>
            <p:ph idx="1"/>
          </p:nvPr>
        </p:nvSpPr>
        <p:spPr/>
        <p:txBody>
          <a:bodyPr>
            <a:normAutofit fontScale="92500" lnSpcReduction="10000"/>
          </a:bodyPr>
          <a:lstStyle/>
          <a:p>
            <a:r>
              <a:rPr lang="en-IE" b="1" dirty="0"/>
              <a:t>Motivational/Dispositional </a:t>
            </a:r>
            <a:r>
              <a:rPr lang="en-IE" b="1" dirty="0" smtClean="0"/>
              <a:t>Barriers</a:t>
            </a:r>
          </a:p>
          <a:p>
            <a:pPr lvl="1"/>
            <a:r>
              <a:rPr lang="en-IE" dirty="0" smtClean="0"/>
              <a:t>Previous Negative Experience, Lack of familial value for Learning </a:t>
            </a:r>
            <a:endParaRPr lang="en-IE" dirty="0"/>
          </a:p>
          <a:p>
            <a:r>
              <a:rPr lang="en-IE" b="1" dirty="0"/>
              <a:t>Economic/Social Welfare </a:t>
            </a:r>
            <a:r>
              <a:rPr lang="en-IE" b="1" dirty="0" smtClean="0"/>
              <a:t>Issues</a:t>
            </a:r>
          </a:p>
          <a:p>
            <a:pPr lvl="1"/>
            <a:r>
              <a:rPr lang="en-IE" sz="1600" dirty="0"/>
              <a:t>Variability in Social Welfare Entitlements across </a:t>
            </a:r>
            <a:r>
              <a:rPr lang="en-IE" sz="1600" dirty="0" smtClean="0"/>
              <a:t>FET, Force people to engage (retain payments)</a:t>
            </a:r>
            <a:endParaRPr lang="en-IE" sz="1600" dirty="0"/>
          </a:p>
          <a:p>
            <a:r>
              <a:rPr lang="en-IE" b="1" dirty="0" smtClean="0"/>
              <a:t>Organisational</a:t>
            </a:r>
          </a:p>
          <a:p>
            <a:pPr lvl="1"/>
            <a:r>
              <a:rPr lang="en-IE" sz="1400" b="1" dirty="0"/>
              <a:t>Reform of </a:t>
            </a:r>
            <a:r>
              <a:rPr lang="en-IE" sz="1400" b="1" dirty="0" smtClean="0"/>
              <a:t>FET </a:t>
            </a:r>
            <a:r>
              <a:rPr lang="en-IE" sz="1400" dirty="0" smtClean="0"/>
              <a:t>– PLCs, YouthReach, VTOS, Community Ed. – Diverse Breadth of options</a:t>
            </a:r>
          </a:p>
          <a:p>
            <a:pPr lvl="1"/>
            <a:r>
              <a:rPr lang="en-IE" sz="1400" b="1" dirty="0" smtClean="0"/>
              <a:t>Perceptions of Quality </a:t>
            </a:r>
            <a:r>
              <a:rPr lang="en-IE" sz="1400" dirty="0" smtClean="0"/>
              <a:t>– Courses not always aligned to local skills needs (little long term gain), Difficult to design courses to fit all    backgrounds and abilities, School Mistress delivery, Design for Intellectual and Physical Disability. Employers Perception!</a:t>
            </a:r>
          </a:p>
          <a:p>
            <a:pPr lvl="1"/>
            <a:r>
              <a:rPr lang="en-IE" sz="1400" dirty="0" smtClean="0"/>
              <a:t>Eligibility – Minimum Time on Live Register, September start dates, Migrant Qualifications (unrecognised)</a:t>
            </a:r>
            <a:endParaRPr lang="en-IE" sz="1400" dirty="0"/>
          </a:p>
          <a:p>
            <a:r>
              <a:rPr lang="en-IE" b="1" dirty="0" smtClean="0"/>
              <a:t>I</a:t>
            </a:r>
            <a:r>
              <a:rPr lang="en-IE" b="1" dirty="0" smtClean="0"/>
              <a:t>n</a:t>
            </a:r>
            <a:r>
              <a:rPr lang="en-IE" b="1" dirty="0" smtClean="0"/>
              <a:t>formation </a:t>
            </a:r>
            <a:r>
              <a:rPr lang="en-IE" b="1" dirty="0" smtClean="0"/>
              <a:t>and </a:t>
            </a:r>
            <a:r>
              <a:rPr lang="en-IE" b="1" dirty="0" smtClean="0"/>
              <a:t>Guidance</a:t>
            </a:r>
          </a:p>
          <a:p>
            <a:r>
              <a:rPr lang="en-IE" sz="1400" b="1" dirty="0"/>
              <a:t>Lack of Awareness </a:t>
            </a:r>
            <a:r>
              <a:rPr lang="en-IE" sz="1400" dirty="0"/>
              <a:t>(Cited over 30 Years and persists</a:t>
            </a:r>
            <a:r>
              <a:rPr lang="en-IE" sz="1400" dirty="0" smtClean="0"/>
              <a:t>), Referrals from DSP not always Career Guided</a:t>
            </a:r>
            <a:endParaRPr lang="en-IE" sz="1400" dirty="0"/>
          </a:p>
          <a:p>
            <a:r>
              <a:rPr lang="en-IE" sz="1400" b="1" dirty="0" smtClean="0"/>
              <a:t>Reform</a:t>
            </a:r>
            <a:r>
              <a:rPr lang="en-IE" sz="1400" dirty="0" smtClean="0"/>
              <a:t> </a:t>
            </a:r>
            <a:r>
              <a:rPr lang="en-IE" sz="1400" dirty="0"/>
              <a:t>–</a:t>
            </a:r>
            <a:r>
              <a:rPr lang="en-IE" sz="1400" dirty="0"/>
              <a:t>ETBs</a:t>
            </a:r>
            <a:r>
              <a:rPr lang="en-IE" sz="1400" dirty="0"/>
              <a:t>, SOLAS, FÁS, QQI</a:t>
            </a:r>
            <a:r>
              <a:rPr lang="en-IE" sz="1400" dirty="0" smtClean="0"/>
              <a:t>, FETAC</a:t>
            </a:r>
          </a:p>
          <a:p>
            <a:r>
              <a:rPr lang="en-IE" sz="1400" b="1" dirty="0" smtClean="0"/>
              <a:t>Social Welfare Entitlements - </a:t>
            </a:r>
            <a:endParaRPr lang="en-IE" sz="1400" b="1" dirty="0"/>
          </a:p>
        </p:txBody>
      </p:sp>
    </p:spTree>
    <p:extLst>
      <p:ext uri="{BB962C8B-B14F-4D97-AF65-F5344CB8AC3E}">
        <p14:creationId xmlns:p14="http://schemas.microsoft.com/office/powerpoint/2010/main" val="36000937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761" y="695460"/>
            <a:ext cx="8674436" cy="5250802"/>
          </a:xfrm>
        </p:spPr>
      </p:pic>
    </p:spTree>
    <p:extLst>
      <p:ext uri="{BB962C8B-B14F-4D97-AF65-F5344CB8AC3E}">
        <p14:creationId xmlns:p14="http://schemas.microsoft.com/office/powerpoint/2010/main" val="403781571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1070" y="193183"/>
            <a:ext cx="8371268" cy="5937159"/>
          </a:xfrm>
        </p:spPr>
      </p:pic>
    </p:spTree>
    <p:extLst>
      <p:ext uri="{BB962C8B-B14F-4D97-AF65-F5344CB8AC3E}">
        <p14:creationId xmlns:p14="http://schemas.microsoft.com/office/powerpoint/2010/main" val="2562640361"/>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2951" y="1068947"/>
            <a:ext cx="10239195" cy="4285173"/>
          </a:xfrm>
        </p:spPr>
      </p:pic>
    </p:spTree>
    <p:extLst>
      <p:ext uri="{BB962C8B-B14F-4D97-AF65-F5344CB8AC3E}">
        <p14:creationId xmlns:p14="http://schemas.microsoft.com/office/powerpoint/2010/main" val="390606743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0805" y="584982"/>
            <a:ext cx="9795025" cy="5284007"/>
          </a:xfrm>
        </p:spPr>
      </p:pic>
    </p:spTree>
    <p:extLst>
      <p:ext uri="{BB962C8B-B14F-4D97-AF65-F5344CB8AC3E}">
        <p14:creationId xmlns:p14="http://schemas.microsoft.com/office/powerpoint/2010/main" val="74720320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SICAP Target Groups</a:t>
            </a:r>
            <a:endParaRPr lang="en-IE" dirty="0"/>
          </a:p>
        </p:txBody>
      </p:sp>
      <p:pic>
        <p:nvPicPr>
          <p:cNvPr id="4" name="Content Placeholder 3"/>
          <p:cNvPicPr>
            <a:picLocks noGrp="1" noChangeAspect="1"/>
          </p:cNvPicPr>
          <p:nvPr>
            <p:ph idx="1"/>
          </p:nvPr>
        </p:nvPicPr>
        <p:blipFill>
          <a:blip r:embed="rId2"/>
          <a:stretch>
            <a:fillRect/>
          </a:stretch>
        </p:blipFill>
        <p:spPr>
          <a:xfrm>
            <a:off x="2369713" y="1846262"/>
            <a:ext cx="7083380" cy="4258323"/>
          </a:xfrm>
          <a:prstGeom prst="rect">
            <a:avLst/>
          </a:prstGeom>
        </p:spPr>
      </p:pic>
    </p:spTree>
    <p:extLst>
      <p:ext uri="{BB962C8B-B14F-4D97-AF65-F5344CB8AC3E}">
        <p14:creationId xmlns:p14="http://schemas.microsoft.com/office/powerpoint/2010/main" val="334395074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SICAP Barriers</a:t>
            </a:r>
            <a:endParaRPr lang="en-IE"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GB" sz="3200" dirty="0" smtClean="0"/>
              <a:t>Disability</a:t>
            </a:r>
          </a:p>
          <a:p>
            <a:pPr>
              <a:buFont typeface="Wingdings" panose="05000000000000000000" pitchFamily="2" charset="2"/>
              <a:buChar char="v"/>
            </a:pPr>
            <a:r>
              <a:rPr lang="en-GB" sz="3200" dirty="0" smtClean="0"/>
              <a:t>Ethnic Minority</a:t>
            </a:r>
          </a:p>
          <a:p>
            <a:pPr>
              <a:buFont typeface="Wingdings" panose="05000000000000000000" pitchFamily="2" charset="2"/>
              <a:buChar char="v"/>
            </a:pPr>
            <a:r>
              <a:rPr lang="en-GB" sz="3200" dirty="0" smtClean="0"/>
              <a:t>Homelessness </a:t>
            </a:r>
          </a:p>
          <a:p>
            <a:pPr>
              <a:buFont typeface="Wingdings" panose="05000000000000000000" pitchFamily="2" charset="2"/>
              <a:buChar char="v"/>
            </a:pPr>
            <a:r>
              <a:rPr lang="en-GB" sz="3200" dirty="0" smtClean="0"/>
              <a:t>Jobless </a:t>
            </a:r>
            <a:r>
              <a:rPr lang="en-GB" sz="3200" dirty="0"/>
              <a:t>	</a:t>
            </a:r>
            <a:r>
              <a:rPr lang="en-GB" sz="3200" dirty="0" smtClean="0"/>
              <a:t>Household </a:t>
            </a:r>
          </a:p>
          <a:p>
            <a:pPr>
              <a:buFont typeface="Wingdings" panose="05000000000000000000" pitchFamily="2" charset="2"/>
              <a:buChar char="v"/>
            </a:pPr>
            <a:r>
              <a:rPr lang="en-GB" sz="3200" dirty="0" smtClean="0"/>
              <a:t>Lone Parent</a:t>
            </a:r>
          </a:p>
          <a:p>
            <a:pPr>
              <a:buFont typeface="Wingdings" panose="05000000000000000000" pitchFamily="2" charset="2"/>
              <a:buChar char="v"/>
            </a:pPr>
            <a:r>
              <a:rPr lang="en-GB" sz="3200" dirty="0" smtClean="0"/>
              <a:t>Transport Barrier</a:t>
            </a:r>
            <a:endParaRPr lang="en-GB" sz="3200" dirty="0"/>
          </a:p>
          <a:p>
            <a:endParaRPr lang="en-IE" dirty="0"/>
          </a:p>
        </p:txBody>
      </p:sp>
    </p:spTree>
    <p:extLst>
      <p:ext uri="{BB962C8B-B14F-4D97-AF65-F5344CB8AC3E}">
        <p14:creationId xmlns:p14="http://schemas.microsoft.com/office/powerpoint/2010/main" val="92347169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E" sz="3600" b="1"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Mapping SICAP Target Groups to FET </a:t>
            </a:r>
            <a:r>
              <a:rPr lang="en-IE" sz="3600" b="1" dirty="0" smtClean="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Barriers</a:t>
            </a:r>
            <a:endParaRPr lang="en-IE" sz="3600" dirty="0">
              <a:solidFill>
                <a:schemeClr val="tx1">
                  <a:lumMod val="65000"/>
                  <a:lumOff val="3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4652597"/>
              </p:ext>
            </p:extLst>
          </p:nvPr>
        </p:nvGraphicFramePr>
        <p:xfrm>
          <a:off x="1097277" y="2034862"/>
          <a:ext cx="10058402" cy="3841823"/>
        </p:xfrm>
        <a:graphic>
          <a:graphicData uri="http://schemas.openxmlformats.org/drawingml/2006/table">
            <a:tbl>
              <a:tblPr firstRow="1" firstCol="1" bandRow="1"/>
              <a:tblGrid>
                <a:gridCol w="5029201"/>
                <a:gridCol w="5029201"/>
              </a:tblGrid>
              <a:tr h="539337">
                <a:tc gridSpan="2">
                  <a:txBody>
                    <a:bodyPr/>
                    <a:lstStyle/>
                    <a:p>
                      <a:pPr algn="ctr">
                        <a:lnSpc>
                          <a:spcPct val="107000"/>
                        </a:lnSpc>
                        <a:spcAft>
                          <a:spcPts val="0"/>
                        </a:spcAft>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hMerge="1">
                  <a:txBody>
                    <a:bodyPr/>
                    <a:lstStyle/>
                    <a:p>
                      <a:endParaRPr lang="en-IE"/>
                    </a:p>
                  </a:txBody>
                  <a:tcPr/>
                </a:tc>
              </a:tr>
              <a:tr h="426578">
                <a:tc>
                  <a:txBody>
                    <a:bodyPr/>
                    <a:lstStyle/>
                    <a:p>
                      <a:pPr algn="ctr">
                        <a:lnSpc>
                          <a:spcPct val="107000"/>
                        </a:lnSpc>
                        <a:spcAft>
                          <a:spcPts val="0"/>
                        </a:spcAft>
                      </a:pPr>
                      <a:r>
                        <a:rPr lang="en-I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SICAP Target Group</a:t>
                      </a:r>
                      <a:endPar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50000"/>
                      </a:schemeClr>
                    </a:solidFill>
                  </a:tcPr>
                </a:tc>
                <a:tc>
                  <a:txBody>
                    <a:bodyPr/>
                    <a:lstStyle/>
                    <a:p>
                      <a:pPr algn="ctr">
                        <a:lnSpc>
                          <a:spcPct val="107000"/>
                        </a:lnSpc>
                        <a:spcAft>
                          <a:spcPts val="0"/>
                        </a:spcAft>
                      </a:pPr>
                      <a:r>
                        <a:rPr lang="en-I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FET Barriers as per Literature </a:t>
                      </a:r>
                      <a:endPar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50000"/>
                      </a:schemeClr>
                    </a:solidFill>
                  </a:tcPr>
                </a:tc>
              </a:tr>
              <a:tr h="321972">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Unemployed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Persons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Unemployed Persons </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7110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NEETs (Disadvantaged Young People</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NEETs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People with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Disabilities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People with Disabilities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Communities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Members of Migrant Communities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Lone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Parents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1400" b="0" dirty="0">
                          <a:effectLst/>
                          <a:latin typeface="Calibri" panose="020F0502020204030204" pitchFamily="34" charset="0"/>
                          <a:ea typeface="Calibri" panose="020F0502020204030204" pitchFamily="34" charset="0"/>
                          <a:cs typeface="Times New Roman" panose="02020603050405020304" pitchFamily="18" charset="0"/>
                        </a:rPr>
                        <a:t>Lone </a:t>
                      </a:r>
                      <a:r>
                        <a:rPr lang="en-IE" sz="1400" b="0" dirty="0" smtClean="0">
                          <a:effectLst/>
                          <a:latin typeface="Calibri" panose="020F0502020204030204" pitchFamily="34" charset="0"/>
                          <a:ea typeface="Calibri" panose="020F0502020204030204" pitchFamily="34" charset="0"/>
                          <a:cs typeface="Times New Roman" panose="02020603050405020304" pitchFamily="18" charset="0"/>
                        </a:rPr>
                        <a:t>Parents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People living in Disadvantaged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Communities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smtClean="0"/>
                        <a:t>Socio Economic Disadvantage </a:t>
                      </a:r>
                      <a:endParaRPr lang="en-I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Disadvantaged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Women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1400" b="0" dirty="0" smtClean="0">
                          <a:effectLst/>
                          <a:latin typeface="Calibri" panose="020F0502020204030204" pitchFamily="34" charset="0"/>
                          <a:ea typeface="Calibri" panose="020F0502020204030204" pitchFamily="34" charset="0"/>
                          <a:cs typeface="Times New Roman" panose="02020603050405020304" pitchFamily="18" charset="0"/>
                        </a:rPr>
                        <a:t>Lone Parents, Migrant Communities, </a:t>
                      </a:r>
                      <a:r>
                        <a:rPr lang="en-IE" sz="1400" b="0" dirty="0" smtClean="0">
                          <a:effectLst/>
                          <a:latin typeface="+mn-lt"/>
                          <a:ea typeface="+mn-ea"/>
                          <a:cs typeface="+mn-cs"/>
                        </a:rPr>
                        <a:t>S</a:t>
                      </a:r>
                      <a:r>
                        <a:rPr lang="en-IE" sz="1400" b="0" dirty="0" smtClean="0"/>
                        <a:t>E Disadvantage</a:t>
                      </a:r>
                      <a:endParaRPr lang="en-IE" sz="1400" b="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25056">
                <a:tc>
                  <a:txBody>
                    <a:bodyPr/>
                    <a:lstStyle/>
                    <a:p>
                      <a:pPr>
                        <a:lnSpc>
                          <a:spcPct val="107000"/>
                        </a:lnSpc>
                        <a:spcAft>
                          <a:spcPts val="0"/>
                        </a:spcAft>
                      </a:pP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Travellers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1400" b="0" dirty="0" smtClean="0"/>
                        <a:t>Socio Economic Disadvantage </a:t>
                      </a:r>
                      <a:endParaRPr lang="en-IE" sz="1400" b="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Low Income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Workers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1400" b="0" dirty="0" smtClean="0"/>
                        <a:t>Socio Economic Disadvantage </a:t>
                      </a:r>
                      <a:endParaRPr lang="en-IE" sz="1400" b="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Disadvantaged Children and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Families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IE" sz="1400" b="0" dirty="0" smtClean="0"/>
                        <a:t>Socio Economic Disadvantage </a:t>
                      </a:r>
                      <a:endParaRPr lang="en-IE" sz="1400" b="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r h="225056">
                <a:tc>
                  <a:txBody>
                    <a:bodyPr/>
                    <a:lstStyle/>
                    <a:p>
                      <a:pPr>
                        <a:lnSpc>
                          <a:spcPct val="107000"/>
                        </a:lnSpc>
                        <a:spcAft>
                          <a:spcPts val="0"/>
                        </a:spcAft>
                      </a:pPr>
                      <a:r>
                        <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Disengaged from Labour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Market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Long Term Unemployed, NEETs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r>
              <a:tr h="225056">
                <a:tc>
                  <a:txBody>
                    <a:bodyPr/>
                    <a:lstStyle/>
                    <a:p>
                      <a:pPr>
                        <a:lnSpc>
                          <a:spcPct val="107000"/>
                        </a:lnSpc>
                        <a:spcAft>
                          <a:spcPts val="0"/>
                        </a:spcAft>
                      </a:pP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Roma --------------------------------------------------------------------------</a:t>
                      </a:r>
                      <a:r>
                        <a:rPr lang="en-IE" sz="14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I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chemeClr val="bg2">
                        <a:lumMod val="75000"/>
                      </a:schemeClr>
                    </a:solidFill>
                  </a:tcPr>
                </a:tc>
                <a:tc>
                  <a:txBody>
                    <a:bodyPr/>
                    <a:lstStyle/>
                    <a:p>
                      <a:pPr>
                        <a:lnSpc>
                          <a:spcPct val="107000"/>
                        </a:lnSpc>
                        <a:spcAft>
                          <a:spcPts val="0"/>
                        </a:spcAft>
                      </a:pPr>
                      <a:r>
                        <a:rPr lang="en-IE" sz="1400" b="0" dirty="0">
                          <a:effectLst/>
                          <a:latin typeface="Calibri" panose="020F0502020204030204" pitchFamily="34" charset="0"/>
                          <a:ea typeface="Calibri" panose="020F0502020204030204" pitchFamily="34" charset="0"/>
                          <a:cs typeface="Times New Roman" panose="02020603050405020304" pitchFamily="18" charset="0"/>
                        </a:rPr>
                        <a:t>Members of </a:t>
                      </a:r>
                      <a:r>
                        <a:rPr lang="en-IE" sz="1400" b="0" dirty="0" smtClean="0">
                          <a:effectLst/>
                          <a:latin typeface="Calibri" panose="020F0502020204030204" pitchFamily="34" charset="0"/>
                          <a:ea typeface="Calibri" panose="020F0502020204030204" pitchFamily="34" charset="0"/>
                          <a:cs typeface="Times New Roman" panose="02020603050405020304" pitchFamily="18" charset="0"/>
                        </a:rPr>
                        <a:t>Migrant/New </a:t>
                      </a:r>
                      <a:r>
                        <a:rPr lang="en-IE" sz="1400" b="0" dirty="0">
                          <a:effectLst/>
                          <a:latin typeface="Calibri" panose="020F0502020204030204" pitchFamily="34" charset="0"/>
                          <a:ea typeface="Calibri" panose="020F0502020204030204" pitchFamily="34" charset="0"/>
                          <a:cs typeface="Times New Roman" panose="02020603050405020304" pitchFamily="18" charset="0"/>
                        </a:rPr>
                        <a:t>Communities</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5412927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Waterford Socio Economic </a:t>
            </a:r>
            <a:r>
              <a:rPr lang="en-IE" dirty="0" smtClean="0"/>
              <a:t>Profile (SA)</a:t>
            </a:r>
            <a:endParaRPr lang="en-IE" dirty="0"/>
          </a:p>
        </p:txBody>
      </p:sp>
      <p:sp>
        <p:nvSpPr>
          <p:cNvPr id="3" name="Content Placeholder 2"/>
          <p:cNvSpPr>
            <a:spLocks noGrp="1"/>
          </p:cNvSpPr>
          <p:nvPr>
            <p:ph idx="1"/>
          </p:nvPr>
        </p:nvSpPr>
        <p:spPr/>
        <p:txBody>
          <a:bodyPr/>
          <a:lstStyle/>
          <a:p>
            <a:endParaRPr lang="en-IE" dirty="0" smtClean="0"/>
          </a:p>
          <a:p>
            <a:endParaRPr lang="en-IE"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019" t="16582" r="33739" b="30811"/>
          <a:stretch/>
        </p:blipFill>
        <p:spPr>
          <a:xfrm>
            <a:off x="2318197" y="2176530"/>
            <a:ext cx="6748531" cy="4055468"/>
          </a:xfrm>
          <a:prstGeom prst="rect">
            <a:avLst/>
          </a:prstGeom>
        </p:spPr>
      </p:pic>
    </p:spTree>
    <p:extLst>
      <p:ext uri="{BB962C8B-B14F-4D97-AF65-F5344CB8AC3E}">
        <p14:creationId xmlns:p14="http://schemas.microsoft.com/office/powerpoint/2010/main" val="386002833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Waterford City South - Deprivation</a:t>
            </a:r>
            <a:endParaRPr lang="en-IE"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7869" y="1902794"/>
            <a:ext cx="5437341" cy="3679098"/>
          </a:xfrm>
        </p:spPr>
      </p:pic>
    </p:spTree>
    <p:extLst>
      <p:ext uri="{BB962C8B-B14F-4D97-AF65-F5344CB8AC3E}">
        <p14:creationId xmlns:p14="http://schemas.microsoft.com/office/powerpoint/2010/main" val="333632023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Unemployment</a:t>
            </a:r>
            <a:endParaRPr lang="en-IE" dirty="0"/>
          </a:p>
        </p:txBody>
      </p:sp>
      <p:pic>
        <p:nvPicPr>
          <p:cNvPr id="4" name="Content Placeholder 3"/>
          <p:cNvPicPr>
            <a:picLocks noGrp="1" noChangeAspect="1"/>
          </p:cNvPicPr>
          <p:nvPr>
            <p:ph idx="1"/>
          </p:nvPr>
        </p:nvPicPr>
        <p:blipFill rotWithShape="1">
          <a:blip r:embed="rId2"/>
          <a:srcRect l="9617" t="12692" r="9336"/>
          <a:stretch/>
        </p:blipFill>
        <p:spPr>
          <a:xfrm>
            <a:off x="2069807" y="2021983"/>
            <a:ext cx="7125709" cy="4091007"/>
          </a:xfrm>
          <a:prstGeom prst="rect">
            <a:avLst/>
          </a:prstGeom>
        </p:spPr>
      </p:pic>
    </p:spTree>
    <p:extLst>
      <p:ext uri="{BB962C8B-B14F-4D97-AF65-F5344CB8AC3E}">
        <p14:creationId xmlns:p14="http://schemas.microsoft.com/office/powerpoint/2010/main" val="195502259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Lone Parents</a:t>
            </a:r>
            <a:endParaRPr lang="en-IE" dirty="0"/>
          </a:p>
        </p:txBody>
      </p:sp>
      <p:pic>
        <p:nvPicPr>
          <p:cNvPr id="4" name="Content Placeholder 3"/>
          <p:cNvPicPr>
            <a:picLocks noGrp="1" noChangeAspect="1"/>
          </p:cNvPicPr>
          <p:nvPr>
            <p:ph idx="1"/>
          </p:nvPr>
        </p:nvPicPr>
        <p:blipFill>
          <a:blip r:embed="rId2"/>
          <a:stretch>
            <a:fillRect/>
          </a:stretch>
        </p:blipFill>
        <p:spPr>
          <a:xfrm>
            <a:off x="1646265" y="2021983"/>
            <a:ext cx="8182161" cy="4056845"/>
          </a:xfrm>
          <a:prstGeom prst="rect">
            <a:avLst/>
          </a:prstGeom>
        </p:spPr>
      </p:pic>
      <p:cxnSp>
        <p:nvCxnSpPr>
          <p:cNvPr id="6" name="Straight Connector 5"/>
          <p:cNvCxnSpPr/>
          <p:nvPr/>
        </p:nvCxnSpPr>
        <p:spPr>
          <a:xfrm>
            <a:off x="2082514" y="3103808"/>
            <a:ext cx="8130432" cy="38637"/>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9306456"/>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t>Disadvantaged </a:t>
            </a:r>
            <a:r>
              <a:rPr lang="en-IE" b="1" dirty="0" smtClean="0"/>
              <a:t>Women</a:t>
            </a:r>
            <a:endParaRPr lang="en-IE" dirty="0"/>
          </a:p>
        </p:txBody>
      </p:sp>
      <p:sp>
        <p:nvSpPr>
          <p:cNvPr id="3" name="Content Placeholder 2"/>
          <p:cNvSpPr>
            <a:spLocks noGrp="1"/>
          </p:cNvSpPr>
          <p:nvPr>
            <p:ph idx="1"/>
          </p:nvPr>
        </p:nvSpPr>
        <p:spPr/>
        <p:txBody>
          <a:bodyPr/>
          <a:lstStyle/>
          <a:p>
            <a:r>
              <a:rPr lang="en-IE" dirty="0" smtClean="0"/>
              <a:t>Most </a:t>
            </a:r>
            <a:r>
              <a:rPr lang="en-IE" dirty="0"/>
              <a:t>Recent HP Deprivation Statistics show that the 2016 national unemployment rate was 14.1%. In Waterford City and County there are 185 Small areas with a female unemployment rate greater than 14</a:t>
            </a:r>
            <a:r>
              <a:rPr lang="en-IE" dirty="0" smtClean="0"/>
              <a:t>%.</a:t>
            </a:r>
          </a:p>
          <a:p>
            <a:endParaRPr lang="en-IE" dirty="0"/>
          </a:p>
          <a:p>
            <a:pPr marL="0" indent="0">
              <a:buNone/>
            </a:pPr>
            <a:r>
              <a:rPr lang="en-IE" dirty="0" smtClean="0"/>
              <a:t> </a:t>
            </a:r>
          </a:p>
          <a:p>
            <a:endParaRPr lang="en-IE" dirty="0"/>
          </a:p>
        </p:txBody>
      </p:sp>
      <p:pic>
        <p:nvPicPr>
          <p:cNvPr id="4" name="Picture 3"/>
          <p:cNvPicPr>
            <a:picLocks noChangeAspect="1"/>
          </p:cNvPicPr>
          <p:nvPr/>
        </p:nvPicPr>
        <p:blipFill>
          <a:blip r:embed="rId2"/>
          <a:stretch>
            <a:fillRect/>
          </a:stretch>
        </p:blipFill>
        <p:spPr>
          <a:xfrm>
            <a:off x="3627662" y="2892625"/>
            <a:ext cx="7087561" cy="3084843"/>
          </a:xfrm>
          <a:prstGeom prst="rect">
            <a:avLst/>
          </a:prstGeom>
        </p:spPr>
      </p:pic>
    </p:spTree>
    <p:extLst>
      <p:ext uri="{BB962C8B-B14F-4D97-AF65-F5344CB8AC3E}">
        <p14:creationId xmlns:p14="http://schemas.microsoft.com/office/powerpoint/2010/main" val="254402791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Disability</a:t>
            </a:r>
            <a:endParaRPr lang="en-IE" dirty="0"/>
          </a:p>
        </p:txBody>
      </p:sp>
      <p:sp>
        <p:nvSpPr>
          <p:cNvPr id="3" name="Content Placeholder 2"/>
          <p:cNvSpPr>
            <a:spLocks noGrp="1"/>
          </p:cNvSpPr>
          <p:nvPr>
            <p:ph idx="1"/>
          </p:nvPr>
        </p:nvSpPr>
        <p:spPr/>
        <p:txBody>
          <a:bodyPr/>
          <a:lstStyle/>
          <a:p>
            <a:r>
              <a:rPr lang="en-IE" dirty="0"/>
              <a:t>According to Census 2016 13.5% of Ireland’s population is registered as having a disability. In Waterford City and County there </a:t>
            </a:r>
            <a:r>
              <a:rPr lang="en-IE" dirty="0" smtClean="0"/>
              <a:t>are; </a:t>
            </a:r>
          </a:p>
          <a:p>
            <a:r>
              <a:rPr lang="en-IE" dirty="0" smtClean="0"/>
              <a:t>208 </a:t>
            </a:r>
            <a:r>
              <a:rPr lang="en-IE" dirty="0"/>
              <a:t>Small Areas showing a higher than state average disability </a:t>
            </a:r>
            <a:r>
              <a:rPr lang="en-IE" dirty="0" smtClean="0"/>
              <a:t>proportion</a:t>
            </a:r>
          </a:p>
          <a:p>
            <a:r>
              <a:rPr lang="en-IE" dirty="0" smtClean="0"/>
              <a:t>the </a:t>
            </a:r>
            <a:r>
              <a:rPr lang="en-IE" dirty="0"/>
              <a:t>total population for these areas is 9,460 persons.</a:t>
            </a:r>
          </a:p>
          <a:p>
            <a:endParaRPr lang="en-IE" dirty="0"/>
          </a:p>
        </p:txBody>
      </p:sp>
    </p:spTree>
    <p:extLst>
      <p:ext uri="{BB962C8B-B14F-4D97-AF65-F5344CB8AC3E}">
        <p14:creationId xmlns:p14="http://schemas.microsoft.com/office/powerpoint/2010/main" val="52120854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Migrant/New Communities</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6524" y="1737360"/>
            <a:ext cx="8286276" cy="3811189"/>
          </a:xfrm>
        </p:spPr>
      </p:pic>
    </p:spTree>
    <p:extLst>
      <p:ext uri="{BB962C8B-B14F-4D97-AF65-F5344CB8AC3E}">
        <p14:creationId xmlns:p14="http://schemas.microsoft.com/office/powerpoint/2010/main" val="831082927"/>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Join the Dots</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9869242"/>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p:cNvSpPr/>
          <p:nvPr/>
        </p:nvSpPr>
        <p:spPr>
          <a:xfrm>
            <a:off x="5847008" y="3580327"/>
            <a:ext cx="605307" cy="618186"/>
          </a:xfrm>
          <a:prstGeom prst="ellipse">
            <a:avLst/>
          </a:prstGeom>
          <a:solidFill>
            <a:srgbClr val="FF0000">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8205432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1486</TotalTime>
  <Words>599</Words>
  <Application>Microsoft Office PowerPoint</Application>
  <PresentationFormat>Widescreen</PresentationFormat>
  <Paragraphs>84</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Calibri Light</vt:lpstr>
      <vt:lpstr>Times New Roman</vt:lpstr>
      <vt:lpstr>Wingdings</vt:lpstr>
      <vt:lpstr>Retrospect</vt:lpstr>
      <vt:lpstr>Barriers to Further Education</vt:lpstr>
      <vt:lpstr>Eminent Research </vt:lpstr>
      <vt:lpstr>Barriers – Vulnerable Groups</vt:lpstr>
      <vt:lpstr>The Barriers</vt:lpstr>
      <vt:lpstr>PowerPoint Presentation</vt:lpstr>
      <vt:lpstr>PowerPoint Presentation</vt:lpstr>
      <vt:lpstr>PowerPoint Presentation</vt:lpstr>
      <vt:lpstr>PowerPoint Presentation</vt:lpstr>
      <vt:lpstr>SICAP Target Groups</vt:lpstr>
      <vt:lpstr>SICAP Barriers</vt:lpstr>
      <vt:lpstr>Mapping SICAP Target Groups to FET Barriers</vt:lpstr>
      <vt:lpstr>Waterford Socio Economic Profile (SA)</vt:lpstr>
      <vt:lpstr>Waterford City South - Deprivation</vt:lpstr>
      <vt:lpstr>Unemployment</vt:lpstr>
      <vt:lpstr>Lone Parents</vt:lpstr>
      <vt:lpstr>Disadvantaged Women</vt:lpstr>
      <vt:lpstr>Disability</vt:lpstr>
      <vt:lpstr>Migrant/New Communities</vt:lpstr>
      <vt:lpstr>Join the Dots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Barriers to Further Education</dc:title>
  <dc:creator>Pat Wallace</dc:creator>
  <cp:lastModifiedBy>Pat Wallace</cp:lastModifiedBy>
  <cp:revision>43</cp:revision>
  <cp:lastPrinted>2018-07-11T16:09:40Z</cp:lastPrinted>
  <dcterms:created xsi:type="dcterms:W3CDTF">2018-07-03T09:22:25Z</dcterms:created>
  <dcterms:modified xsi:type="dcterms:W3CDTF">2018-07-11T16:34:50Z</dcterms:modified>
</cp:coreProperties>
</file>