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1" r:id="rId8"/>
    <p:sldId id="264" r:id="rId9"/>
    <p:sldId id="263" r:id="rId10"/>
    <p:sldId id="266" r:id="rId11"/>
    <p:sldId id="265"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944" y="-31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AF3AC479-5483-48B7-A5E1-47755B0D1337}" type="datetimeFigureOut">
              <a:rPr lang="en-IE" smtClean="0"/>
              <a:t>11/07/2018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F8B9104-960C-401E-B9B0-031460BE4105}" type="slidenum">
              <a:rPr lang="en-IE" smtClean="0"/>
              <a:t>‹#›</a:t>
            </a:fld>
            <a:endParaRPr lang="en-IE"/>
          </a:p>
        </p:txBody>
      </p:sp>
    </p:spTree>
    <p:extLst>
      <p:ext uri="{BB962C8B-B14F-4D97-AF65-F5344CB8AC3E}">
        <p14:creationId xmlns:p14="http://schemas.microsoft.com/office/powerpoint/2010/main" val="4173125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AF3AC479-5483-48B7-A5E1-47755B0D1337}" type="datetimeFigureOut">
              <a:rPr lang="en-IE" smtClean="0"/>
              <a:t>11/07/2018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F8B9104-960C-401E-B9B0-031460BE4105}" type="slidenum">
              <a:rPr lang="en-IE" smtClean="0"/>
              <a:t>‹#›</a:t>
            </a:fld>
            <a:endParaRPr lang="en-IE"/>
          </a:p>
        </p:txBody>
      </p:sp>
    </p:spTree>
    <p:extLst>
      <p:ext uri="{BB962C8B-B14F-4D97-AF65-F5344CB8AC3E}">
        <p14:creationId xmlns:p14="http://schemas.microsoft.com/office/powerpoint/2010/main" val="1868879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3AC479-5483-48B7-A5E1-47755B0D1337}" type="datetimeFigureOut">
              <a:rPr lang="en-IE" smtClean="0"/>
              <a:t>11/07/2018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F8B9104-960C-401E-B9B0-031460BE4105}" type="slidenum">
              <a:rPr lang="en-IE" smtClean="0"/>
              <a:t>‹#›</a:t>
            </a:fld>
            <a:endParaRPr lang="en-IE"/>
          </a:p>
        </p:txBody>
      </p:sp>
    </p:spTree>
    <p:extLst>
      <p:ext uri="{BB962C8B-B14F-4D97-AF65-F5344CB8AC3E}">
        <p14:creationId xmlns:p14="http://schemas.microsoft.com/office/powerpoint/2010/main" val="2758170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AF3AC479-5483-48B7-A5E1-47755B0D1337}" type="datetimeFigureOut">
              <a:rPr lang="en-IE" smtClean="0"/>
              <a:t>11/07/2018</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F8B9104-960C-401E-B9B0-031460BE4105}" type="slidenum">
              <a:rPr lang="en-IE" smtClean="0"/>
              <a:t>‹#›</a:t>
            </a:fld>
            <a:endParaRPr lang="en-IE"/>
          </a:p>
        </p:txBody>
      </p:sp>
    </p:spTree>
    <p:extLst>
      <p:ext uri="{BB962C8B-B14F-4D97-AF65-F5344CB8AC3E}">
        <p14:creationId xmlns:p14="http://schemas.microsoft.com/office/powerpoint/2010/main" val="1104212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AF3AC479-5483-48B7-A5E1-47755B0D1337}" type="datetimeFigureOut">
              <a:rPr lang="en-IE" smtClean="0"/>
              <a:t>11/07/2018</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2F8B9104-960C-401E-B9B0-031460BE4105}" type="slidenum">
              <a:rPr lang="en-IE" smtClean="0"/>
              <a:t>‹#›</a:t>
            </a:fld>
            <a:endParaRPr lang="en-IE"/>
          </a:p>
        </p:txBody>
      </p:sp>
    </p:spTree>
    <p:extLst>
      <p:ext uri="{BB962C8B-B14F-4D97-AF65-F5344CB8AC3E}">
        <p14:creationId xmlns:p14="http://schemas.microsoft.com/office/powerpoint/2010/main" val="4152505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AF3AC479-5483-48B7-A5E1-47755B0D1337}" type="datetimeFigureOut">
              <a:rPr lang="en-IE" smtClean="0"/>
              <a:t>11/07/2018</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2F8B9104-960C-401E-B9B0-031460BE4105}" type="slidenum">
              <a:rPr lang="en-IE" smtClean="0"/>
              <a:t>‹#›</a:t>
            </a:fld>
            <a:endParaRPr lang="en-IE"/>
          </a:p>
        </p:txBody>
      </p:sp>
    </p:spTree>
    <p:extLst>
      <p:ext uri="{BB962C8B-B14F-4D97-AF65-F5344CB8AC3E}">
        <p14:creationId xmlns:p14="http://schemas.microsoft.com/office/powerpoint/2010/main" val="4067850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3AC479-5483-48B7-A5E1-47755B0D1337}" type="datetimeFigureOut">
              <a:rPr lang="en-IE" smtClean="0"/>
              <a:t>11/07/2018</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2F8B9104-960C-401E-B9B0-031460BE4105}" type="slidenum">
              <a:rPr lang="en-IE" smtClean="0"/>
              <a:t>‹#›</a:t>
            </a:fld>
            <a:endParaRPr lang="en-IE"/>
          </a:p>
        </p:txBody>
      </p:sp>
    </p:spTree>
    <p:extLst>
      <p:ext uri="{BB962C8B-B14F-4D97-AF65-F5344CB8AC3E}">
        <p14:creationId xmlns:p14="http://schemas.microsoft.com/office/powerpoint/2010/main" val="1661485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3AC479-5483-48B7-A5E1-47755B0D1337}" type="datetimeFigureOut">
              <a:rPr lang="en-IE" smtClean="0"/>
              <a:t>11/07/2018</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F8B9104-960C-401E-B9B0-031460BE4105}" type="slidenum">
              <a:rPr lang="en-IE" smtClean="0"/>
              <a:t>‹#›</a:t>
            </a:fld>
            <a:endParaRPr lang="en-IE"/>
          </a:p>
        </p:txBody>
      </p:sp>
    </p:spTree>
    <p:extLst>
      <p:ext uri="{BB962C8B-B14F-4D97-AF65-F5344CB8AC3E}">
        <p14:creationId xmlns:p14="http://schemas.microsoft.com/office/powerpoint/2010/main" val="2692724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3AC479-5483-48B7-A5E1-47755B0D1337}" type="datetimeFigureOut">
              <a:rPr lang="en-IE" smtClean="0"/>
              <a:t>11/07/2018</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F8B9104-960C-401E-B9B0-031460BE4105}" type="slidenum">
              <a:rPr lang="en-IE" smtClean="0"/>
              <a:t>‹#›</a:t>
            </a:fld>
            <a:endParaRPr lang="en-IE"/>
          </a:p>
        </p:txBody>
      </p:sp>
    </p:spTree>
    <p:extLst>
      <p:ext uri="{BB962C8B-B14F-4D97-AF65-F5344CB8AC3E}">
        <p14:creationId xmlns:p14="http://schemas.microsoft.com/office/powerpoint/2010/main" val="511970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AF3AC479-5483-48B7-A5E1-47755B0D1337}" type="datetimeFigureOut">
              <a:rPr lang="en-IE" smtClean="0"/>
              <a:t>11/07/2018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F8B9104-960C-401E-B9B0-031460BE4105}" type="slidenum">
              <a:rPr lang="en-IE" smtClean="0"/>
              <a:t>‹#›</a:t>
            </a:fld>
            <a:endParaRPr lang="en-IE"/>
          </a:p>
        </p:txBody>
      </p:sp>
    </p:spTree>
    <p:extLst>
      <p:ext uri="{BB962C8B-B14F-4D97-AF65-F5344CB8AC3E}">
        <p14:creationId xmlns:p14="http://schemas.microsoft.com/office/powerpoint/2010/main" val="65018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AF3AC479-5483-48B7-A5E1-47755B0D1337}" type="datetimeFigureOut">
              <a:rPr lang="en-IE" smtClean="0"/>
              <a:t>11/07/2018</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F8B9104-960C-401E-B9B0-031460BE4105}" type="slidenum">
              <a:rPr lang="en-IE" smtClean="0"/>
              <a:t>‹#›</a:t>
            </a:fld>
            <a:endParaRPr lang="en-IE"/>
          </a:p>
        </p:txBody>
      </p:sp>
    </p:spTree>
    <p:extLst>
      <p:ext uri="{BB962C8B-B14F-4D97-AF65-F5344CB8AC3E}">
        <p14:creationId xmlns:p14="http://schemas.microsoft.com/office/powerpoint/2010/main" val="1496140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3AC479-5483-48B7-A5E1-47755B0D1337}" type="datetimeFigureOut">
              <a:rPr lang="en-IE" smtClean="0"/>
              <a:t>11/07/2018</a:t>
            </a:fld>
            <a:endParaRPr lang="en-I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8B9104-960C-401E-B9B0-031460BE4105}" type="slidenum">
              <a:rPr lang="en-IE" smtClean="0"/>
              <a:t>‹#›</a:t>
            </a:fld>
            <a:endParaRPr lang="en-IE"/>
          </a:p>
        </p:txBody>
      </p:sp>
    </p:spTree>
    <p:extLst>
      <p:ext uri="{BB962C8B-B14F-4D97-AF65-F5344CB8AC3E}">
        <p14:creationId xmlns:p14="http://schemas.microsoft.com/office/powerpoint/2010/main" val="3457430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dirty="0" smtClean="0"/>
              <a:t>Presentation to Waterford LCDC on Projects Approved to Date</a:t>
            </a:r>
            <a:endParaRPr lang="en-IE" dirty="0"/>
          </a:p>
        </p:txBody>
      </p:sp>
      <p:sp>
        <p:nvSpPr>
          <p:cNvPr id="3" name="Subtitle 2"/>
          <p:cNvSpPr>
            <a:spLocks noGrp="1"/>
          </p:cNvSpPr>
          <p:nvPr>
            <p:ph type="subTitle" idx="1"/>
          </p:nvPr>
        </p:nvSpPr>
        <p:spPr/>
        <p:txBody>
          <a:bodyPr/>
          <a:lstStyle/>
          <a:p>
            <a:r>
              <a:rPr lang="en-IE" dirty="0" smtClean="0"/>
              <a:t>November 2016 – July 2018</a:t>
            </a:r>
            <a:endParaRPr lang="en-IE" dirty="0"/>
          </a:p>
        </p:txBody>
      </p:sp>
    </p:spTree>
    <p:extLst>
      <p:ext uri="{BB962C8B-B14F-4D97-AF65-F5344CB8AC3E}">
        <p14:creationId xmlns:p14="http://schemas.microsoft.com/office/powerpoint/2010/main" val="23980442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Allocations to Date</a:t>
            </a:r>
            <a:endParaRPr lang="en-IE" dirty="0"/>
          </a:p>
        </p:txBody>
      </p:sp>
      <p:graphicFrame>
        <p:nvGraphicFramePr>
          <p:cNvPr id="6" name="Content Placeholder 5"/>
          <p:cNvGraphicFramePr>
            <a:graphicFrameLocks noGrp="1"/>
          </p:cNvGraphicFramePr>
          <p:nvPr>
            <p:ph idx="1"/>
          </p:nvPr>
        </p:nvGraphicFramePr>
        <p:xfrm>
          <a:off x="2952449" y="1600206"/>
          <a:ext cx="3239101" cy="4525950"/>
        </p:xfrm>
        <a:graphic>
          <a:graphicData uri="http://schemas.openxmlformats.org/drawingml/2006/table">
            <a:tbl>
              <a:tblPr/>
              <a:tblGrid>
                <a:gridCol w="1543309"/>
                <a:gridCol w="212552"/>
                <a:gridCol w="87793"/>
                <a:gridCol w="97034"/>
                <a:gridCol w="323448"/>
                <a:gridCol w="46207"/>
                <a:gridCol w="281862"/>
                <a:gridCol w="46207"/>
                <a:gridCol w="378896"/>
                <a:gridCol w="221793"/>
              </a:tblGrid>
              <a:tr h="69310">
                <a:tc>
                  <a:txBody>
                    <a:bodyPr/>
                    <a:lstStyle/>
                    <a:p>
                      <a:pPr algn="l" fontAlgn="b"/>
                      <a:r>
                        <a:rPr lang="en-IE" sz="400" b="1" i="0" u="sng" strike="noStrike" dirty="0">
                          <a:solidFill>
                            <a:srgbClr val="000000"/>
                          </a:solidFill>
                          <a:effectLst/>
                          <a:latin typeface="Calibri"/>
                        </a:rPr>
                        <a:t>RURAL DEVELOPMENT PROGRAMME 2014-2020</a:t>
                      </a:r>
                    </a:p>
                  </a:txBody>
                  <a:tcPr marL="3466" marR="3466" marT="3466" marB="0" anchor="b">
                    <a:lnL>
                      <a:noFill/>
                    </a:lnL>
                    <a:lnR>
                      <a:noFill/>
                    </a:lnR>
                    <a:lnT>
                      <a:noFill/>
                    </a:lnT>
                    <a:lnB>
                      <a:noFill/>
                    </a:lnB>
                  </a:tcPr>
                </a:tc>
                <a:tc>
                  <a:txBody>
                    <a:bodyPr/>
                    <a:lstStyle/>
                    <a:p>
                      <a:pPr algn="l" fontAlgn="b"/>
                      <a:endParaRPr lang="en-IE" sz="400" b="1" i="0" u="sng"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125452">
                <a:tc>
                  <a:txBody>
                    <a:bodyPr/>
                    <a:lstStyle/>
                    <a:p>
                      <a:pPr algn="l" fontAlgn="b"/>
                      <a:r>
                        <a:rPr lang="en-US" sz="400" b="1" i="0" u="sng" strike="noStrike">
                          <a:solidFill>
                            <a:srgbClr val="000000"/>
                          </a:solidFill>
                          <a:effectLst/>
                          <a:latin typeface="Calibri"/>
                        </a:rPr>
                        <a:t>PROJECTS APPROVED/ALLOCATED PER THE DEPT IT SYSTEM ON 06.07.18</a:t>
                      </a:r>
                    </a:p>
                  </a:txBody>
                  <a:tcPr marL="3466" marR="3466" marT="3466" marB="0" anchor="b">
                    <a:lnL>
                      <a:noFill/>
                    </a:lnL>
                    <a:lnR>
                      <a:noFill/>
                    </a:lnR>
                    <a:lnT>
                      <a:noFill/>
                    </a:lnT>
                    <a:lnB>
                      <a:noFill/>
                    </a:lnB>
                  </a:tcPr>
                </a:tc>
                <a:tc>
                  <a:txBody>
                    <a:bodyPr/>
                    <a:lstStyle/>
                    <a:p>
                      <a:pPr algn="l" fontAlgn="b"/>
                      <a:endParaRPr lang="en-IE" sz="400" b="1" i="0" u="sng"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1" i="0" u="sng"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1" i="0" u="sng"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211396">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ctr" fontAlgn="b"/>
                      <a:r>
                        <a:rPr lang="en-IE" sz="400" b="1" i="0" u="none" strike="noStrike">
                          <a:solidFill>
                            <a:srgbClr val="000000"/>
                          </a:solidFill>
                          <a:effectLst/>
                          <a:latin typeface="Calibri"/>
                        </a:rPr>
                        <a:t>Date of LAG Approval</a:t>
                      </a:r>
                    </a:p>
                  </a:txBody>
                  <a:tcPr marL="3466" marR="3466" marT="3466" marB="0" anchor="b">
                    <a:lnL>
                      <a:noFill/>
                    </a:lnL>
                    <a:lnR>
                      <a:noFill/>
                    </a:lnR>
                    <a:lnT>
                      <a:noFill/>
                    </a:lnT>
                    <a:lnB>
                      <a:noFill/>
                    </a:lnB>
                  </a:tcPr>
                </a:tc>
                <a:tc>
                  <a:txBody>
                    <a:bodyPr/>
                    <a:lstStyle/>
                    <a:p>
                      <a:pPr algn="ctr" fontAlgn="b"/>
                      <a:r>
                        <a:rPr lang="en-IE" sz="400" b="1" i="0" u="none" strike="noStrike">
                          <a:solidFill>
                            <a:srgbClr val="000000"/>
                          </a:solidFill>
                          <a:effectLst/>
                          <a:latin typeface="Calibri"/>
                        </a:rPr>
                        <a:t>PO</a:t>
                      </a:r>
                    </a:p>
                  </a:txBody>
                  <a:tcPr marL="3466" marR="3466" marT="3466" marB="0" anchor="b">
                    <a:lnL>
                      <a:noFill/>
                    </a:lnL>
                    <a:lnR>
                      <a:noFill/>
                    </a:lnR>
                    <a:lnT>
                      <a:noFill/>
                    </a:lnT>
                    <a:lnB>
                      <a:noFill/>
                    </a:lnB>
                  </a:tcPr>
                </a:tc>
                <a:tc>
                  <a:txBody>
                    <a:bodyPr/>
                    <a:lstStyle/>
                    <a:p>
                      <a:pPr algn="ctr" fontAlgn="b"/>
                      <a:r>
                        <a:rPr lang="en-IE" sz="400" b="1" i="0" u="none" strike="noStrike">
                          <a:solidFill>
                            <a:srgbClr val="000000"/>
                          </a:solidFill>
                          <a:effectLst/>
                          <a:latin typeface="Calibri"/>
                        </a:rPr>
                        <a:t>SA</a:t>
                      </a:r>
                    </a:p>
                  </a:txBody>
                  <a:tcPr marL="3466" marR="3466" marT="3466" marB="0" anchor="b">
                    <a:lnL>
                      <a:noFill/>
                    </a:lnL>
                    <a:lnR>
                      <a:noFill/>
                    </a:lnR>
                    <a:lnT>
                      <a:noFill/>
                    </a:lnT>
                    <a:lnB>
                      <a:noFill/>
                    </a:lnB>
                  </a:tcPr>
                </a:tc>
                <a:tc>
                  <a:txBody>
                    <a:bodyPr/>
                    <a:lstStyle/>
                    <a:p>
                      <a:pPr algn="ctr" fontAlgn="b"/>
                      <a:r>
                        <a:rPr lang="en-IE" sz="400" b="1" i="0" u="none" strike="noStrike">
                          <a:solidFill>
                            <a:srgbClr val="000000"/>
                          </a:solidFill>
                          <a:effectLst/>
                          <a:latin typeface="Calibri"/>
                        </a:rPr>
                        <a:t> Total Funding Approved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1" i="0" u="none" strike="noStrike">
                          <a:solidFill>
                            <a:srgbClr val="000000"/>
                          </a:solidFill>
                          <a:effectLst/>
                          <a:latin typeface="Calibri"/>
                        </a:rPr>
                        <a:t> Claims Paid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1" i="0" u="none" strike="noStrike">
                          <a:solidFill>
                            <a:srgbClr val="000000"/>
                          </a:solidFill>
                          <a:effectLst/>
                          <a:latin typeface="Calibri"/>
                        </a:rPr>
                        <a:t>Location</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ctr" fontAlgn="b"/>
                      <a:r>
                        <a:rPr lang="en-IE" sz="400" b="1" i="0" u="none" strike="noStrike">
                          <a:solidFill>
                            <a:srgbClr val="000000"/>
                          </a:solidFill>
                          <a:effectLst/>
                          <a:latin typeface="Calibri"/>
                        </a:rPr>
                        <a:t> €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ctr" fontAlgn="b"/>
                      <a:r>
                        <a:rPr lang="en-IE" sz="400" b="1" i="0" u="none" strike="noStrike">
                          <a:solidFill>
                            <a:srgbClr val="000000"/>
                          </a:solidFill>
                          <a:effectLst/>
                          <a:latin typeface="Calibri"/>
                        </a:rPr>
                        <a:t> €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US" sz="400" b="0" i="0" u="none" strike="noStrike">
                          <a:solidFill>
                            <a:srgbClr val="000000"/>
                          </a:solidFill>
                          <a:effectLst/>
                          <a:latin typeface="Calibri"/>
                        </a:rPr>
                        <a:t>Creation of a Plastic Fabrication Facility</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06.07.17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2.1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32,500.00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Tramore</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US" sz="400" b="0" i="0" u="none" strike="noStrike">
                          <a:solidFill>
                            <a:srgbClr val="000000"/>
                          </a:solidFill>
                          <a:effectLst/>
                          <a:latin typeface="Calibri"/>
                        </a:rPr>
                        <a:t>Current Business Expansion &amp; New Business Development</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06.07.17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2.1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63,875.50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62,517.85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Cappagh</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Workhop Upgrade/Automated Drilling Line</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06.07.17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2.1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140,895.50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132,687.25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Ballyduff</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4459">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Blackwater Eco Tours</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20.07.17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1.1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21,777.15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Villierstown</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Ardmore Glamping Pods</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20.07.17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1.4</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143,247.00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Ardmore</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Streamline</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20.07.17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2.1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200,000.00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113,282.00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Butlerstown</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dirty="0">
                          <a:solidFill>
                            <a:srgbClr val="000000"/>
                          </a:solidFill>
                          <a:effectLst/>
                          <a:latin typeface="Calibri"/>
                        </a:rPr>
                        <a:t>Blackwater Distillery</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20.07.17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2.2</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200,000.00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55,860.62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Ballyduff</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Dunhill Community Hall Renovation</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20.07.17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5.1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200,000.00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59,382.85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Dunhill</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Comeragh Amenity Area</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20.07.17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5.1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200,000.00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55,192.58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Rathgormack</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Coastal Regeneration</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20.07.17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6.2</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3,000.00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Waterford Coast</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dirty="0">
                          <a:solidFill>
                            <a:srgbClr val="000000"/>
                          </a:solidFill>
                          <a:effectLst/>
                          <a:latin typeface="Calibri"/>
                        </a:rPr>
                        <a:t>Valorisation of Industrial Heritage</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20.07.17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6.2</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3,000.00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Co. Waterford</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Glasha Hydro Project</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20.07.17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9.1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200,000.00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Carrick on Suir</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4459">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Storage Room onto Centre</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09.11.17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5.1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14,930.92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Ballinameela</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US" sz="400" b="0" i="0" u="none" strike="noStrike">
                          <a:solidFill>
                            <a:srgbClr val="000000"/>
                          </a:solidFill>
                          <a:effectLst/>
                          <a:latin typeface="Calibri"/>
                        </a:rPr>
                        <a:t>Development of Woodland Walks &amp; Gardens in Carraiglea</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09.11.17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1.1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13,213.44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Carraiglea</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2017-2020 Equipment Programme</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09.11.17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1.1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18,150.00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Co. Waterford</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Dungarvan Scouts Storage Extension</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09.11.17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5.1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41,672.68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Dungarvan</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US" sz="400" b="0" i="0" u="none" strike="noStrike">
                          <a:solidFill>
                            <a:srgbClr val="000000"/>
                          </a:solidFill>
                          <a:effectLst/>
                          <a:latin typeface="Calibri"/>
                        </a:rPr>
                        <a:t>Waterford County Ancestry Tourism Project</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09.11.17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1.2</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5,294.15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5,223.10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Dungarvan</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dirty="0">
                          <a:solidFill>
                            <a:srgbClr val="000000"/>
                          </a:solidFill>
                          <a:effectLst/>
                          <a:latin typeface="Calibri"/>
                        </a:rPr>
                        <a:t>Equipment Upgrade</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09.11.17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2.1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52,658.40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Dungarvan</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Repairs &amp; Modernising Hall Facilities</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09.11.17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5.1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13,894.50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Ardmore</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Clashmore Distillery</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09.11.17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1.2</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5,719.50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Clashmore</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Bio Mass Log Dryer</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09.11.17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2.1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27,650.00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27,650.00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Lismore</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US" sz="400" b="0" i="0" u="none" strike="noStrike">
                          <a:solidFill>
                            <a:srgbClr val="000000"/>
                          </a:solidFill>
                          <a:effectLst/>
                          <a:latin typeface="Calibri"/>
                        </a:rPr>
                        <a:t>Tallow Community Centre Phase III</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09.11.17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5.1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130,619.94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Tallow</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Request for Tenders for Training</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09.11.17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3.5</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6,000.00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Co. Waterford</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4459">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US" sz="400" b="0" i="0" u="none" strike="noStrike">
                          <a:solidFill>
                            <a:srgbClr val="000000"/>
                          </a:solidFill>
                          <a:effectLst/>
                          <a:latin typeface="Calibri"/>
                        </a:rPr>
                        <a:t>Anne Valley Walk Phase II</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14.12.17</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1.1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124,553.78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Dunhill</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4459">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Legacy Cider</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29.01.18</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2.2</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36,422.50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Dungarvan</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4459">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The Nire Cabin Co.</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10.05.18</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1.4</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49,335.00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Ballymacarbry</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US" sz="400" b="0" i="0" u="none" strike="noStrike">
                          <a:solidFill>
                            <a:srgbClr val="000000"/>
                          </a:solidFill>
                          <a:effectLst/>
                          <a:latin typeface="Calibri"/>
                        </a:rPr>
                        <a:t>Lismore Dramatic Society Sounds &amp; Light</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10.05.18</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1.2</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15,958.32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Lismore</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US" sz="400" b="0" i="0" u="none" strike="noStrike">
                          <a:solidFill>
                            <a:srgbClr val="000000"/>
                          </a:solidFill>
                          <a:effectLst/>
                          <a:latin typeface="Calibri"/>
                        </a:rPr>
                        <a:t>West Wtd Living History &amp; Digital Training Project 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10.05.18</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2.3</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5,590.50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Clashmore</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US" sz="400" b="0" i="0" u="none" strike="noStrike">
                          <a:solidFill>
                            <a:srgbClr val="000000"/>
                          </a:solidFill>
                          <a:effectLst/>
                          <a:latin typeface="Calibri"/>
                        </a:rPr>
                        <a:t>West Wtd Living History &amp; Digital Training Project 2</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10.05.18</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2.3</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5,535.00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Clashmore</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US" sz="400" b="0" i="0" u="none" strike="noStrike">
                          <a:solidFill>
                            <a:srgbClr val="000000"/>
                          </a:solidFill>
                          <a:effectLst/>
                          <a:latin typeface="Calibri"/>
                        </a:rPr>
                        <a:t>Fibre Laser Profiling CNC Machine with Expanded Capabilities</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10.05.18</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2.1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200,000.00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Portlaw</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Lafcadio Hearn Japanese Gardens</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10.05.18</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1.2</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6,351.25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Tramore</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US" sz="400" b="0" i="0" u="none" strike="noStrike">
                          <a:solidFill>
                            <a:srgbClr val="000000"/>
                          </a:solidFill>
                          <a:effectLst/>
                          <a:latin typeface="Calibri"/>
                        </a:rPr>
                        <a:t>2017-2020 Mountain Rescue Equipt Programme</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10.05.18</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1.1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18,067.68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Co. Waterford</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US" sz="400" b="0" i="0" u="none" strike="noStrike">
                          <a:solidFill>
                            <a:srgbClr val="000000"/>
                          </a:solidFill>
                          <a:effectLst/>
                          <a:latin typeface="Calibri"/>
                        </a:rPr>
                        <a:t>Wtd Greenway : A History of the Towns &amp; Villages Along the Greenway</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10.05.18</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1.2</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10,087.50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Dungarvan</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4459">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US" sz="400" b="0" i="0" u="none" strike="noStrike">
                          <a:solidFill>
                            <a:srgbClr val="000000"/>
                          </a:solidFill>
                          <a:effectLst/>
                          <a:latin typeface="Calibri"/>
                        </a:rPr>
                        <a:t>Stage 15 Final Project Approved (on IT System)</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2,210,000.21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4459">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US" sz="400" b="0" i="0" u="none" strike="noStrike">
                          <a:solidFill>
                            <a:srgbClr val="000000"/>
                          </a:solidFill>
                          <a:effectLst/>
                          <a:latin typeface="Calibri"/>
                        </a:rPr>
                        <a:t>Training to Develop a Social Enterprise</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14.06.18</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2.4</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13,000.00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Co. Waterford</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Training to Support Village Groups Foster a Local Enterprise Culture</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14.06.18</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2.5</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8,000.00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Co. Waterford</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Biodiversity Training</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14.06.18</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7.1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10,300.00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Co. Waterford</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Villierstown Enterprise Centre - Phase I</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14.06.18</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JT</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3.2</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178,200.00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Villierstown</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Fishermans Hall Development</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14.06.18</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5.1</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152,183.91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Dunmore East</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Carbally Community Youth Group</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14.06.18</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CC</a:t>
                      </a:r>
                    </a:p>
                  </a:txBody>
                  <a:tcPr marL="3466" marR="3466" marT="3466" marB="0" anchor="b">
                    <a:lnL>
                      <a:noFill/>
                    </a:lnL>
                    <a:lnR>
                      <a:noFill/>
                    </a:lnR>
                    <a:lnT>
                      <a:noFill/>
                    </a:lnT>
                    <a:lnB>
                      <a:noFill/>
                    </a:lnB>
                  </a:tcPr>
                </a:tc>
                <a:tc>
                  <a:txBody>
                    <a:bodyPr/>
                    <a:lstStyle/>
                    <a:p>
                      <a:pPr algn="r" fontAlgn="b"/>
                      <a:r>
                        <a:rPr lang="en-IE" sz="400" b="0" i="0" u="none" strike="noStrike">
                          <a:solidFill>
                            <a:srgbClr val="000000"/>
                          </a:solidFill>
                          <a:effectLst/>
                          <a:latin typeface="Calibri"/>
                        </a:rPr>
                        <a:t>6.2</a:t>
                      </a: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40,178.15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Dunmore East</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4459">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US" sz="400" b="0" i="0" u="none" strike="noStrike">
                          <a:solidFill>
                            <a:srgbClr val="000000"/>
                          </a:solidFill>
                          <a:effectLst/>
                          <a:latin typeface="Calibri"/>
                        </a:rPr>
                        <a:t>Stage 10 Application Decision (on IT System)</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0" i="0" u="none" strike="noStrike">
                          <a:solidFill>
                            <a:srgbClr val="000000"/>
                          </a:solidFill>
                          <a:effectLst/>
                          <a:latin typeface="Calibri"/>
                        </a:rPr>
                        <a:t>       401,862.06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Total Allocated</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1" i="0" u="none" strike="noStrike">
                          <a:solidFill>
                            <a:srgbClr val="000000"/>
                          </a:solidFill>
                          <a:effectLst/>
                          <a:latin typeface="Calibri"/>
                        </a:rPr>
                        <a:t>   2,611,862.27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r>
                        <a:rPr lang="en-IE" sz="400" b="0" i="0" u="none" strike="noStrike">
                          <a:solidFill>
                            <a:srgbClr val="000000"/>
                          </a:solidFill>
                          <a:effectLst/>
                          <a:latin typeface="Calibri"/>
                        </a:rPr>
                        <a:t>Total Claims Paid</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r>
                        <a:rPr lang="en-IE" sz="400" b="1" i="0" u="none" strike="noStrike">
                          <a:solidFill>
                            <a:srgbClr val="000000"/>
                          </a:solidFill>
                          <a:effectLst/>
                          <a:latin typeface="Calibri"/>
                        </a:rPr>
                        <a:t>   511,796.25 </a:t>
                      </a: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r>
              <a:tr h="69310">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a:solidFill>
                          <a:srgbClr val="000000"/>
                        </a:solidFill>
                        <a:effectLst/>
                        <a:latin typeface="Calibri"/>
                      </a:endParaRPr>
                    </a:p>
                  </a:txBody>
                  <a:tcPr marL="3466" marR="3466" marT="3466" marB="0" anchor="b">
                    <a:lnL>
                      <a:noFill/>
                    </a:lnL>
                    <a:lnR>
                      <a:noFill/>
                    </a:lnR>
                    <a:lnT>
                      <a:noFill/>
                    </a:lnT>
                    <a:lnB>
                      <a:noFill/>
                    </a:lnB>
                  </a:tcPr>
                </a:tc>
                <a:tc>
                  <a:txBody>
                    <a:bodyPr/>
                    <a:lstStyle/>
                    <a:p>
                      <a:pPr algn="l" fontAlgn="b"/>
                      <a:endParaRPr lang="en-IE" sz="400" b="0" i="0" u="none" strike="noStrike" dirty="0">
                        <a:solidFill>
                          <a:srgbClr val="000000"/>
                        </a:solidFill>
                        <a:effectLst/>
                        <a:latin typeface="Calibri"/>
                      </a:endParaRPr>
                    </a:p>
                  </a:txBody>
                  <a:tcPr marL="3466" marR="3466" marT="3466" marB="0" anchor="b">
                    <a:lnL>
                      <a:noFill/>
                    </a:lnL>
                    <a:lnR>
                      <a:noFill/>
                    </a:lnR>
                    <a:lnT>
                      <a:noFill/>
                    </a:lnT>
                    <a:lnB>
                      <a:noFill/>
                    </a:lnB>
                  </a:tcPr>
                </a:tc>
              </a:tr>
            </a:tbl>
          </a:graphicData>
        </a:graphic>
      </p:graphicFrame>
    </p:spTree>
    <p:extLst>
      <p:ext uri="{BB962C8B-B14F-4D97-AF65-F5344CB8AC3E}">
        <p14:creationId xmlns:p14="http://schemas.microsoft.com/office/powerpoint/2010/main" val="20513193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Unallocated Funds to Date</a:t>
            </a:r>
            <a:endParaRPr lang="en-IE" dirty="0"/>
          </a:p>
        </p:txBody>
      </p:sp>
      <p:graphicFrame>
        <p:nvGraphicFramePr>
          <p:cNvPr id="4" name="Content Placeholder 3"/>
          <p:cNvGraphicFramePr>
            <a:graphicFrameLocks noGrp="1"/>
          </p:cNvGraphicFramePr>
          <p:nvPr>
            <p:ph idx="1"/>
          </p:nvPr>
        </p:nvGraphicFramePr>
        <p:xfrm>
          <a:off x="2519935" y="1600202"/>
          <a:ext cx="4104129" cy="4525958"/>
        </p:xfrm>
        <a:graphic>
          <a:graphicData uri="http://schemas.openxmlformats.org/drawingml/2006/table">
            <a:tbl>
              <a:tblPr/>
              <a:tblGrid>
                <a:gridCol w="1960923"/>
                <a:gridCol w="515548"/>
                <a:gridCol w="515548"/>
                <a:gridCol w="515548"/>
                <a:gridCol w="81014"/>
                <a:gridCol w="515548"/>
              </a:tblGrid>
              <a:tr h="331572">
                <a:tc>
                  <a:txBody>
                    <a:bodyPr/>
                    <a:lstStyle/>
                    <a:p>
                      <a:pPr algn="ctr" fontAlgn="b"/>
                      <a:r>
                        <a:rPr lang="en-IE" sz="600" b="1" i="0" u="none" strike="noStrike">
                          <a:solidFill>
                            <a:srgbClr val="000000"/>
                          </a:solidFill>
                          <a:effectLst/>
                          <a:latin typeface="Calibri"/>
                        </a:rPr>
                        <a:t>Strategic Action</a:t>
                      </a:r>
                    </a:p>
                  </a:txBody>
                  <a:tcPr marL="5526" marR="5526" marT="5526" marB="0" anchor="b">
                    <a:lnL>
                      <a:noFill/>
                    </a:lnL>
                    <a:lnR>
                      <a:noFill/>
                    </a:lnR>
                    <a:lnT>
                      <a:noFill/>
                    </a:lnT>
                    <a:lnB>
                      <a:noFill/>
                    </a:lnB>
                  </a:tcPr>
                </a:tc>
                <a:tc>
                  <a:txBody>
                    <a:bodyPr/>
                    <a:lstStyle/>
                    <a:p>
                      <a:pPr algn="ctr" fontAlgn="b"/>
                      <a:r>
                        <a:rPr lang="en-IE" sz="600" b="1" i="0" u="none" strike="noStrike">
                          <a:solidFill>
                            <a:srgbClr val="000000"/>
                          </a:solidFill>
                          <a:effectLst/>
                          <a:latin typeface="Calibri"/>
                        </a:rPr>
                        <a:t> Total Funding Available </a:t>
                      </a:r>
                    </a:p>
                  </a:txBody>
                  <a:tcPr marL="5526" marR="5526" marT="5526" marB="0" anchor="b">
                    <a:lnL>
                      <a:noFill/>
                    </a:lnL>
                    <a:lnR>
                      <a:noFill/>
                    </a:lnR>
                    <a:lnT>
                      <a:noFill/>
                    </a:lnT>
                    <a:lnB>
                      <a:noFill/>
                    </a:lnB>
                  </a:tcPr>
                </a:tc>
                <a:tc>
                  <a:txBody>
                    <a:bodyPr/>
                    <a:lstStyle/>
                    <a:p>
                      <a:pPr algn="ctr" fontAlgn="b"/>
                      <a:r>
                        <a:rPr lang="en-IE" sz="600" b="1" i="0" u="none" strike="noStrike">
                          <a:solidFill>
                            <a:srgbClr val="000000"/>
                          </a:solidFill>
                          <a:effectLst/>
                          <a:latin typeface="Calibri"/>
                        </a:rPr>
                        <a:t> Allocated 2017 </a:t>
                      </a:r>
                    </a:p>
                  </a:txBody>
                  <a:tcPr marL="5526" marR="5526" marT="5526" marB="0" anchor="b">
                    <a:lnL>
                      <a:noFill/>
                    </a:lnL>
                    <a:lnR>
                      <a:noFill/>
                    </a:lnR>
                    <a:lnT>
                      <a:noFill/>
                    </a:lnT>
                    <a:lnB>
                      <a:noFill/>
                    </a:lnB>
                  </a:tcPr>
                </a:tc>
                <a:tc>
                  <a:txBody>
                    <a:bodyPr/>
                    <a:lstStyle/>
                    <a:p>
                      <a:pPr algn="ctr" fontAlgn="b"/>
                      <a:r>
                        <a:rPr lang="en-IE" sz="600" b="1" i="0" u="none" strike="noStrike">
                          <a:solidFill>
                            <a:srgbClr val="000000"/>
                          </a:solidFill>
                          <a:effectLst/>
                          <a:latin typeface="Calibri"/>
                        </a:rPr>
                        <a:t> Allocated 2018 </a:t>
                      </a:r>
                    </a:p>
                  </a:txBody>
                  <a:tcPr marL="5526" marR="5526" marT="5526" marB="0" anchor="b">
                    <a:lnL>
                      <a:noFill/>
                    </a:lnL>
                    <a:lnR>
                      <a:noFill/>
                    </a:lnR>
                    <a:lnT>
                      <a:noFill/>
                    </a:lnT>
                    <a:lnB>
                      <a:noFill/>
                    </a:lnB>
                  </a:tcPr>
                </a:tc>
                <a:tc>
                  <a:txBody>
                    <a:bodyPr/>
                    <a:lstStyle/>
                    <a:p>
                      <a:pPr algn="ctr" fontAlgn="b"/>
                      <a:endParaRPr lang="en-IE" sz="600" b="1"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ctr" fontAlgn="b"/>
                      <a:r>
                        <a:rPr lang="en-IE" sz="600" b="1" i="0" u="none" strike="noStrike">
                          <a:solidFill>
                            <a:srgbClr val="000000"/>
                          </a:solidFill>
                          <a:effectLst/>
                          <a:latin typeface="Calibri"/>
                        </a:rPr>
                        <a:t> Net Funding Available </a:t>
                      </a:r>
                    </a:p>
                  </a:txBody>
                  <a:tcPr marL="5526" marR="5526" marT="5526" marB="0" anchor="b">
                    <a:lnL>
                      <a:noFill/>
                    </a:lnL>
                    <a:lnR>
                      <a:noFill/>
                    </a:lnR>
                    <a:lnT>
                      <a:noFill/>
                    </a:lnT>
                    <a:lnB>
                      <a:noFill/>
                    </a:lnB>
                  </a:tcPr>
                </a:tc>
              </a:tr>
              <a:tr h="110524">
                <a:tc>
                  <a:txBody>
                    <a:bodyPr/>
                    <a:lstStyle/>
                    <a:p>
                      <a:pPr algn="ctr" fontAlgn="b"/>
                      <a:endParaRPr lang="en-IE" sz="600" b="1"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ctr" fontAlgn="b"/>
                      <a:r>
                        <a:rPr lang="en-IE" sz="600" b="1" i="0" u="none" strike="noStrike">
                          <a:solidFill>
                            <a:srgbClr val="000000"/>
                          </a:solidFill>
                          <a:effectLst/>
                          <a:latin typeface="Calibri"/>
                        </a:rPr>
                        <a:t> € </a:t>
                      </a:r>
                    </a:p>
                  </a:txBody>
                  <a:tcPr marL="5526" marR="5526" marT="5526" marB="0" anchor="b">
                    <a:lnL>
                      <a:noFill/>
                    </a:lnL>
                    <a:lnR>
                      <a:noFill/>
                    </a:lnR>
                    <a:lnT>
                      <a:noFill/>
                    </a:lnT>
                    <a:lnB>
                      <a:noFill/>
                    </a:lnB>
                  </a:tcPr>
                </a:tc>
                <a:tc>
                  <a:txBody>
                    <a:bodyPr/>
                    <a:lstStyle/>
                    <a:p>
                      <a:pPr algn="ctr" fontAlgn="b"/>
                      <a:r>
                        <a:rPr lang="en-IE" sz="600" b="1" i="0" u="none" strike="noStrike">
                          <a:solidFill>
                            <a:srgbClr val="000000"/>
                          </a:solidFill>
                          <a:effectLst/>
                          <a:latin typeface="Calibri"/>
                        </a:rPr>
                        <a:t> € </a:t>
                      </a:r>
                    </a:p>
                  </a:txBody>
                  <a:tcPr marL="5526" marR="5526" marT="5526" marB="0" anchor="b">
                    <a:lnL>
                      <a:noFill/>
                    </a:lnL>
                    <a:lnR>
                      <a:noFill/>
                    </a:lnR>
                    <a:lnT>
                      <a:noFill/>
                    </a:lnT>
                    <a:lnB>
                      <a:noFill/>
                    </a:lnB>
                  </a:tcPr>
                </a:tc>
                <a:tc>
                  <a:txBody>
                    <a:bodyPr/>
                    <a:lstStyle/>
                    <a:p>
                      <a:pPr algn="ctr" fontAlgn="b"/>
                      <a:r>
                        <a:rPr lang="en-IE" sz="600" b="1" i="0" u="none" strike="noStrike">
                          <a:solidFill>
                            <a:srgbClr val="000000"/>
                          </a:solidFill>
                          <a:effectLst/>
                          <a:latin typeface="Calibri"/>
                        </a:rPr>
                        <a:t> € </a:t>
                      </a:r>
                    </a:p>
                  </a:txBody>
                  <a:tcPr marL="5526" marR="5526" marT="5526" marB="0" anchor="b">
                    <a:lnL>
                      <a:noFill/>
                    </a:lnL>
                    <a:lnR>
                      <a:noFill/>
                    </a:lnR>
                    <a:lnT>
                      <a:noFill/>
                    </a:lnT>
                    <a:lnB>
                      <a:noFill/>
                    </a:lnB>
                  </a:tcPr>
                </a:tc>
                <a:tc>
                  <a:txBody>
                    <a:bodyPr/>
                    <a:lstStyle/>
                    <a:p>
                      <a:pPr algn="ctr" fontAlgn="b"/>
                      <a:endParaRPr lang="en-IE" sz="600" b="1"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ctr" fontAlgn="b"/>
                      <a:r>
                        <a:rPr lang="en-IE" sz="600" b="1" i="0" u="none" strike="noStrike">
                          <a:solidFill>
                            <a:srgbClr val="000000"/>
                          </a:solidFill>
                          <a:effectLst/>
                          <a:latin typeface="Calibri"/>
                        </a:rPr>
                        <a:t> € </a:t>
                      </a:r>
                    </a:p>
                  </a:txBody>
                  <a:tcPr marL="5526" marR="5526" marT="5526" marB="0" anchor="b">
                    <a:lnL>
                      <a:noFill/>
                    </a:lnL>
                    <a:lnR>
                      <a:noFill/>
                    </a:lnR>
                    <a:lnT>
                      <a:noFill/>
                    </a:lnT>
                    <a:lnB>
                      <a:noFill/>
                    </a:lnB>
                  </a:tcPr>
                </a:tc>
              </a:tr>
              <a:tr h="110524">
                <a:tc>
                  <a:txBody>
                    <a:bodyPr/>
                    <a:lstStyle/>
                    <a:p>
                      <a:pPr algn="l" fontAlgn="b"/>
                      <a:r>
                        <a:rPr lang="en-IE" sz="600" b="0" i="0" u="none" strike="noStrike">
                          <a:solidFill>
                            <a:srgbClr val="000000"/>
                          </a:solidFill>
                          <a:effectLst/>
                          <a:latin typeface="Calibri"/>
                        </a:rPr>
                        <a:t>Activity Tourism</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607,500.00 </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177,694.37 </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18,067.68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411,737.95 </a:t>
                      </a:r>
                    </a:p>
                  </a:txBody>
                  <a:tcPr marL="5526" marR="5526" marT="5526" marB="0" anchor="b">
                    <a:lnL>
                      <a:noFill/>
                    </a:lnL>
                    <a:lnR>
                      <a:noFill/>
                    </a:lnR>
                    <a:lnT>
                      <a:noFill/>
                    </a:lnT>
                    <a:lnB>
                      <a:noFill/>
                    </a:lnB>
                  </a:tcPr>
                </a:tc>
              </a:tr>
              <a:tr h="110524">
                <a:tc>
                  <a:txBody>
                    <a:bodyPr/>
                    <a:lstStyle/>
                    <a:p>
                      <a:pPr algn="l" fontAlgn="b"/>
                      <a:r>
                        <a:rPr lang="en-IE" sz="600" b="0" i="0" u="none" strike="noStrike">
                          <a:solidFill>
                            <a:srgbClr val="000000"/>
                          </a:solidFill>
                          <a:effectLst/>
                          <a:latin typeface="Calibri"/>
                        </a:rPr>
                        <a:t>Culture &amp; Heritage Product Development</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472,500.00 </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11,013.65 </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32,397.07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429,089.28 </a:t>
                      </a:r>
                    </a:p>
                  </a:txBody>
                  <a:tcPr marL="5526" marR="5526" marT="5526" marB="0" anchor="b">
                    <a:lnL>
                      <a:noFill/>
                    </a:lnL>
                    <a:lnR>
                      <a:noFill/>
                    </a:lnR>
                    <a:lnT>
                      <a:noFill/>
                    </a:lnT>
                    <a:lnB>
                      <a:noFill/>
                    </a:lnB>
                  </a:tcPr>
                </a:tc>
              </a:tr>
              <a:tr h="110524">
                <a:tc>
                  <a:txBody>
                    <a:bodyPr/>
                    <a:lstStyle/>
                    <a:p>
                      <a:pPr algn="l" fontAlgn="b"/>
                      <a:r>
                        <a:rPr lang="en-IE" sz="600" b="0" i="0" u="none" strike="noStrike">
                          <a:solidFill>
                            <a:srgbClr val="000000"/>
                          </a:solidFill>
                          <a:effectLst/>
                          <a:latin typeface="Calibri"/>
                        </a:rPr>
                        <a:t>Eco Tourism Product Development</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54,000.00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54,000.00 </a:t>
                      </a:r>
                    </a:p>
                  </a:txBody>
                  <a:tcPr marL="5526" marR="5526" marT="5526" marB="0" anchor="b">
                    <a:lnL>
                      <a:noFill/>
                    </a:lnL>
                    <a:lnR>
                      <a:noFill/>
                    </a:lnR>
                    <a:lnT>
                      <a:noFill/>
                    </a:lnT>
                    <a:lnB>
                      <a:noFill/>
                    </a:lnB>
                  </a:tcPr>
                </a:tc>
              </a:tr>
              <a:tr h="110524">
                <a:tc>
                  <a:txBody>
                    <a:bodyPr/>
                    <a:lstStyle/>
                    <a:p>
                      <a:pPr algn="l" fontAlgn="b"/>
                      <a:r>
                        <a:rPr lang="en-IE" sz="600" b="0" i="0" u="none" strike="noStrike">
                          <a:solidFill>
                            <a:srgbClr val="000000"/>
                          </a:solidFill>
                          <a:effectLst/>
                          <a:latin typeface="Calibri"/>
                        </a:rPr>
                        <a:t>Community Hostels/RV Park, Glamping/Camping</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607,500.00 </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143,247.00 </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49,335.00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414,918.00 </a:t>
                      </a:r>
                    </a:p>
                  </a:txBody>
                  <a:tcPr marL="5526" marR="5526" marT="5526" marB="0" anchor="b">
                    <a:lnL>
                      <a:noFill/>
                    </a:lnL>
                    <a:lnR>
                      <a:noFill/>
                    </a:lnR>
                    <a:lnT>
                      <a:noFill/>
                    </a:lnT>
                    <a:lnB>
                      <a:noFill/>
                    </a:lnB>
                  </a:tcPr>
                </a:tc>
              </a:tr>
              <a:tr h="221048">
                <a:tc>
                  <a:txBody>
                    <a:bodyPr/>
                    <a:lstStyle/>
                    <a:p>
                      <a:pPr algn="l" fontAlgn="b"/>
                      <a:r>
                        <a:rPr lang="en-US" sz="600" b="0" i="0" u="none" strike="noStrike">
                          <a:solidFill>
                            <a:srgbClr val="000000"/>
                          </a:solidFill>
                          <a:effectLst/>
                          <a:latin typeface="Calibri"/>
                        </a:rPr>
                        <a:t>Capital Investment in Existing Start -Up Technology, Graduate Orientated Rural Buisiness</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1,280,000.00 </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517,579.40 </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200,000.00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562,420.60 </a:t>
                      </a:r>
                    </a:p>
                  </a:txBody>
                  <a:tcPr marL="5526" marR="5526" marT="5526" marB="0" anchor="b">
                    <a:lnL>
                      <a:noFill/>
                    </a:lnL>
                    <a:lnR>
                      <a:noFill/>
                    </a:lnR>
                    <a:lnT>
                      <a:noFill/>
                    </a:lnT>
                    <a:lnB>
                      <a:noFill/>
                    </a:lnB>
                  </a:tcPr>
                </a:tc>
              </a:tr>
              <a:tr h="221048">
                <a:tc>
                  <a:txBody>
                    <a:bodyPr/>
                    <a:lstStyle/>
                    <a:p>
                      <a:pPr algn="l" fontAlgn="b"/>
                      <a:r>
                        <a:rPr lang="en-US" sz="600" b="0" i="0" u="none" strike="noStrike">
                          <a:solidFill>
                            <a:srgbClr val="000000"/>
                          </a:solidFill>
                          <a:effectLst/>
                          <a:latin typeface="Calibri"/>
                        </a:rPr>
                        <a:t>Capital Investments in Development of Rural Food Businesses</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405,000.00 </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200,000.00 </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36,422.50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168,577.50 </a:t>
                      </a:r>
                    </a:p>
                  </a:txBody>
                  <a:tcPr marL="5526" marR="5526" marT="5526" marB="0" anchor="b">
                    <a:lnL>
                      <a:noFill/>
                    </a:lnL>
                    <a:lnR>
                      <a:noFill/>
                    </a:lnR>
                    <a:lnT>
                      <a:noFill/>
                    </a:lnT>
                    <a:lnB>
                      <a:noFill/>
                    </a:lnB>
                  </a:tcPr>
                </a:tc>
              </a:tr>
              <a:tr h="110524">
                <a:tc>
                  <a:txBody>
                    <a:bodyPr/>
                    <a:lstStyle/>
                    <a:p>
                      <a:pPr algn="l" fontAlgn="b"/>
                      <a:r>
                        <a:rPr lang="en-US" sz="600" b="0" i="0" u="none" strike="noStrike">
                          <a:solidFill>
                            <a:srgbClr val="000000"/>
                          </a:solidFill>
                          <a:effectLst/>
                          <a:latin typeface="Calibri"/>
                        </a:rPr>
                        <a:t>Investment in Digital &amp; New Media</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405,000.00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11,125.50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393,874.50 </a:t>
                      </a:r>
                    </a:p>
                  </a:txBody>
                  <a:tcPr marL="5526" marR="5526" marT="5526" marB="0" anchor="b">
                    <a:lnL>
                      <a:noFill/>
                    </a:lnL>
                    <a:lnR>
                      <a:noFill/>
                    </a:lnR>
                    <a:lnT>
                      <a:noFill/>
                    </a:lnT>
                    <a:lnB>
                      <a:noFill/>
                    </a:lnB>
                  </a:tcPr>
                </a:tc>
              </a:tr>
              <a:tr h="110524">
                <a:tc>
                  <a:txBody>
                    <a:bodyPr/>
                    <a:lstStyle/>
                    <a:p>
                      <a:pPr algn="l" fontAlgn="b"/>
                      <a:r>
                        <a:rPr lang="en-US" sz="600" b="0" i="0" u="none" strike="noStrike">
                          <a:solidFill>
                            <a:srgbClr val="000000"/>
                          </a:solidFill>
                          <a:effectLst/>
                          <a:latin typeface="Calibri"/>
                        </a:rPr>
                        <a:t>Training to Develop a Social Enterprise Network</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26,000.00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13,000.00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13,000.00 </a:t>
                      </a:r>
                    </a:p>
                  </a:txBody>
                  <a:tcPr marL="5526" marR="5526" marT="5526" marB="0" anchor="b">
                    <a:lnL>
                      <a:noFill/>
                    </a:lnL>
                    <a:lnR>
                      <a:noFill/>
                    </a:lnR>
                    <a:lnT>
                      <a:noFill/>
                    </a:lnT>
                    <a:lnB>
                      <a:noFill/>
                    </a:lnB>
                  </a:tcPr>
                </a:tc>
              </a:tr>
              <a:tr h="110524">
                <a:tc>
                  <a:txBody>
                    <a:bodyPr/>
                    <a:lstStyle/>
                    <a:p>
                      <a:pPr algn="l" fontAlgn="b"/>
                      <a:r>
                        <a:rPr lang="en-IE" sz="600" b="0" i="0" u="none" strike="noStrike">
                          <a:solidFill>
                            <a:srgbClr val="000000"/>
                          </a:solidFill>
                          <a:effectLst/>
                          <a:latin typeface="Calibri"/>
                        </a:rPr>
                        <a:t>Fostering a Local Enterprise Culture</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32,000.00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8,000.00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24,000.00 </a:t>
                      </a:r>
                    </a:p>
                  </a:txBody>
                  <a:tcPr marL="5526" marR="5526" marT="5526" marB="0" anchor="b">
                    <a:lnL>
                      <a:noFill/>
                    </a:lnL>
                    <a:lnR>
                      <a:noFill/>
                    </a:lnR>
                    <a:lnT>
                      <a:noFill/>
                    </a:lnT>
                    <a:lnB>
                      <a:noFill/>
                    </a:lnB>
                  </a:tcPr>
                </a:tc>
              </a:tr>
              <a:tr h="215522">
                <a:tc>
                  <a:txBody>
                    <a:bodyPr/>
                    <a:lstStyle/>
                    <a:p>
                      <a:pPr algn="l" fontAlgn="b"/>
                      <a:r>
                        <a:rPr lang="en-US" sz="600" b="0" i="0" u="none" strike="noStrike">
                          <a:solidFill>
                            <a:srgbClr val="000000"/>
                          </a:solidFill>
                          <a:effectLst/>
                          <a:latin typeface="Calibri"/>
                        </a:rPr>
                        <a:t>Capital Investment in the Redevelopment if 1 Industrial Heritage Building into Modern Enterprise Space</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150,000.00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150,000.00 </a:t>
                      </a:r>
                    </a:p>
                  </a:txBody>
                  <a:tcPr marL="5526" marR="5526" marT="5526" marB="0" anchor="b">
                    <a:lnL>
                      <a:noFill/>
                    </a:lnL>
                    <a:lnR>
                      <a:noFill/>
                    </a:lnR>
                    <a:lnT>
                      <a:noFill/>
                    </a:lnT>
                    <a:lnB>
                      <a:noFill/>
                    </a:lnB>
                  </a:tcPr>
                </a:tc>
              </a:tr>
              <a:tr h="221048">
                <a:tc>
                  <a:txBody>
                    <a:bodyPr/>
                    <a:lstStyle/>
                    <a:p>
                      <a:pPr algn="l" fontAlgn="b"/>
                      <a:r>
                        <a:rPr lang="en-US" sz="600" b="0" i="0" u="none" strike="noStrike">
                          <a:solidFill>
                            <a:srgbClr val="000000"/>
                          </a:solidFill>
                          <a:effectLst/>
                          <a:latin typeface="Calibri"/>
                        </a:rPr>
                        <a:t>Capital Investment in the Development of 1 new Indistrial/Office Facility in a Rural Village</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187,500.00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178,200.00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9,300.00 </a:t>
                      </a:r>
                    </a:p>
                  </a:txBody>
                  <a:tcPr marL="5526" marR="5526" marT="5526" marB="0" anchor="b">
                    <a:lnL>
                      <a:noFill/>
                    </a:lnL>
                    <a:lnR>
                      <a:noFill/>
                    </a:lnR>
                    <a:lnT>
                      <a:noFill/>
                    </a:lnT>
                    <a:lnB>
                      <a:noFill/>
                    </a:lnB>
                  </a:tcPr>
                </a:tc>
              </a:tr>
              <a:tr h="221048">
                <a:tc>
                  <a:txBody>
                    <a:bodyPr/>
                    <a:lstStyle/>
                    <a:p>
                      <a:pPr algn="l" fontAlgn="b"/>
                      <a:r>
                        <a:rPr lang="en-US" sz="600" b="0" i="0" u="none" strike="noStrike">
                          <a:solidFill>
                            <a:srgbClr val="000000"/>
                          </a:solidFill>
                          <a:effectLst/>
                          <a:latin typeface="Calibri"/>
                        </a:rPr>
                        <a:t>Faciliatation &amp; Training of 4 Geographic Clusters to Form Economic Development Zones</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28,000.00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28,000.00 </a:t>
                      </a:r>
                    </a:p>
                  </a:txBody>
                  <a:tcPr marL="5526" marR="5526" marT="5526" marB="0" anchor="b">
                    <a:lnL>
                      <a:noFill/>
                    </a:lnL>
                    <a:lnR>
                      <a:noFill/>
                    </a:lnR>
                    <a:lnT>
                      <a:noFill/>
                    </a:lnT>
                    <a:lnB>
                      <a:noFill/>
                    </a:lnB>
                  </a:tcPr>
                </a:tc>
              </a:tr>
              <a:tr h="110524">
                <a:tc>
                  <a:txBody>
                    <a:bodyPr/>
                    <a:lstStyle/>
                    <a:p>
                      <a:pPr algn="l" fontAlgn="b"/>
                      <a:r>
                        <a:rPr lang="en-IE" sz="600" b="0" i="0" u="none" strike="noStrike">
                          <a:solidFill>
                            <a:srgbClr val="000000"/>
                          </a:solidFill>
                          <a:effectLst/>
                          <a:latin typeface="Calibri"/>
                        </a:rPr>
                        <a:t>Fostering Local Strategy at Village Level</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6,000.00 </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6,000.00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   </a:t>
                      </a:r>
                    </a:p>
                  </a:txBody>
                  <a:tcPr marL="5526" marR="5526" marT="5526" marB="0" anchor="b">
                    <a:lnL>
                      <a:noFill/>
                    </a:lnL>
                    <a:lnR>
                      <a:noFill/>
                    </a:lnR>
                    <a:lnT>
                      <a:noFill/>
                    </a:lnT>
                    <a:lnB>
                      <a:noFill/>
                    </a:lnB>
                  </a:tcPr>
                </a:tc>
              </a:tr>
              <a:tr h="110524">
                <a:tc>
                  <a:txBody>
                    <a:bodyPr/>
                    <a:lstStyle/>
                    <a:p>
                      <a:pPr algn="l" fontAlgn="b"/>
                      <a:r>
                        <a:rPr lang="en-US" sz="600" b="0" i="0" u="none" strike="noStrike">
                          <a:solidFill>
                            <a:srgbClr val="000000"/>
                          </a:solidFill>
                          <a:effectLst/>
                          <a:latin typeface="Calibri"/>
                        </a:rPr>
                        <a:t>Encouraging Competition in the Rural Market place</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   </a:t>
                      </a:r>
                    </a:p>
                  </a:txBody>
                  <a:tcPr marL="5526" marR="5526" marT="5526" marB="0" anchor="b">
                    <a:lnL>
                      <a:noFill/>
                    </a:lnL>
                    <a:lnR>
                      <a:noFill/>
                    </a:lnR>
                    <a:lnT>
                      <a:noFill/>
                    </a:lnT>
                    <a:lnB>
                      <a:noFill/>
                    </a:lnB>
                  </a:tcPr>
                </a:tc>
              </a:tr>
              <a:tr h="221048">
                <a:tc>
                  <a:txBody>
                    <a:bodyPr/>
                    <a:lstStyle/>
                    <a:p>
                      <a:pPr algn="l" fontAlgn="b"/>
                      <a:r>
                        <a:rPr lang="en-US" sz="600" b="0" i="0" u="none" strike="noStrike">
                          <a:solidFill>
                            <a:srgbClr val="000000"/>
                          </a:solidFill>
                          <a:effectLst/>
                          <a:latin typeface="Calibri"/>
                        </a:rPr>
                        <a:t>Invite Identified Locations to Submit Bids for Investment Support into Community Service Delivery Hubs</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780,000.00 </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601,118.04 </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152,183.91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26,698.05 </a:t>
                      </a:r>
                    </a:p>
                  </a:txBody>
                  <a:tcPr marL="5526" marR="5526" marT="5526" marB="0" anchor="b">
                    <a:lnL>
                      <a:noFill/>
                    </a:lnL>
                    <a:lnR>
                      <a:noFill/>
                    </a:lnR>
                    <a:lnT>
                      <a:noFill/>
                    </a:lnT>
                    <a:lnB>
                      <a:noFill/>
                    </a:lnB>
                  </a:tcPr>
                </a:tc>
              </a:tr>
              <a:tr h="221048">
                <a:tc>
                  <a:txBody>
                    <a:bodyPr/>
                    <a:lstStyle/>
                    <a:p>
                      <a:pPr algn="l" fontAlgn="b"/>
                      <a:r>
                        <a:rPr lang="en-US" sz="600" b="0" i="0" u="none" strike="noStrike">
                          <a:solidFill>
                            <a:srgbClr val="000000"/>
                          </a:solidFill>
                          <a:effectLst/>
                          <a:latin typeface="Calibri"/>
                        </a:rPr>
                        <a:t>Community Leadership Training for Established Voluntary Groups</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34,000.00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34,000.00 </a:t>
                      </a:r>
                    </a:p>
                  </a:txBody>
                  <a:tcPr marL="5526" marR="5526" marT="5526" marB="0" anchor="b">
                    <a:lnL>
                      <a:noFill/>
                    </a:lnL>
                    <a:lnR>
                      <a:noFill/>
                    </a:lnR>
                    <a:lnT>
                      <a:noFill/>
                    </a:lnT>
                    <a:lnB>
                      <a:noFill/>
                    </a:lnB>
                  </a:tcPr>
                </a:tc>
              </a:tr>
              <a:tr h="221048">
                <a:tc>
                  <a:txBody>
                    <a:bodyPr/>
                    <a:lstStyle/>
                    <a:p>
                      <a:pPr algn="l" fontAlgn="b"/>
                      <a:r>
                        <a:rPr lang="en-US" sz="600" b="0" i="0" u="none" strike="noStrike">
                          <a:solidFill>
                            <a:srgbClr val="000000"/>
                          </a:solidFill>
                          <a:effectLst/>
                          <a:latin typeface="Calibri"/>
                        </a:rPr>
                        <a:t>Training for Communities to Support Delivery Service Hubs</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25,000.00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25,000.00 </a:t>
                      </a:r>
                    </a:p>
                  </a:txBody>
                  <a:tcPr marL="5526" marR="5526" marT="5526" marB="0" anchor="b">
                    <a:lnL>
                      <a:noFill/>
                    </a:lnL>
                    <a:lnR>
                      <a:noFill/>
                    </a:lnR>
                    <a:lnT>
                      <a:noFill/>
                    </a:lnT>
                    <a:lnB>
                      <a:noFill/>
                    </a:lnB>
                  </a:tcPr>
                </a:tc>
              </a:tr>
              <a:tr h="221048">
                <a:tc>
                  <a:txBody>
                    <a:bodyPr/>
                    <a:lstStyle/>
                    <a:p>
                      <a:pPr algn="l" fontAlgn="b"/>
                      <a:r>
                        <a:rPr lang="en-US" sz="600" b="0" i="0" u="none" strike="noStrike">
                          <a:solidFill>
                            <a:srgbClr val="000000"/>
                          </a:solidFill>
                          <a:effectLst/>
                          <a:latin typeface="Calibri"/>
                        </a:rPr>
                        <a:t>Training for Young Rural Dwellers to Support Employment Placement</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30,000.00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30,000.00 </a:t>
                      </a:r>
                    </a:p>
                  </a:txBody>
                  <a:tcPr marL="5526" marR="5526" marT="5526" marB="0" anchor="b">
                    <a:lnL>
                      <a:noFill/>
                    </a:lnL>
                    <a:lnR>
                      <a:noFill/>
                    </a:lnR>
                    <a:lnT>
                      <a:noFill/>
                    </a:lnT>
                    <a:lnB>
                      <a:noFill/>
                    </a:lnB>
                  </a:tcPr>
                </a:tc>
              </a:tr>
              <a:tr h="110524">
                <a:tc>
                  <a:txBody>
                    <a:bodyPr/>
                    <a:lstStyle/>
                    <a:p>
                      <a:pPr algn="l" fontAlgn="b"/>
                      <a:r>
                        <a:rPr lang="en-US" sz="600" b="0" i="0" u="none" strike="noStrike">
                          <a:solidFill>
                            <a:srgbClr val="000000"/>
                          </a:solidFill>
                          <a:effectLst/>
                          <a:latin typeface="Calibri"/>
                        </a:rPr>
                        <a:t>Rural Youth Service Delivery Model</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50,000.00 </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6,000.00 </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40,178.15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3,821.85 </a:t>
                      </a:r>
                    </a:p>
                  </a:txBody>
                  <a:tcPr marL="5526" marR="5526" marT="5526" marB="0" anchor="b">
                    <a:lnL>
                      <a:noFill/>
                    </a:lnL>
                    <a:lnR>
                      <a:noFill/>
                    </a:lnR>
                    <a:lnT>
                      <a:noFill/>
                    </a:lnT>
                    <a:lnB>
                      <a:noFill/>
                    </a:lnB>
                  </a:tcPr>
                </a:tc>
              </a:tr>
              <a:tr h="110524">
                <a:tc>
                  <a:txBody>
                    <a:bodyPr/>
                    <a:lstStyle/>
                    <a:p>
                      <a:pPr algn="l" fontAlgn="b"/>
                      <a:r>
                        <a:rPr lang="en-US" sz="600" b="0" i="0" u="none" strike="noStrike">
                          <a:solidFill>
                            <a:srgbClr val="000000"/>
                          </a:solidFill>
                          <a:effectLst/>
                          <a:latin typeface="Calibri"/>
                        </a:rPr>
                        <a:t>Training to Establish a Pilot Care Farming Programme</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20,000.00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20,000.00 </a:t>
                      </a:r>
                    </a:p>
                  </a:txBody>
                  <a:tcPr marL="5526" marR="5526" marT="5526" marB="0" anchor="b">
                    <a:lnL>
                      <a:noFill/>
                    </a:lnL>
                    <a:lnR>
                      <a:noFill/>
                    </a:lnR>
                    <a:lnT>
                      <a:noFill/>
                    </a:lnT>
                    <a:lnB>
                      <a:noFill/>
                    </a:lnB>
                  </a:tcPr>
                </a:tc>
              </a:tr>
              <a:tr h="221048">
                <a:tc>
                  <a:txBody>
                    <a:bodyPr/>
                    <a:lstStyle/>
                    <a:p>
                      <a:pPr algn="l" fontAlgn="b"/>
                      <a:r>
                        <a:rPr lang="en-US" sz="600" b="0" i="0" u="none" strike="noStrike">
                          <a:solidFill>
                            <a:srgbClr val="000000"/>
                          </a:solidFill>
                          <a:effectLst/>
                          <a:latin typeface="Calibri"/>
                        </a:rPr>
                        <a:t>Training for Local Communities on the Needs &amp; Benefits of Bio-diversity</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12,000.00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10,300.00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1,700.00 </a:t>
                      </a:r>
                    </a:p>
                  </a:txBody>
                  <a:tcPr marL="5526" marR="5526" marT="5526" marB="0" anchor="b">
                    <a:lnL>
                      <a:noFill/>
                    </a:lnL>
                    <a:lnR>
                      <a:noFill/>
                    </a:lnR>
                    <a:lnT>
                      <a:noFill/>
                    </a:lnT>
                    <a:lnB>
                      <a:noFill/>
                    </a:lnB>
                  </a:tcPr>
                </a:tc>
              </a:tr>
              <a:tr h="110524">
                <a:tc>
                  <a:txBody>
                    <a:bodyPr/>
                    <a:lstStyle/>
                    <a:p>
                      <a:pPr algn="l" fontAlgn="b"/>
                      <a:r>
                        <a:rPr lang="en-US" sz="600" b="0" i="0" u="none" strike="noStrike">
                          <a:solidFill>
                            <a:srgbClr val="000000"/>
                          </a:solidFill>
                          <a:effectLst/>
                          <a:latin typeface="Calibri"/>
                        </a:rPr>
                        <a:t>Protection &amp; Sustainable Use of Water Resources</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12,000.00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12,000.00 </a:t>
                      </a:r>
                    </a:p>
                  </a:txBody>
                  <a:tcPr marL="5526" marR="5526" marT="5526" marB="0" anchor="b">
                    <a:lnL>
                      <a:noFill/>
                    </a:lnL>
                    <a:lnR>
                      <a:noFill/>
                    </a:lnR>
                    <a:lnT>
                      <a:noFill/>
                    </a:lnT>
                    <a:lnB>
                      <a:noFill/>
                    </a:lnB>
                  </a:tcPr>
                </a:tc>
              </a:tr>
              <a:tr h="221048">
                <a:tc>
                  <a:txBody>
                    <a:bodyPr/>
                    <a:lstStyle/>
                    <a:p>
                      <a:pPr algn="l" fontAlgn="b"/>
                      <a:r>
                        <a:rPr lang="en-US" sz="600" b="0" i="0" u="none" strike="noStrike">
                          <a:solidFill>
                            <a:srgbClr val="000000"/>
                          </a:solidFill>
                          <a:effectLst/>
                          <a:latin typeface="Calibri"/>
                        </a:rPr>
                        <a:t>Exemplar Small Scale Community Project on Water Conservation</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40,000.00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40,000.00 </a:t>
                      </a:r>
                    </a:p>
                  </a:txBody>
                  <a:tcPr marL="5526" marR="5526" marT="5526" marB="0" anchor="b">
                    <a:lnL>
                      <a:noFill/>
                    </a:lnL>
                    <a:lnR>
                      <a:noFill/>
                    </a:lnR>
                    <a:lnT>
                      <a:noFill/>
                    </a:lnT>
                    <a:lnB>
                      <a:noFill/>
                    </a:lnB>
                  </a:tcPr>
                </a:tc>
              </a:tr>
              <a:tr h="110524">
                <a:tc>
                  <a:txBody>
                    <a:bodyPr/>
                    <a:lstStyle/>
                    <a:p>
                      <a:pPr algn="l" fontAlgn="b"/>
                      <a:r>
                        <a:rPr lang="en-IE" sz="600" b="0" i="0" u="none" strike="noStrike">
                          <a:solidFill>
                            <a:srgbClr val="000000"/>
                          </a:solidFill>
                          <a:effectLst/>
                          <a:latin typeface="Calibri"/>
                        </a:rPr>
                        <a:t>Development of Renewable Energy</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261,346.00 </a:t>
                      </a: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200,000.00 </a:t>
                      </a: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0" i="0" u="none" strike="noStrike">
                          <a:solidFill>
                            <a:srgbClr val="000000"/>
                          </a:solidFill>
                          <a:effectLst/>
                          <a:latin typeface="Calibri"/>
                        </a:rPr>
                        <a:t>         61,346.00 </a:t>
                      </a:r>
                    </a:p>
                  </a:txBody>
                  <a:tcPr marL="5526" marR="5526" marT="5526" marB="0" anchor="b">
                    <a:lnL>
                      <a:noFill/>
                    </a:lnL>
                    <a:lnR>
                      <a:noFill/>
                    </a:lnR>
                    <a:lnT>
                      <a:noFill/>
                    </a:lnT>
                    <a:lnB>
                      <a:noFill/>
                    </a:lnB>
                  </a:tcPr>
                </a:tc>
              </a:tr>
              <a:tr h="110524">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endParaRPr lang="en-IE" sz="600" b="0" i="0" u="none" strike="noStrike">
                        <a:solidFill>
                          <a:srgbClr val="000000"/>
                        </a:solidFill>
                        <a:effectLst/>
                        <a:latin typeface="Calibri"/>
                      </a:endParaRPr>
                    </a:p>
                  </a:txBody>
                  <a:tcPr marL="5526" marR="5526" marT="5526" marB="0" anchor="b">
                    <a:lnL>
                      <a:noFill/>
                    </a:lnL>
                    <a:lnR>
                      <a:noFill/>
                    </a:lnR>
                    <a:lnT>
                      <a:noFill/>
                    </a:lnT>
                    <a:lnB>
                      <a:noFill/>
                    </a:lnB>
                  </a:tcPr>
                </a:tc>
              </a:tr>
              <a:tr h="110524">
                <a:tc>
                  <a:txBody>
                    <a:bodyPr/>
                    <a:lstStyle/>
                    <a:p>
                      <a:pPr algn="l" fontAlgn="b"/>
                      <a:endParaRPr lang="en-IE" sz="600" b="1"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1" i="0" u="none" strike="noStrike">
                          <a:solidFill>
                            <a:srgbClr val="000000"/>
                          </a:solidFill>
                          <a:effectLst/>
                          <a:latin typeface="Calibri"/>
                        </a:rPr>
                        <a:t>   5,525,346.00 </a:t>
                      </a:r>
                    </a:p>
                  </a:txBody>
                  <a:tcPr marL="5526" marR="5526" marT="5526" marB="0" anchor="b">
                    <a:lnL>
                      <a:noFill/>
                    </a:lnL>
                    <a:lnR>
                      <a:noFill/>
                    </a:lnR>
                    <a:lnT>
                      <a:noFill/>
                    </a:lnT>
                    <a:lnB>
                      <a:noFill/>
                    </a:lnB>
                  </a:tcPr>
                </a:tc>
                <a:tc>
                  <a:txBody>
                    <a:bodyPr/>
                    <a:lstStyle/>
                    <a:p>
                      <a:pPr algn="l" fontAlgn="b"/>
                      <a:r>
                        <a:rPr lang="en-IE" sz="600" b="1" i="0" u="none" strike="noStrike">
                          <a:solidFill>
                            <a:srgbClr val="000000"/>
                          </a:solidFill>
                          <a:effectLst/>
                          <a:latin typeface="Calibri"/>
                        </a:rPr>
                        <a:t>- 1,862,652.46 </a:t>
                      </a:r>
                    </a:p>
                  </a:txBody>
                  <a:tcPr marL="5526" marR="5526" marT="5526" marB="0" anchor="b">
                    <a:lnL>
                      <a:noFill/>
                    </a:lnL>
                    <a:lnR>
                      <a:noFill/>
                    </a:lnR>
                    <a:lnT>
                      <a:noFill/>
                    </a:lnT>
                    <a:lnB>
                      <a:noFill/>
                    </a:lnB>
                  </a:tcPr>
                </a:tc>
                <a:tc>
                  <a:txBody>
                    <a:bodyPr/>
                    <a:lstStyle/>
                    <a:p>
                      <a:pPr algn="l" fontAlgn="b"/>
                      <a:r>
                        <a:rPr lang="en-IE" sz="600" b="1" i="0" u="none" strike="noStrike">
                          <a:solidFill>
                            <a:srgbClr val="000000"/>
                          </a:solidFill>
                          <a:effectLst/>
                          <a:latin typeface="Calibri"/>
                        </a:rPr>
                        <a:t>-     749,209.81 </a:t>
                      </a:r>
                    </a:p>
                  </a:txBody>
                  <a:tcPr marL="5526" marR="5526" marT="5526" marB="0" anchor="b">
                    <a:lnL>
                      <a:noFill/>
                    </a:lnL>
                    <a:lnR>
                      <a:noFill/>
                    </a:lnR>
                    <a:lnT>
                      <a:noFill/>
                    </a:lnT>
                    <a:lnB>
                      <a:noFill/>
                    </a:lnB>
                  </a:tcPr>
                </a:tc>
                <a:tc>
                  <a:txBody>
                    <a:bodyPr/>
                    <a:lstStyle/>
                    <a:p>
                      <a:pPr algn="l" fontAlgn="b"/>
                      <a:endParaRPr lang="en-IE" sz="600" b="1" i="0" u="none" strike="noStrike">
                        <a:solidFill>
                          <a:srgbClr val="000000"/>
                        </a:solidFill>
                        <a:effectLst/>
                        <a:latin typeface="Calibri"/>
                      </a:endParaRPr>
                    </a:p>
                  </a:txBody>
                  <a:tcPr marL="5526" marR="5526" marT="5526" marB="0" anchor="b">
                    <a:lnL>
                      <a:noFill/>
                    </a:lnL>
                    <a:lnR>
                      <a:noFill/>
                    </a:lnR>
                    <a:lnT>
                      <a:noFill/>
                    </a:lnT>
                    <a:lnB>
                      <a:noFill/>
                    </a:lnB>
                  </a:tcPr>
                </a:tc>
                <a:tc>
                  <a:txBody>
                    <a:bodyPr/>
                    <a:lstStyle/>
                    <a:p>
                      <a:pPr algn="l" fontAlgn="b"/>
                      <a:r>
                        <a:rPr lang="en-IE" sz="600" b="1" i="0" u="none" strike="noStrike" dirty="0">
                          <a:solidFill>
                            <a:srgbClr val="000000"/>
                          </a:solidFill>
                          <a:effectLst/>
                          <a:latin typeface="Calibri"/>
                        </a:rPr>
                        <a:t>   2,913,483.73 </a:t>
                      </a:r>
                    </a:p>
                  </a:txBody>
                  <a:tcPr marL="5526" marR="5526" marT="5526" marB="0" anchor="b">
                    <a:lnL>
                      <a:noFill/>
                    </a:lnL>
                    <a:lnR>
                      <a:noFill/>
                    </a:lnR>
                    <a:lnT>
                      <a:noFill/>
                    </a:lnT>
                    <a:lnB>
                      <a:noFill/>
                    </a:lnB>
                  </a:tcPr>
                </a:tc>
              </a:tr>
            </a:tbl>
          </a:graphicData>
        </a:graphic>
      </p:graphicFrame>
    </p:spTree>
    <p:extLst>
      <p:ext uri="{BB962C8B-B14F-4D97-AF65-F5344CB8AC3E}">
        <p14:creationId xmlns:p14="http://schemas.microsoft.com/office/powerpoint/2010/main" val="29128357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err="1" smtClean="0"/>
              <a:t>Kenneally</a:t>
            </a:r>
            <a:r>
              <a:rPr lang="en-IE" dirty="0" smtClean="0"/>
              <a:t> Steel</a:t>
            </a:r>
            <a:endParaRPr lang="en-IE"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3575050" y="1282700"/>
            <a:ext cx="5111750" cy="3833812"/>
          </a:xfrm>
        </p:spPr>
      </p:pic>
      <p:sp>
        <p:nvSpPr>
          <p:cNvPr id="4" name="Text Placeholder 3"/>
          <p:cNvSpPr>
            <a:spLocks noGrp="1"/>
          </p:cNvSpPr>
          <p:nvPr>
            <p:ph type="body" sz="half" idx="2"/>
          </p:nvPr>
        </p:nvSpPr>
        <p:spPr/>
        <p:txBody>
          <a:bodyPr/>
          <a:lstStyle/>
          <a:p>
            <a:r>
              <a:rPr lang="en-IE" dirty="0" err="1" smtClean="0"/>
              <a:t>Kenneally</a:t>
            </a:r>
            <a:r>
              <a:rPr lang="en-IE" dirty="0" smtClean="0"/>
              <a:t> Steel are a light engineering business based in </a:t>
            </a:r>
            <a:r>
              <a:rPr lang="en-IE" dirty="0" err="1" smtClean="0"/>
              <a:t>Ballyduff</a:t>
            </a:r>
            <a:r>
              <a:rPr lang="en-IE" dirty="0" smtClean="0"/>
              <a:t> Upper, West Waterford.</a:t>
            </a:r>
          </a:p>
          <a:p>
            <a:r>
              <a:rPr lang="en-IE" dirty="0" smtClean="0"/>
              <a:t>The owners are actually dry stock farmers who set up an engineering</a:t>
            </a:r>
            <a:endParaRPr lang="en-IE" dirty="0"/>
          </a:p>
          <a:p>
            <a:r>
              <a:rPr lang="en-IE" dirty="0" smtClean="0"/>
              <a:t>Business to supplement their farm income. </a:t>
            </a:r>
          </a:p>
          <a:p>
            <a:r>
              <a:rPr lang="en-IE" dirty="0" smtClean="0"/>
              <a:t>The investment from LEADER has allowed them to modernise their facilities, be inline with CE Certification requirements, </a:t>
            </a:r>
            <a:r>
              <a:rPr lang="en-IE" dirty="0" smtClean="0"/>
              <a:t>obtain new customers </a:t>
            </a:r>
            <a:r>
              <a:rPr lang="en-IE" dirty="0" smtClean="0"/>
              <a:t>and increase production. Prior to application, they guaranteed 3 additional jobs. Since the investment they have added 5 additional jobs, 2 of which are a fulltime accountant, and a fulltime Project Manager.  </a:t>
            </a:r>
            <a:endParaRPr lang="en-IE" dirty="0"/>
          </a:p>
          <a:p>
            <a:endParaRPr lang="en-IE" dirty="0"/>
          </a:p>
        </p:txBody>
      </p:sp>
    </p:spTree>
    <p:extLst>
      <p:ext uri="{BB962C8B-B14F-4D97-AF65-F5344CB8AC3E}">
        <p14:creationId xmlns:p14="http://schemas.microsoft.com/office/powerpoint/2010/main" val="19437227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err="1" smtClean="0"/>
              <a:t>Kenneally</a:t>
            </a:r>
            <a:r>
              <a:rPr lang="en-IE" dirty="0" smtClean="0"/>
              <a:t> Steel</a:t>
            </a:r>
            <a:endParaRPr lang="en-IE" dirty="0"/>
          </a:p>
        </p:txBody>
      </p:sp>
      <p:sp>
        <p:nvSpPr>
          <p:cNvPr id="3" name="Text Placeholder 2"/>
          <p:cNvSpPr>
            <a:spLocks noGrp="1"/>
          </p:cNvSpPr>
          <p:nvPr>
            <p:ph type="body" idx="1"/>
          </p:nvPr>
        </p:nvSpPr>
        <p:spPr/>
        <p:txBody>
          <a:bodyPr/>
          <a:lstStyle/>
          <a:p>
            <a:r>
              <a:rPr lang="en-IE" dirty="0" smtClean="0"/>
              <a:t>Before- Inadequate Facilities</a:t>
            </a:r>
            <a:endParaRPr lang="en-IE"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rot="5400000">
            <a:off x="457200" y="2635448"/>
            <a:ext cx="4040188" cy="3030141"/>
          </a:xfrm>
        </p:spPr>
      </p:pic>
      <p:sp>
        <p:nvSpPr>
          <p:cNvPr id="5" name="Text Placeholder 4"/>
          <p:cNvSpPr>
            <a:spLocks noGrp="1"/>
          </p:cNvSpPr>
          <p:nvPr>
            <p:ph type="body" sz="quarter" idx="3"/>
          </p:nvPr>
        </p:nvSpPr>
        <p:spPr/>
        <p:txBody>
          <a:bodyPr/>
          <a:lstStyle/>
          <a:p>
            <a:r>
              <a:rPr lang="en-IE" dirty="0" smtClean="0"/>
              <a:t>After – 2 Cranes + CNC Line</a:t>
            </a:r>
            <a:endParaRPr lang="en-IE" dirty="0"/>
          </a:p>
        </p:txBody>
      </p:sp>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rot="5400000">
            <a:off x="4645025" y="2634853"/>
            <a:ext cx="4041775" cy="3031331"/>
          </a:xfrm>
        </p:spPr>
      </p:pic>
    </p:spTree>
    <p:extLst>
      <p:ext uri="{BB962C8B-B14F-4D97-AF65-F5344CB8AC3E}">
        <p14:creationId xmlns:p14="http://schemas.microsoft.com/office/powerpoint/2010/main" val="39712466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err="1" smtClean="0"/>
              <a:t>Dungarvan</a:t>
            </a:r>
            <a:r>
              <a:rPr lang="en-IE" dirty="0" smtClean="0"/>
              <a:t> Precision Engineering</a:t>
            </a:r>
            <a:endParaRPr lang="en-IE"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3575050" y="1282700"/>
            <a:ext cx="5111750" cy="3833812"/>
          </a:xfrm>
        </p:spPr>
      </p:pic>
      <p:sp>
        <p:nvSpPr>
          <p:cNvPr id="4" name="Text Placeholder 3"/>
          <p:cNvSpPr>
            <a:spLocks noGrp="1"/>
          </p:cNvSpPr>
          <p:nvPr>
            <p:ph type="body" sz="half" idx="2"/>
          </p:nvPr>
        </p:nvSpPr>
        <p:spPr/>
        <p:txBody>
          <a:bodyPr/>
          <a:lstStyle/>
          <a:p>
            <a:r>
              <a:rPr lang="en-IE" dirty="0" err="1" smtClean="0"/>
              <a:t>Dungarvan</a:t>
            </a:r>
            <a:r>
              <a:rPr lang="en-IE" dirty="0" smtClean="0"/>
              <a:t> Precision </a:t>
            </a:r>
          </a:p>
          <a:p>
            <a:r>
              <a:rPr lang="en-IE" dirty="0"/>
              <a:t>Waterford LCDC under the RDP Programme 2014 – 2017 has invested in the further development of </a:t>
            </a:r>
            <a:r>
              <a:rPr lang="en-IE" dirty="0" err="1"/>
              <a:t>Dungarvan</a:t>
            </a:r>
            <a:r>
              <a:rPr lang="en-IE" dirty="0"/>
              <a:t> Precision Engineering Ltd with the purpose of promoting the sustainability and creation of rural jobs. This investment is from RDP 1420 funding allocated under Objective 2, Strategic Action 2.1 of the Local Development Strategy for County Waterford which covers the development of high end light engineering. The RDP 1420 fund has supported the purchase of a CNC Lathe, and a Plasma Cutter</a:t>
            </a:r>
            <a:r>
              <a:rPr lang="en-IE" dirty="0" smtClean="0"/>
              <a:t>. This has led to 4 additional jobs</a:t>
            </a:r>
            <a:endParaRPr lang="en-IE" dirty="0"/>
          </a:p>
          <a:p>
            <a:endParaRPr lang="en-IE" dirty="0"/>
          </a:p>
        </p:txBody>
      </p:sp>
    </p:spTree>
    <p:extLst>
      <p:ext uri="{BB962C8B-B14F-4D97-AF65-F5344CB8AC3E}">
        <p14:creationId xmlns:p14="http://schemas.microsoft.com/office/powerpoint/2010/main" val="12795903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err="1" smtClean="0"/>
              <a:t>Dungarvan</a:t>
            </a:r>
            <a:r>
              <a:rPr lang="en-IE" dirty="0" smtClean="0"/>
              <a:t> Precision Engineering</a:t>
            </a:r>
            <a:endParaRPr lang="en-IE" dirty="0"/>
          </a:p>
        </p:txBody>
      </p:sp>
      <p:sp>
        <p:nvSpPr>
          <p:cNvPr id="3" name="Text Placeholder 2"/>
          <p:cNvSpPr>
            <a:spLocks noGrp="1"/>
          </p:cNvSpPr>
          <p:nvPr>
            <p:ph type="body" idx="1"/>
          </p:nvPr>
        </p:nvSpPr>
        <p:spPr/>
        <p:txBody>
          <a:bodyPr/>
          <a:lstStyle/>
          <a:p>
            <a:r>
              <a:rPr lang="en-IE" dirty="0" smtClean="0"/>
              <a:t>CNC Machine</a:t>
            </a:r>
            <a:endParaRPr lang="en-IE"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rot="5400000">
            <a:off x="457200" y="2635448"/>
            <a:ext cx="4040188" cy="3030141"/>
          </a:xfrm>
        </p:spPr>
      </p:pic>
      <p:sp>
        <p:nvSpPr>
          <p:cNvPr id="5" name="Text Placeholder 4"/>
          <p:cNvSpPr>
            <a:spLocks noGrp="1"/>
          </p:cNvSpPr>
          <p:nvPr>
            <p:ph type="body" sz="quarter" idx="3"/>
          </p:nvPr>
        </p:nvSpPr>
        <p:spPr/>
        <p:txBody>
          <a:bodyPr/>
          <a:lstStyle/>
          <a:p>
            <a:r>
              <a:rPr lang="en-IE" dirty="0" smtClean="0"/>
              <a:t>Lathe</a:t>
            </a:r>
            <a:endParaRPr lang="en-IE" dirty="0"/>
          </a:p>
        </p:txBody>
      </p:sp>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rot="5400000">
            <a:off x="4645025" y="2634853"/>
            <a:ext cx="4041775" cy="3031331"/>
          </a:xfrm>
        </p:spPr>
      </p:pic>
    </p:spTree>
    <p:extLst>
      <p:ext uri="{BB962C8B-B14F-4D97-AF65-F5344CB8AC3E}">
        <p14:creationId xmlns:p14="http://schemas.microsoft.com/office/powerpoint/2010/main" val="25475982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Blackwater Eco Tours</a:t>
            </a:r>
            <a:endParaRPr lang="en-IE"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3575050" y="643731"/>
            <a:ext cx="5111750" cy="5111750"/>
          </a:xfrm>
        </p:spPr>
      </p:pic>
      <p:sp>
        <p:nvSpPr>
          <p:cNvPr id="4" name="Text Placeholder 3"/>
          <p:cNvSpPr>
            <a:spLocks noGrp="1"/>
          </p:cNvSpPr>
          <p:nvPr>
            <p:ph type="body" sz="half" idx="2"/>
          </p:nvPr>
        </p:nvSpPr>
        <p:spPr/>
        <p:txBody>
          <a:bodyPr>
            <a:normAutofit lnSpcReduction="10000"/>
          </a:bodyPr>
          <a:lstStyle/>
          <a:p>
            <a:r>
              <a:rPr lang="en-IE" dirty="0"/>
              <a:t>Blackwater Eco Tours is a social economy business operated by </a:t>
            </a:r>
            <a:r>
              <a:rPr lang="en-IE" dirty="0" err="1"/>
              <a:t>Villierstown</a:t>
            </a:r>
            <a:r>
              <a:rPr lang="en-IE" dirty="0"/>
              <a:t> Education &amp; Culture Project Ltd. It provides Eco Tours of the Blackwater Valley. </a:t>
            </a:r>
          </a:p>
          <a:p>
            <a:r>
              <a:rPr lang="en-IE" dirty="0"/>
              <a:t>The purpose of the business is to optimise the very much under exposed Tourism potential of the lower Blackwater Valley, with its great houses, abundant wildlife and scenery by escorted River Tours, both piloted and self-driven under supervision.</a:t>
            </a:r>
          </a:p>
          <a:p>
            <a:r>
              <a:rPr lang="en-IE" dirty="0"/>
              <a:t> </a:t>
            </a:r>
          </a:p>
          <a:p>
            <a:r>
              <a:rPr lang="en-IE" dirty="0" smtClean="0"/>
              <a:t>With the assistance of LEADER Funding from the LCDC, VECP has purchased </a:t>
            </a:r>
            <a:r>
              <a:rPr lang="en-IE" dirty="0"/>
              <a:t>3 self-drive boats to provide this additional amenity It currently has 2 piloted boats, one an 8 seater, and the second a 12 seater offering tours out beyond </a:t>
            </a:r>
            <a:r>
              <a:rPr lang="en-IE" dirty="0" err="1"/>
              <a:t>Youghal</a:t>
            </a:r>
            <a:r>
              <a:rPr lang="en-IE" dirty="0"/>
              <a:t> Harbour</a:t>
            </a:r>
            <a:r>
              <a:rPr lang="en-IE" dirty="0" smtClean="0"/>
              <a:t>. They also have a CSP Programme from DEASP.</a:t>
            </a:r>
            <a:endParaRPr lang="en-IE" dirty="0"/>
          </a:p>
        </p:txBody>
      </p:sp>
    </p:spTree>
    <p:extLst>
      <p:ext uri="{BB962C8B-B14F-4D97-AF65-F5344CB8AC3E}">
        <p14:creationId xmlns:p14="http://schemas.microsoft.com/office/powerpoint/2010/main" val="27339002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Blackwater Eco Tours</a:t>
            </a:r>
            <a:endParaRPr lang="en-IE" dirty="0"/>
          </a:p>
        </p:txBody>
      </p:sp>
      <p:sp>
        <p:nvSpPr>
          <p:cNvPr id="3" name="Text Placeholder 2"/>
          <p:cNvSpPr>
            <a:spLocks noGrp="1"/>
          </p:cNvSpPr>
          <p:nvPr>
            <p:ph type="body" idx="1"/>
          </p:nvPr>
        </p:nvSpPr>
        <p:spPr/>
        <p:txBody>
          <a:bodyPr/>
          <a:lstStyle/>
          <a:p>
            <a:r>
              <a:rPr lang="en-IE" dirty="0" smtClean="0"/>
              <a:t>1st Self Drive Boat</a:t>
            </a:r>
            <a:endParaRPr lang="en-IE"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rot="5400000">
            <a:off x="501650" y="2174875"/>
            <a:ext cx="3951288" cy="3951288"/>
          </a:xfrm>
        </p:spPr>
      </p:pic>
      <p:sp>
        <p:nvSpPr>
          <p:cNvPr id="5" name="Text Placeholder 4"/>
          <p:cNvSpPr>
            <a:spLocks noGrp="1"/>
          </p:cNvSpPr>
          <p:nvPr>
            <p:ph type="body" sz="quarter" idx="3"/>
          </p:nvPr>
        </p:nvSpPr>
        <p:spPr/>
        <p:txBody>
          <a:bodyPr/>
          <a:lstStyle/>
          <a:p>
            <a:r>
              <a:rPr lang="en-IE" dirty="0" smtClean="0"/>
              <a:t>2</a:t>
            </a:r>
            <a:r>
              <a:rPr lang="en-IE" baseline="30000" dirty="0" smtClean="0"/>
              <a:t>nd</a:t>
            </a:r>
            <a:r>
              <a:rPr lang="en-IE" dirty="0" smtClean="0"/>
              <a:t> Self Drive Boat</a:t>
            </a:r>
            <a:endParaRPr lang="en-IE" dirty="0"/>
          </a:p>
        </p:txBody>
      </p:sp>
      <p:pic>
        <p:nvPicPr>
          <p:cNvPr id="8" name="Content Placeholder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rot="5400000">
            <a:off x="4690268" y="2174875"/>
            <a:ext cx="3951288" cy="3951288"/>
          </a:xfrm>
        </p:spPr>
      </p:pic>
    </p:spTree>
    <p:extLst>
      <p:ext uri="{BB962C8B-B14F-4D97-AF65-F5344CB8AC3E}">
        <p14:creationId xmlns:p14="http://schemas.microsoft.com/office/powerpoint/2010/main" val="33551915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Ardmore Glamping</a:t>
            </a:r>
            <a:endParaRPr lang="en-IE"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3575050" y="643731"/>
            <a:ext cx="5111750" cy="5111750"/>
          </a:xfrm>
        </p:spPr>
      </p:pic>
      <p:sp>
        <p:nvSpPr>
          <p:cNvPr id="4" name="Text Placeholder 3"/>
          <p:cNvSpPr>
            <a:spLocks noGrp="1"/>
          </p:cNvSpPr>
          <p:nvPr>
            <p:ph type="body" sz="half" idx="2"/>
          </p:nvPr>
        </p:nvSpPr>
        <p:spPr/>
        <p:txBody>
          <a:bodyPr>
            <a:normAutofit lnSpcReduction="10000"/>
          </a:bodyPr>
          <a:lstStyle/>
          <a:p>
            <a:r>
              <a:rPr lang="en-US" dirty="0"/>
              <a:t>Glamping Pod Site </a:t>
            </a:r>
            <a:r>
              <a:rPr lang="en-US" dirty="0" smtClean="0"/>
              <a:t>was developed with assistance from LEADER through Waterford LCDC adjacent to </a:t>
            </a:r>
            <a:r>
              <a:rPr lang="en-US" dirty="0"/>
              <a:t>the existing </a:t>
            </a:r>
            <a:r>
              <a:rPr lang="en-US" dirty="0" smtClean="0"/>
              <a:t>Ardmore </a:t>
            </a:r>
            <a:r>
              <a:rPr lang="en-US" dirty="0"/>
              <a:t>Mini Farm &amp; </a:t>
            </a:r>
            <a:r>
              <a:rPr lang="en-US" dirty="0" smtClean="0"/>
              <a:t>Zoo.</a:t>
            </a:r>
          </a:p>
          <a:p>
            <a:endParaRPr lang="en-IE" dirty="0"/>
          </a:p>
          <a:p>
            <a:r>
              <a:rPr lang="en-US" dirty="0"/>
              <a:t>The 6 Pods </a:t>
            </a:r>
            <a:r>
              <a:rPr lang="en-US" dirty="0" smtClean="0"/>
              <a:t>have been built </a:t>
            </a:r>
            <a:r>
              <a:rPr lang="en-US" dirty="0"/>
              <a:t>to a very high standard on a site adjoining the Car Park, and facing the sea. The Pods </a:t>
            </a:r>
            <a:r>
              <a:rPr lang="en-US" dirty="0" smtClean="0"/>
              <a:t>are </a:t>
            </a:r>
            <a:r>
              <a:rPr lang="en-US" dirty="0"/>
              <a:t>luxurious, providing all year round accommodation. The adjoining log cabin will provide a T.V. Room, Lounge area, and a small kitchenette.</a:t>
            </a:r>
            <a:endParaRPr lang="en-IE" dirty="0"/>
          </a:p>
          <a:p>
            <a:r>
              <a:rPr lang="en-US" dirty="0"/>
              <a:t> </a:t>
            </a:r>
            <a:endParaRPr lang="en-IE" dirty="0"/>
          </a:p>
          <a:p>
            <a:r>
              <a:rPr lang="en-US" dirty="0"/>
              <a:t>The addition to the current playground on site at the opposite end of the facility </a:t>
            </a:r>
            <a:r>
              <a:rPr lang="en-US" dirty="0" smtClean="0"/>
              <a:t>has involved </a:t>
            </a:r>
            <a:r>
              <a:rPr lang="en-US" dirty="0"/>
              <a:t>the addition of a climbing pyramid, embankment slide, and a 10 unit obstacle course</a:t>
            </a:r>
            <a:r>
              <a:rPr lang="en-US" dirty="0" smtClean="0"/>
              <a:t>.</a:t>
            </a:r>
          </a:p>
          <a:p>
            <a:endParaRPr lang="en-US" dirty="0"/>
          </a:p>
          <a:p>
            <a:r>
              <a:rPr lang="en-US" dirty="0" smtClean="0"/>
              <a:t>Business has been excellent since their opening.</a:t>
            </a:r>
            <a:endParaRPr lang="en-IE" dirty="0"/>
          </a:p>
        </p:txBody>
      </p:sp>
    </p:spTree>
    <p:extLst>
      <p:ext uri="{BB962C8B-B14F-4D97-AF65-F5344CB8AC3E}">
        <p14:creationId xmlns:p14="http://schemas.microsoft.com/office/powerpoint/2010/main" val="554430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Ardmore Glamping</a:t>
            </a:r>
            <a:endParaRPr lang="en-IE" dirty="0"/>
          </a:p>
        </p:txBody>
      </p:sp>
      <p:sp>
        <p:nvSpPr>
          <p:cNvPr id="3" name="Text Placeholder 2"/>
          <p:cNvSpPr>
            <a:spLocks noGrp="1"/>
          </p:cNvSpPr>
          <p:nvPr>
            <p:ph type="body" idx="1"/>
          </p:nvPr>
        </p:nvSpPr>
        <p:spPr/>
        <p:txBody>
          <a:bodyPr/>
          <a:lstStyle/>
          <a:p>
            <a:r>
              <a:rPr lang="en-IE" dirty="0" smtClean="0"/>
              <a:t>Interior</a:t>
            </a:r>
            <a:endParaRPr lang="en-IE" dirty="0"/>
          </a:p>
        </p:txBody>
      </p:sp>
      <p:pic>
        <p:nvPicPr>
          <p:cNvPr id="8" name="Content Placehold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rot="5400000">
            <a:off x="501650" y="2174875"/>
            <a:ext cx="3951288" cy="3951288"/>
          </a:xfrm>
        </p:spPr>
      </p:pic>
      <p:sp>
        <p:nvSpPr>
          <p:cNvPr id="5" name="Text Placeholder 4"/>
          <p:cNvSpPr>
            <a:spLocks noGrp="1"/>
          </p:cNvSpPr>
          <p:nvPr>
            <p:ph type="body" sz="quarter" idx="3"/>
          </p:nvPr>
        </p:nvSpPr>
        <p:spPr/>
        <p:txBody>
          <a:bodyPr/>
          <a:lstStyle/>
          <a:p>
            <a:r>
              <a:rPr lang="en-IE" dirty="0" smtClean="0"/>
              <a:t>Exterior</a:t>
            </a:r>
            <a:endParaRPr lang="en-IE" dirty="0"/>
          </a:p>
        </p:txBody>
      </p:sp>
      <p:pic>
        <p:nvPicPr>
          <p:cNvPr id="9" name="Content Placeholder 8"/>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rot="5400000">
            <a:off x="4690268" y="2174875"/>
            <a:ext cx="3951288" cy="3951288"/>
          </a:xfrm>
        </p:spPr>
      </p:pic>
    </p:spTree>
    <p:extLst>
      <p:ext uri="{BB962C8B-B14F-4D97-AF65-F5344CB8AC3E}">
        <p14:creationId xmlns:p14="http://schemas.microsoft.com/office/powerpoint/2010/main" val="41244338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Legacy Cider</a:t>
            </a:r>
            <a:endParaRPr lang="en-IE"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3575050" y="1282700"/>
            <a:ext cx="5111750" cy="3833812"/>
          </a:xfrm>
        </p:spPr>
      </p:pic>
      <p:sp>
        <p:nvSpPr>
          <p:cNvPr id="4" name="Text Placeholder 3"/>
          <p:cNvSpPr>
            <a:spLocks noGrp="1"/>
          </p:cNvSpPr>
          <p:nvPr>
            <p:ph type="body" sz="half" idx="2"/>
          </p:nvPr>
        </p:nvSpPr>
        <p:spPr/>
        <p:txBody>
          <a:bodyPr/>
          <a:lstStyle/>
          <a:p>
            <a:r>
              <a:rPr lang="en-IE" dirty="0"/>
              <a:t>Legacy Irish Cider is a new business commenced in 2015. </a:t>
            </a:r>
            <a:r>
              <a:rPr lang="en-IE" dirty="0" smtClean="0"/>
              <a:t>Initially, it was provided with Start up advice and assistance from Waterford LEO. The </a:t>
            </a:r>
            <a:r>
              <a:rPr lang="en-IE" dirty="0"/>
              <a:t>Company brews Craft Cider, and has moved to an industrial facility in </a:t>
            </a:r>
            <a:r>
              <a:rPr lang="en-IE" dirty="0" err="1"/>
              <a:t>Dungarvan</a:t>
            </a:r>
            <a:r>
              <a:rPr lang="en-IE" dirty="0"/>
              <a:t> Business Park.  The </a:t>
            </a:r>
            <a:r>
              <a:rPr lang="en-IE" dirty="0" smtClean="0"/>
              <a:t> support to the </a:t>
            </a:r>
            <a:r>
              <a:rPr lang="en-IE" dirty="0"/>
              <a:t>business to LEADER </a:t>
            </a:r>
            <a:r>
              <a:rPr lang="en-IE" dirty="0" smtClean="0"/>
              <a:t>has ensured </a:t>
            </a:r>
            <a:r>
              <a:rPr lang="en-IE" dirty="0"/>
              <a:t>Capital Investment </a:t>
            </a:r>
            <a:r>
              <a:rPr lang="en-IE" dirty="0" smtClean="0"/>
              <a:t>which is  facilitating </a:t>
            </a:r>
            <a:r>
              <a:rPr lang="en-IE" dirty="0"/>
              <a:t>an increase in production from 40,000 litres per annum to 90,000 litres per annum. </a:t>
            </a:r>
          </a:p>
          <a:p>
            <a:r>
              <a:rPr lang="en-IE" dirty="0" smtClean="0"/>
              <a:t>A number of part time jobs have already been created.</a:t>
            </a:r>
            <a:endParaRPr lang="en-IE" dirty="0"/>
          </a:p>
        </p:txBody>
      </p:sp>
    </p:spTree>
    <p:extLst>
      <p:ext uri="{BB962C8B-B14F-4D97-AF65-F5344CB8AC3E}">
        <p14:creationId xmlns:p14="http://schemas.microsoft.com/office/powerpoint/2010/main" val="38326711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Legacy Cider</a:t>
            </a:r>
            <a:endParaRPr lang="en-IE"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rot="5400000">
            <a:off x="457200" y="2348706"/>
            <a:ext cx="4038600" cy="3028950"/>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rot="5400000">
            <a:off x="4648200" y="2348706"/>
            <a:ext cx="4038600" cy="3028950"/>
          </a:xfrm>
        </p:spPr>
      </p:pic>
    </p:spTree>
    <p:extLst>
      <p:ext uri="{BB962C8B-B14F-4D97-AF65-F5344CB8AC3E}">
        <p14:creationId xmlns:p14="http://schemas.microsoft.com/office/powerpoint/2010/main" val="16820102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OK Fuels</a:t>
            </a:r>
            <a:endParaRPr lang="en-IE"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75050" y="1495690"/>
            <a:ext cx="5111750" cy="3407833"/>
          </a:xfrm>
        </p:spPr>
      </p:pic>
      <p:sp>
        <p:nvSpPr>
          <p:cNvPr id="4" name="Text Placeholder 3"/>
          <p:cNvSpPr>
            <a:spLocks noGrp="1"/>
          </p:cNvSpPr>
          <p:nvPr>
            <p:ph type="body" sz="half" idx="2"/>
          </p:nvPr>
        </p:nvSpPr>
        <p:spPr/>
        <p:txBody>
          <a:bodyPr/>
          <a:lstStyle/>
          <a:p>
            <a:r>
              <a:rPr lang="en-IE" dirty="0"/>
              <a:t>OK Fuels was established by Mr. Gerrard O’Keefe as a off shoot of the family business O’Keeffe Sawmills. OK Fuels supplies dried firewood for Stoves to multiples such as </a:t>
            </a:r>
            <a:r>
              <a:rPr lang="en-IE" dirty="0" err="1" smtClean="0"/>
              <a:t>Dairygold</a:t>
            </a:r>
            <a:r>
              <a:rPr lang="en-IE" dirty="0" smtClean="0"/>
              <a:t>, Lidl and Aldi.</a:t>
            </a:r>
            <a:endParaRPr lang="en-IE" dirty="0"/>
          </a:p>
          <a:p>
            <a:r>
              <a:rPr lang="en-IE" dirty="0"/>
              <a:t> </a:t>
            </a:r>
          </a:p>
          <a:p>
            <a:r>
              <a:rPr lang="en-IE" dirty="0"/>
              <a:t>The Company </a:t>
            </a:r>
            <a:r>
              <a:rPr lang="en-IE" dirty="0" smtClean="0"/>
              <a:t>has with LEADER support upgraded </a:t>
            </a:r>
            <a:r>
              <a:rPr lang="en-IE" dirty="0"/>
              <a:t>its production capacity and quality by installing a commercial biomass log dryer to ensure a good quality product. This </a:t>
            </a:r>
            <a:r>
              <a:rPr lang="en-IE" dirty="0" smtClean="0"/>
              <a:t>has secured </a:t>
            </a:r>
            <a:r>
              <a:rPr lang="en-IE" dirty="0"/>
              <a:t>the existing jobs, and </a:t>
            </a:r>
            <a:r>
              <a:rPr lang="en-IE" dirty="0" smtClean="0"/>
              <a:t>supported the creation of 4 </a:t>
            </a:r>
            <a:r>
              <a:rPr lang="en-IE" dirty="0"/>
              <a:t>more.</a:t>
            </a:r>
          </a:p>
          <a:p>
            <a:endParaRPr lang="en-IE" dirty="0"/>
          </a:p>
        </p:txBody>
      </p:sp>
    </p:spTree>
    <p:extLst>
      <p:ext uri="{BB962C8B-B14F-4D97-AF65-F5344CB8AC3E}">
        <p14:creationId xmlns:p14="http://schemas.microsoft.com/office/powerpoint/2010/main" val="7005474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O K Fuels</a:t>
            </a:r>
            <a:endParaRPr lang="en-IE" dirty="0"/>
          </a:p>
        </p:txBody>
      </p:sp>
      <p:pic>
        <p:nvPicPr>
          <p:cNvPr id="9" name="Content Placeholder 8"/>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57200" y="2516981"/>
            <a:ext cx="4038600" cy="2692400"/>
          </a:xfrm>
        </p:spPr>
      </p:pic>
      <p:pic>
        <p:nvPicPr>
          <p:cNvPr id="10" name="Content Placeholder 9"/>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48200" y="2516981"/>
            <a:ext cx="4038600" cy="2692400"/>
          </a:xfrm>
        </p:spPr>
      </p:pic>
    </p:spTree>
    <p:extLst>
      <p:ext uri="{BB962C8B-B14F-4D97-AF65-F5344CB8AC3E}">
        <p14:creationId xmlns:p14="http://schemas.microsoft.com/office/powerpoint/2010/main" val="33425761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Streamline</a:t>
            </a:r>
            <a:endParaRPr lang="en-IE" dirty="0"/>
          </a:p>
        </p:txBody>
      </p:sp>
      <p:sp>
        <p:nvSpPr>
          <p:cNvPr id="4" name="Text Placeholder 3"/>
          <p:cNvSpPr>
            <a:spLocks noGrp="1"/>
          </p:cNvSpPr>
          <p:nvPr>
            <p:ph type="body" sz="half" idx="2"/>
          </p:nvPr>
        </p:nvSpPr>
        <p:spPr/>
        <p:txBody>
          <a:bodyPr/>
          <a:lstStyle/>
          <a:p>
            <a:r>
              <a:rPr lang="en-US" dirty="0"/>
              <a:t>Hugh Kavanagh Engineering Ltd was awarded maximum funding of €200,000 for his project Streamline towards new equipment that </a:t>
            </a:r>
            <a:r>
              <a:rPr lang="en-IE" dirty="0"/>
              <a:t>included the installation of a CNC cutting drill and plate line system. All of which are CNC controlled and serviced with a roller infeed and output conveyor. As a result of this investment in equipment, the promoter also upgraded ancillary operations including overhead cranes, new welding plant, increased  efficiency of the spray shop including 2 new sprayers, installation of a shot blaster and enhancements to  the stockyard. One full time job will be created in the next 6 months as a result of this investment.</a:t>
            </a:r>
          </a:p>
          <a:p>
            <a:r>
              <a:rPr lang="en-IE" dirty="0"/>
              <a:t> </a:t>
            </a:r>
          </a:p>
          <a:p>
            <a:endParaRPr lang="en-IE" dirty="0"/>
          </a:p>
        </p:txBody>
      </p:sp>
      <p:pic>
        <p:nvPicPr>
          <p:cNvPr id="5" name="Content Placeholder 4" descr="\\WLP.local\files\users\CConnors\My Documents\Nov 16 Call\Streamline - Hugh Kavanagh Eng Ltd\20180328_120815_resized.jpg"/>
          <p:cNvPicPr>
            <a:picLocks noGrp="1"/>
          </p:cNvPicPr>
          <p:nvPr>
            <p:ph idx="1"/>
          </p:nvPr>
        </p:nvPicPr>
        <p:blipFill>
          <a:blip r:embed="rId2" cstate="print"/>
          <a:srcRect/>
          <a:stretch>
            <a:fillRect/>
          </a:stretch>
        </p:blipFill>
        <p:spPr bwMode="auto">
          <a:xfrm>
            <a:off x="4484737" y="273050"/>
            <a:ext cx="3292376" cy="5853113"/>
          </a:xfrm>
          <a:prstGeom prst="rect">
            <a:avLst/>
          </a:prstGeom>
          <a:noFill/>
          <a:ln w="9525">
            <a:noFill/>
            <a:miter lim="800000"/>
            <a:headEnd/>
            <a:tailEnd/>
          </a:ln>
        </p:spPr>
      </p:pic>
    </p:spTree>
    <p:extLst>
      <p:ext uri="{BB962C8B-B14F-4D97-AF65-F5344CB8AC3E}">
        <p14:creationId xmlns:p14="http://schemas.microsoft.com/office/powerpoint/2010/main" val="7757771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Streamline</a:t>
            </a:r>
            <a:endParaRPr lang="en-IE" dirty="0"/>
          </a:p>
        </p:txBody>
      </p:sp>
      <p:pic>
        <p:nvPicPr>
          <p:cNvPr id="5" name="Content Placeholder 4" descr="\\WLP.local\files\users\CConnors\My Documents\Nov 16 Call\Streamline - Hugh Kavanagh Eng Ltd\20180328_121212_resized.jpg"/>
          <p:cNvPicPr>
            <a:picLocks noGrp="1"/>
          </p:cNvPicPr>
          <p:nvPr>
            <p:ph sz="half" idx="1"/>
          </p:nvPr>
        </p:nvPicPr>
        <p:blipFill>
          <a:blip r:embed="rId2" cstate="print"/>
          <a:srcRect/>
          <a:stretch>
            <a:fillRect/>
          </a:stretch>
        </p:blipFill>
        <p:spPr bwMode="auto">
          <a:xfrm>
            <a:off x="1203573" y="1600200"/>
            <a:ext cx="2545854" cy="4525963"/>
          </a:xfrm>
          <a:prstGeom prst="rect">
            <a:avLst/>
          </a:prstGeom>
          <a:noFill/>
          <a:ln w="9525">
            <a:noFill/>
            <a:miter lim="800000"/>
            <a:headEnd/>
            <a:tailEnd/>
          </a:ln>
        </p:spPr>
      </p:pic>
      <p:pic>
        <p:nvPicPr>
          <p:cNvPr id="6" name="Content Placeholder 5" descr="\\WLP.local\files\users\CConnors\My Documents\Nov 16 Call\Streamline - Hugh Kavanagh Eng Ltd\20180705_163249_resized.jpg"/>
          <p:cNvPicPr>
            <a:picLocks noGrp="1"/>
          </p:cNvPicPr>
          <p:nvPr>
            <p:ph sz="half" idx="2"/>
          </p:nvPr>
        </p:nvPicPr>
        <p:blipFill>
          <a:blip r:embed="rId3" cstate="print"/>
          <a:srcRect/>
          <a:stretch>
            <a:fillRect/>
          </a:stretch>
        </p:blipFill>
        <p:spPr bwMode="auto">
          <a:xfrm>
            <a:off x="5394573" y="1600200"/>
            <a:ext cx="2545854" cy="4525963"/>
          </a:xfrm>
          <a:prstGeom prst="rect">
            <a:avLst/>
          </a:prstGeom>
          <a:noFill/>
          <a:ln w="9525">
            <a:noFill/>
            <a:miter lim="800000"/>
            <a:headEnd/>
            <a:tailEnd/>
          </a:ln>
        </p:spPr>
      </p:pic>
    </p:spTree>
    <p:extLst>
      <p:ext uri="{BB962C8B-B14F-4D97-AF65-F5344CB8AC3E}">
        <p14:creationId xmlns:p14="http://schemas.microsoft.com/office/powerpoint/2010/main" val="2772978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Blackwater Distillery</a:t>
            </a:r>
            <a:endParaRPr lang="en-IE" dirty="0"/>
          </a:p>
        </p:txBody>
      </p:sp>
      <p:sp>
        <p:nvSpPr>
          <p:cNvPr id="4" name="Text Placeholder 3"/>
          <p:cNvSpPr>
            <a:spLocks noGrp="1"/>
          </p:cNvSpPr>
          <p:nvPr>
            <p:ph type="body" sz="half" idx="2"/>
          </p:nvPr>
        </p:nvSpPr>
        <p:spPr/>
        <p:txBody>
          <a:bodyPr>
            <a:normAutofit fontScale="77500" lnSpcReduction="20000"/>
          </a:bodyPr>
          <a:lstStyle/>
          <a:p>
            <a:r>
              <a:rPr lang="en-IE" dirty="0"/>
              <a:t>Founded in 2014, Blackwater Distillery is currently based in </a:t>
            </a:r>
            <a:r>
              <a:rPr lang="en-IE" dirty="0" err="1"/>
              <a:t>Cappoquin</a:t>
            </a:r>
            <a:r>
              <a:rPr lang="en-IE" dirty="0"/>
              <a:t>, in an industrial unit that is too small for its expanding output and which cannot receive visitors. The distillery will move its entire operation to </a:t>
            </a:r>
            <a:r>
              <a:rPr lang="en-IE" dirty="0" err="1"/>
              <a:t>Ballyduff</a:t>
            </a:r>
            <a:r>
              <a:rPr lang="en-IE" dirty="0"/>
              <a:t>, Co. Waterford, to McCarthy's Hardware Store, a premises on the main street originally constructed as a two storey supermarket in the 1950's. The original building will be entirely renovated, retaining much of the original character and layout, and the existing lean -to will be completed replaced with a two storey extension thanks to the LEADER investment of €200,000.. The new facility will include two new stills (total capacity 2400 litres) giving 8 times the output of the existing still, scaled up brewing equipment to allow commercial production of Irish whiskey will also be installed. The distillery will also be able to receive visitors and do scheduled guided tours of the facility, currently not possible in </a:t>
            </a:r>
            <a:r>
              <a:rPr lang="en-IE" dirty="0" err="1"/>
              <a:t>Cappoquin</a:t>
            </a:r>
            <a:r>
              <a:rPr lang="en-IE" dirty="0"/>
              <a:t> despite receiving several requests every week for tours, tastings, etc. In phase 2, the new distillery will include a cafe which will be leased to a separate operator and which will have the capacity to operate entirely independently of the distillery. The project will create 6 full time jobs on completion.   Above you will see the before and most definitely the after effect as the project nears </a:t>
            </a:r>
            <a:r>
              <a:rPr lang="en-IE" dirty="0" err="1"/>
              <a:t>competion</a:t>
            </a:r>
            <a:r>
              <a:rPr lang="en-IE" dirty="0"/>
              <a:t>.  </a:t>
            </a:r>
          </a:p>
          <a:p>
            <a:endParaRPr lang="en-IE" dirty="0"/>
          </a:p>
        </p:txBody>
      </p:sp>
      <p:pic>
        <p:nvPicPr>
          <p:cNvPr id="6" name="Content Placeholder 5" descr="\\WLP.local\files\users\CConnors\My Documents\Nov 16 Call\Blackwater Distillery\Initial Site Visit Report April 17\IMG_8569.JPG"/>
          <p:cNvPicPr>
            <a:picLocks noGrp="1"/>
          </p:cNvPicPr>
          <p:nvPr>
            <p:ph idx="1"/>
          </p:nvPr>
        </p:nvPicPr>
        <p:blipFill>
          <a:blip r:embed="rId2" cstate="print"/>
          <a:srcRect/>
          <a:stretch>
            <a:fillRect/>
          </a:stretch>
        </p:blipFill>
        <p:spPr bwMode="auto">
          <a:xfrm>
            <a:off x="3575050" y="1368421"/>
            <a:ext cx="5111750" cy="3662370"/>
          </a:xfrm>
          <a:prstGeom prst="rect">
            <a:avLst/>
          </a:prstGeom>
          <a:noFill/>
          <a:ln w="9525">
            <a:noFill/>
            <a:miter lim="800000"/>
            <a:headEnd/>
            <a:tailEnd/>
          </a:ln>
        </p:spPr>
      </p:pic>
    </p:spTree>
    <p:extLst>
      <p:ext uri="{BB962C8B-B14F-4D97-AF65-F5344CB8AC3E}">
        <p14:creationId xmlns:p14="http://schemas.microsoft.com/office/powerpoint/2010/main" val="24745198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Blackwater Distillery</a:t>
            </a:r>
            <a:endParaRPr lang="en-IE" dirty="0"/>
          </a:p>
        </p:txBody>
      </p:sp>
      <p:pic>
        <p:nvPicPr>
          <p:cNvPr id="3" name="Picture 2" descr="C:\Users\cconnors\AppData\Local\Microsoft\Windows\Temporary Internet Files\Content.Outlook\CUJSGDEQ\20180621_152717_resized.jpg"/>
          <p:cNvPicPr/>
          <p:nvPr/>
        </p:nvPicPr>
        <p:blipFill>
          <a:blip r:embed="rId2" cstate="print"/>
          <a:srcRect/>
          <a:stretch>
            <a:fillRect/>
          </a:stretch>
        </p:blipFill>
        <p:spPr bwMode="auto">
          <a:xfrm>
            <a:off x="1708466" y="1772816"/>
            <a:ext cx="5727065" cy="4032448"/>
          </a:xfrm>
          <a:prstGeom prst="rect">
            <a:avLst/>
          </a:prstGeom>
          <a:noFill/>
          <a:ln w="9525">
            <a:noFill/>
            <a:miter lim="800000"/>
            <a:headEnd/>
            <a:tailEnd/>
          </a:ln>
        </p:spPr>
      </p:pic>
    </p:spTree>
    <p:extLst>
      <p:ext uri="{BB962C8B-B14F-4D97-AF65-F5344CB8AC3E}">
        <p14:creationId xmlns:p14="http://schemas.microsoft.com/office/powerpoint/2010/main" val="36454089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err="1" smtClean="0"/>
              <a:t>Imasoll</a:t>
            </a:r>
            <a:endParaRPr lang="en-IE" dirty="0"/>
          </a:p>
        </p:txBody>
      </p:sp>
      <p:sp>
        <p:nvSpPr>
          <p:cNvPr id="4" name="Text Placeholder 3"/>
          <p:cNvSpPr>
            <a:spLocks noGrp="1"/>
          </p:cNvSpPr>
          <p:nvPr>
            <p:ph type="body" sz="half" idx="2"/>
          </p:nvPr>
        </p:nvSpPr>
        <p:spPr/>
        <p:txBody>
          <a:bodyPr>
            <a:normAutofit lnSpcReduction="10000"/>
          </a:bodyPr>
          <a:lstStyle/>
          <a:p>
            <a:r>
              <a:rPr lang="en-IE" dirty="0" err="1"/>
              <a:t>Inmasoll</a:t>
            </a:r>
            <a:r>
              <a:rPr lang="en-IE" dirty="0"/>
              <a:t> Ltd based in </a:t>
            </a:r>
            <a:r>
              <a:rPr lang="en-IE" dirty="0" err="1"/>
              <a:t>Tramore</a:t>
            </a:r>
            <a:r>
              <a:rPr lang="en-IE" dirty="0"/>
              <a:t>  was seeking funds  to develop a plastic fabrication facility to primarily support their clients in the food, pharmaceutical, biotech and medical device industries. Currently in Ireland there are only a handful of companies specialising in the manufacture of fabricated plastic products for the food, pharmaceutical, biotech and medical device industries. Their research has shown that a lot of companies get certain equipment made outside Waterford and even from outside Ireland because of this. From experience of working with these companies, they are requested to carry out plastic work already but have to sub contract it at present .LEADER funding enabled the promoters to invest in a new CNC router for cutting and shaping the raw plastic product and create one full time job.</a:t>
            </a:r>
          </a:p>
          <a:p>
            <a:endParaRPr lang="en-IE" dirty="0"/>
          </a:p>
        </p:txBody>
      </p:sp>
      <p:pic>
        <p:nvPicPr>
          <p:cNvPr id="5" name="Content Placeholder 4" descr="\\WLP.local\files\users\CConnors\My Documents\Nov 16 Call\Plastic Fabrication - Inmasoll Ltd\20180704_095928_resized_2.jpg"/>
          <p:cNvPicPr>
            <a:picLocks noGrp="1"/>
          </p:cNvPicPr>
          <p:nvPr>
            <p:ph idx="1"/>
          </p:nvPr>
        </p:nvPicPr>
        <p:blipFill>
          <a:blip r:embed="rId2" cstate="print"/>
          <a:srcRect/>
          <a:stretch>
            <a:fillRect/>
          </a:stretch>
        </p:blipFill>
        <p:spPr bwMode="auto">
          <a:xfrm>
            <a:off x="3575050" y="1763201"/>
            <a:ext cx="5111750" cy="2872811"/>
          </a:xfrm>
          <a:prstGeom prst="rect">
            <a:avLst/>
          </a:prstGeom>
          <a:noFill/>
          <a:ln w="9525">
            <a:noFill/>
            <a:miter lim="800000"/>
            <a:headEnd/>
            <a:tailEnd/>
          </a:ln>
        </p:spPr>
      </p:pic>
    </p:spTree>
    <p:extLst>
      <p:ext uri="{BB962C8B-B14F-4D97-AF65-F5344CB8AC3E}">
        <p14:creationId xmlns:p14="http://schemas.microsoft.com/office/powerpoint/2010/main" val="38913869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271</TotalTime>
  <Words>1904</Words>
  <Application>Microsoft Office PowerPoint</Application>
  <PresentationFormat>On-screen Show (4:3)</PresentationFormat>
  <Paragraphs>421</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Presentation to Waterford LCDC on Projects Approved to Date</vt:lpstr>
      <vt:lpstr>Allocations to Date</vt:lpstr>
      <vt:lpstr>Unallocated Funds to Date</vt:lpstr>
      <vt:lpstr>Kenneally Steel</vt:lpstr>
      <vt:lpstr>Kenneally Steel</vt:lpstr>
      <vt:lpstr>Dungarvan Precision Engineering</vt:lpstr>
      <vt:lpstr>Dungarvan Precision Engineering</vt:lpstr>
      <vt:lpstr>Blackwater Eco Tours</vt:lpstr>
      <vt:lpstr>Blackwater Eco Tours</vt:lpstr>
      <vt:lpstr>Ardmore Glamping</vt:lpstr>
      <vt:lpstr>Ardmore Glamping</vt:lpstr>
      <vt:lpstr>Legacy Cider</vt:lpstr>
      <vt:lpstr>Legacy Cider</vt:lpstr>
      <vt:lpstr>OK Fuels</vt:lpstr>
      <vt:lpstr>O K Fuels</vt:lpstr>
      <vt:lpstr>Streamline</vt:lpstr>
      <vt:lpstr>Streamline</vt:lpstr>
      <vt:lpstr>Blackwater Distillery</vt:lpstr>
      <vt:lpstr>Blackwater Distillery</vt:lpstr>
      <vt:lpstr>Imasoll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to Waterford LCDC on Projects Approved to Date</dc:title>
  <dc:creator>Jimmy Taaffe</dc:creator>
  <cp:lastModifiedBy>Jimmy Taaffe</cp:lastModifiedBy>
  <cp:revision>13</cp:revision>
  <dcterms:created xsi:type="dcterms:W3CDTF">2018-07-11T10:48:55Z</dcterms:created>
  <dcterms:modified xsi:type="dcterms:W3CDTF">2018-07-11T15:20:26Z</dcterms:modified>
</cp:coreProperties>
</file>