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0" r:id="rId3"/>
    <p:sldId id="262" r:id="rId4"/>
    <p:sldId id="261" r:id="rId5"/>
    <p:sldId id="258" r:id="rId6"/>
    <p:sldId id="259" r:id="rId7"/>
    <p:sldId id="257" r:id="rId8"/>
  </p:sldIdLst>
  <p:sldSz cx="12192000" cy="6858000"/>
  <p:notesSz cx="6735763" cy="98663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2689C-FD0F-4FFF-94B1-B44D277FBA8A}" type="datetimeFigureOut">
              <a:rPr lang="en-IE" smtClean="0"/>
              <a:t>11/07/2018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86B7-E6C0-4D7D-8501-584F0C21D4D7}" type="slidenum">
              <a:rPr lang="en-IE" smtClean="0"/>
              <a:t>‹#›</a:t>
            </a:fld>
            <a:endParaRPr lang="en-I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6372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29083"/>
            <a:ext cx="10058400" cy="402336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2689C-FD0F-4FFF-94B1-B44D277FBA8A}" type="datetimeFigureOut">
              <a:rPr lang="en-IE" smtClean="0"/>
              <a:t>11/07/2018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86B7-E6C0-4D7D-8501-584F0C21D4D7}" type="slidenum">
              <a:rPr lang="en-IE" smtClean="0"/>
              <a:t>‹#›</a:t>
            </a:fld>
            <a:endParaRPr lang="en-IE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180" y="448114"/>
            <a:ext cx="1480820" cy="128924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6206" y="286603"/>
            <a:ext cx="1329474" cy="1450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192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2689C-FD0F-4FFF-94B1-B44D277FBA8A}" type="datetimeFigureOut">
              <a:rPr lang="en-IE" smtClean="0"/>
              <a:t>11/07/2018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86B7-E6C0-4D7D-8501-584F0C21D4D7}" type="slidenum">
              <a:rPr lang="en-IE" smtClean="0"/>
              <a:t>‹#›</a:t>
            </a:fld>
            <a:endParaRPr lang="en-I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8413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2689C-FD0F-4FFF-94B1-B44D277FBA8A}" type="datetimeFigureOut">
              <a:rPr lang="en-IE" smtClean="0"/>
              <a:t>11/07/2018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86B7-E6C0-4D7D-8501-584F0C21D4D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92504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2689C-FD0F-4FFF-94B1-B44D277FBA8A}" type="datetimeFigureOut">
              <a:rPr lang="en-IE" smtClean="0"/>
              <a:t>11/07/2018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86B7-E6C0-4D7D-8501-584F0C21D4D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18808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2689C-FD0F-4FFF-94B1-B44D277FBA8A}" type="datetimeFigureOut">
              <a:rPr lang="en-IE" smtClean="0"/>
              <a:t>11/07/2018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86B7-E6C0-4D7D-8501-584F0C21D4D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58167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2689C-FD0F-4FFF-94B1-B44D277FBA8A}" type="datetimeFigureOut">
              <a:rPr lang="en-IE" smtClean="0"/>
              <a:t>11/07/2018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86B7-E6C0-4D7D-8501-584F0C21D4D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5785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81C2689C-FD0F-4FFF-94B1-B44D277FBA8A}" type="datetimeFigureOut">
              <a:rPr lang="en-IE" smtClean="0"/>
              <a:t>11/07/2018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4DA86B7-E6C0-4D7D-8501-584F0C21D4D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61053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2689C-FD0F-4FFF-94B1-B44D277FBA8A}" type="datetimeFigureOut">
              <a:rPr lang="en-IE" smtClean="0"/>
              <a:t>11/07/2018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86B7-E6C0-4D7D-8501-584F0C21D4D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613489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2689C-FD0F-4FFF-94B1-B44D277FBA8A}" type="datetimeFigureOut">
              <a:rPr lang="en-IE" smtClean="0"/>
              <a:t>11/07/2018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86B7-E6C0-4D7D-8501-584F0C21D4D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70066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2689C-FD0F-4FFF-94B1-B44D277FBA8A}" type="datetimeFigureOut">
              <a:rPr lang="en-IE" smtClean="0"/>
              <a:t>11/07/2018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A86B7-E6C0-4D7D-8501-584F0C21D4D7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79468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1C2689C-FD0F-4FFF-94B1-B44D277FBA8A}" type="datetimeFigureOut">
              <a:rPr lang="en-IE" smtClean="0"/>
              <a:t>11/07/2018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4DA86B7-E6C0-4D7D-8501-584F0C21D4D7}" type="slidenum">
              <a:rPr lang="en-IE" smtClean="0"/>
              <a:t>‹#›</a:t>
            </a:fld>
            <a:endParaRPr lang="en-I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7175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dirty="0" smtClean="0"/>
              <a:t>Staff Restructure</a:t>
            </a:r>
            <a:endParaRPr lang="en-I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IE" dirty="0" smtClean="0"/>
              <a:t>SICAP 2017 - 2022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62651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SICAP Programme Change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SICAP 2015 – 2017 - 3 Goals</a:t>
            </a:r>
          </a:p>
          <a:p>
            <a:r>
              <a:rPr lang="en-IE" dirty="0" smtClean="0"/>
              <a:t>SICAP 2018 – 2022 – 2 Goals 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48279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2017 Structure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14" y="1737360"/>
            <a:ext cx="10674295" cy="3977685"/>
          </a:xfrm>
        </p:spPr>
      </p:pic>
    </p:spTree>
    <p:extLst>
      <p:ext uri="{BB962C8B-B14F-4D97-AF65-F5344CB8AC3E}">
        <p14:creationId xmlns:p14="http://schemas.microsoft.com/office/powerpoint/2010/main" val="3687659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4380"/>
          <a:stretch/>
        </p:blipFill>
        <p:spPr>
          <a:xfrm>
            <a:off x="1097280" y="1846263"/>
            <a:ext cx="9978551" cy="4214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772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SICAP Rules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IE" dirty="0"/>
          </a:p>
          <a:p>
            <a:r>
              <a:rPr lang="en-IE" dirty="0"/>
              <a:t>The total administration (indirect) cost must not exceed 25% of the total Lot budget</a:t>
            </a:r>
            <a:r>
              <a:rPr lang="en-IE" dirty="0" smtClean="0"/>
              <a:t>; (SICAP Requirements pg69</a:t>
            </a:r>
            <a:r>
              <a:rPr lang="en-IE" dirty="0" smtClean="0"/>
              <a:t>)</a:t>
            </a:r>
          </a:p>
          <a:p>
            <a:r>
              <a:rPr lang="en-IE" dirty="0" smtClean="0"/>
              <a:t>75% Goals (Staff and Action Costs)</a:t>
            </a:r>
            <a:endParaRPr lang="en-IE" dirty="0" smtClean="0"/>
          </a:p>
          <a:p>
            <a:r>
              <a:rPr lang="en-IE" dirty="0"/>
              <a:t>It is recommended that each goal has between a 40% to 60% split of the total actions costs</a:t>
            </a:r>
            <a:r>
              <a:rPr lang="en-IE" dirty="0" smtClean="0"/>
              <a:t>. (SICAP Requirements pg68)</a:t>
            </a:r>
          </a:p>
          <a:p>
            <a:pPr marL="0" indent="0">
              <a:buNone/>
            </a:pPr>
            <a:r>
              <a:rPr lang="en-IE" dirty="0" smtClean="0"/>
              <a:t>  </a:t>
            </a:r>
            <a:endParaRPr lang="en-IE" dirty="0"/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471032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Salary Rules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E" dirty="0" smtClean="0"/>
              <a:t>There are no salary caps or restrictions on salary amounts </a:t>
            </a:r>
          </a:p>
          <a:p>
            <a:r>
              <a:rPr lang="en-IE" dirty="0" smtClean="0"/>
              <a:t>Increases in the amounts charged as salary costs to SICAP from one year to the next will be reviewed by the LCDC as part of the annual planning process. </a:t>
            </a:r>
          </a:p>
          <a:p>
            <a:r>
              <a:rPr lang="en-IE" dirty="0" smtClean="0"/>
              <a:t>The LCDC may refuse what it deems to be </a:t>
            </a:r>
            <a:r>
              <a:rPr lang="en-IE" b="1" dirty="0" smtClean="0">
                <a:solidFill>
                  <a:srgbClr val="FF0000"/>
                </a:solidFill>
              </a:rPr>
              <a:t>excess</a:t>
            </a:r>
            <a:r>
              <a:rPr lang="en-IE" dirty="0" smtClean="0"/>
              <a:t> increases in salary costs. </a:t>
            </a:r>
          </a:p>
          <a:p>
            <a:pPr marL="0" indent="0" algn="r">
              <a:buNone/>
            </a:pPr>
            <a:r>
              <a:rPr lang="en-IE" dirty="0" smtClean="0"/>
              <a:t>(SICAP Requirements pg 67)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9340374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E" dirty="0" smtClean="0"/>
              <a:t>Budgets</a:t>
            </a:r>
            <a:endParaRPr lang="en-IE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8644020"/>
              </p:ext>
            </p:extLst>
          </p:nvPr>
        </p:nvGraphicFramePr>
        <p:xfrm>
          <a:off x="1197735" y="2077244"/>
          <a:ext cx="10156065" cy="4233404"/>
        </p:xfrm>
        <a:graphic>
          <a:graphicData uri="http://schemas.openxmlformats.org/drawingml/2006/table">
            <a:tbl>
              <a:tblPr/>
              <a:tblGrid>
                <a:gridCol w="2491004"/>
                <a:gridCol w="316318"/>
                <a:gridCol w="2282008"/>
                <a:gridCol w="2355439"/>
                <a:gridCol w="1807531"/>
                <a:gridCol w="903765"/>
              </a:tblGrid>
              <a:tr h="261968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Present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Proposed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</a:tr>
              <a:tr h="261968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Allocation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€ 1,120,415.00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1,120,415.00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968"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968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Admin (Max 25%)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280,103.00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280,103.00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r>
                        <a:rPr lang="en-IE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(4)</a:t>
                      </a:r>
                      <a:endParaRPr lang="en-I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</a:tr>
              <a:tr h="261968"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968"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968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1 (Total)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311,577.00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311,577.00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</a:tr>
              <a:tr h="261968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2 (Total)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528,734.00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528,734.00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</a:tr>
              <a:tr h="261968"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968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1 Salaries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202,718.00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209,274.00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6,556.00 </a:t>
                      </a:r>
                      <a:r>
                        <a:rPr lang="en-IE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(5)</a:t>
                      </a:r>
                      <a:endParaRPr lang="en-I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↑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</a:tr>
              <a:tr h="272447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1 Actions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107,915.00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102,303.00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-€  5,612.00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↓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</a:tr>
              <a:tr h="272447"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310,633.00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311,577.00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968"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968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2 Salaries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323,675.00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333,130.00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9,455.00 </a:t>
                      </a:r>
                      <a:r>
                        <a:rPr lang="en-IE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(10)</a:t>
                      </a:r>
                      <a:endParaRPr lang="en-I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↑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</a:tr>
              <a:tr h="272447"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Goal 2 Actions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200,414.00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195,604.00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-€  4,810.00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↓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EBF7"/>
                    </a:solidFill>
                  </a:tcPr>
                </a:tc>
              </a:tr>
              <a:tr h="272447"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IE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524,089.00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€      528,734.00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IE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0034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212</TotalTime>
  <Words>266</Words>
  <Application>Microsoft Office PowerPoint</Application>
  <PresentationFormat>Widescreen</PresentationFormat>
  <Paragraphs>76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Calibri</vt:lpstr>
      <vt:lpstr>Calibri Light</vt:lpstr>
      <vt:lpstr>Retrospect</vt:lpstr>
      <vt:lpstr>Staff Restructure</vt:lpstr>
      <vt:lpstr>SICAP Programme Change</vt:lpstr>
      <vt:lpstr>2017 Structure</vt:lpstr>
      <vt:lpstr>PowerPoint Presentation</vt:lpstr>
      <vt:lpstr>SICAP Rules</vt:lpstr>
      <vt:lpstr>Salary Rules</vt:lpstr>
      <vt:lpstr>Budgets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Staff Restructure</dc:title>
  <dc:creator>Pat Wallace</dc:creator>
  <cp:lastModifiedBy>Pat Wallace</cp:lastModifiedBy>
  <cp:revision>6</cp:revision>
  <cp:lastPrinted>2018-07-11T14:47:13Z</cp:lastPrinted>
  <dcterms:created xsi:type="dcterms:W3CDTF">2018-07-05T10:58:40Z</dcterms:created>
  <dcterms:modified xsi:type="dcterms:W3CDTF">2018-07-11T14:52:44Z</dcterms:modified>
</cp:coreProperties>
</file>