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76" r:id="rId8"/>
    <p:sldId id="263" r:id="rId9"/>
    <p:sldId id="264" r:id="rId10"/>
    <p:sldId id="279" r:id="rId11"/>
    <p:sldId id="278" r:id="rId12"/>
    <p:sldId id="266" r:id="rId13"/>
    <p:sldId id="267" r:id="rId14"/>
    <p:sldId id="282" r:id="rId15"/>
    <p:sldId id="268" r:id="rId16"/>
    <p:sldId id="280" r:id="rId17"/>
    <p:sldId id="283" r:id="rId18"/>
    <p:sldId id="271" r:id="rId19"/>
    <p:sldId id="274" r:id="rId20"/>
    <p:sldId id="277" r:id="rId21"/>
    <p:sldId id="273" r:id="rId22"/>
    <p:sldId id="275" r:id="rId23"/>
    <p:sldId id="28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p:scale>
          <a:sx n="60" d="100"/>
          <a:sy n="60" d="100"/>
        </p:scale>
        <p:origin x="-760" y="-31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idan\Projects\Aoife\In%20This%20Together\Survey\inthistogether%20summary.csv"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'inthistogether summary'!$A$13:$A$16</c:f>
              <c:strCache>
                <c:ptCount val="4"/>
                <c:pt idx="0">
                  <c:v>Voluntary</c:v>
                </c:pt>
                <c:pt idx="1">
                  <c:v>Community</c:v>
                </c:pt>
                <c:pt idx="2">
                  <c:v>Statutory</c:v>
                </c:pt>
                <c:pt idx="3">
                  <c:v>Other (please specify)</c:v>
                </c:pt>
              </c:strCache>
            </c:strRef>
          </c:cat>
          <c:val>
            <c:numRef>
              <c:f>'inthistogether summary'!$B$13:$B$16</c:f>
              <c:numCache>
                <c:formatCode>0.00%</c:formatCode>
                <c:ptCount val="4"/>
                <c:pt idx="0">
                  <c:v>0.53569999999999995</c:v>
                </c:pt>
                <c:pt idx="1">
                  <c:v>0.32140000000000002</c:v>
                </c:pt>
                <c:pt idx="2">
                  <c:v>3.5700000000000003E-2</c:v>
                </c:pt>
                <c:pt idx="3">
                  <c:v>0.1071</c:v>
                </c:pt>
              </c:numCache>
            </c:numRef>
          </c:val>
          <c:extLst xmlns:c16r2="http://schemas.microsoft.com/office/drawing/2015/06/chart">
            <c:ext xmlns:c16="http://schemas.microsoft.com/office/drawing/2014/chart" uri="{C3380CC4-5D6E-409C-BE32-E72D297353CC}">
              <c16:uniqueId val="{00000000-DC3A-441C-829B-B265FE93253F}"/>
            </c:ext>
          </c:extLst>
        </c:ser>
        <c:dLbls>
          <c:showLegendKey val="0"/>
          <c:showVal val="0"/>
          <c:showCatName val="0"/>
          <c:showSerName val="0"/>
          <c:showPercent val="0"/>
          <c:showBubbleSize val="0"/>
        </c:dLbls>
        <c:gapWidth val="219"/>
        <c:overlap val="-27"/>
        <c:axId val="126322176"/>
        <c:axId val="35069248"/>
      </c:barChart>
      <c:catAx>
        <c:axId val="126322176"/>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35069248"/>
        <c:crosses val="autoZero"/>
        <c:auto val="1"/>
        <c:lblAlgn val="ctr"/>
        <c:lblOffset val="100"/>
        <c:noMultiLvlLbl val="0"/>
      </c:catAx>
      <c:valAx>
        <c:axId val="35069248"/>
        <c:scaling>
          <c:orientation val="minMax"/>
        </c:scaling>
        <c:delete val="0"/>
        <c:axPos val="l"/>
        <c:numFmt formatCode="0%" sourceLinked="0"/>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26322176"/>
        <c:crosses val="autoZero"/>
        <c:crossBetween val="between"/>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A4D2BE-9D84-46DE-AF94-A18AC7AE4C7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xmlns="" id="{0AA5CA81-C325-4DAF-A4DF-D5638BAA42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xmlns="" id="{4126CE39-6453-4D6E-8A0B-4C2F0BDFDEB8}"/>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5" name="Footer Placeholder 4">
            <a:extLst>
              <a:ext uri="{FF2B5EF4-FFF2-40B4-BE49-F238E27FC236}">
                <a16:creationId xmlns:a16="http://schemas.microsoft.com/office/drawing/2014/main" xmlns="" id="{9C1380B6-74C5-4601-BEBC-0827687D09CF}"/>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xmlns="" id="{92B722D2-B370-483C-B88D-B645C225CC6C}"/>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115760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7F21E9-5906-4646-9999-44C7B0E1567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xmlns="" id="{6AF3454A-592D-4F1C-8F3E-2BA231CFD7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xmlns="" id="{8495D4A9-7FC0-4EE6-836A-BB5D4FE17A8C}"/>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5" name="Footer Placeholder 4">
            <a:extLst>
              <a:ext uri="{FF2B5EF4-FFF2-40B4-BE49-F238E27FC236}">
                <a16:creationId xmlns:a16="http://schemas.microsoft.com/office/drawing/2014/main" xmlns="" id="{0B1211D7-64F3-456B-9BBD-6FFC5FFFD044}"/>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xmlns="" id="{3A673E53-847A-45C1-9115-1CC060FBC496}"/>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3503135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E4B2D9-834C-4E24-AF0A-9675571CDA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xmlns="" id="{F199197D-9421-4553-823B-4F149F83E6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840E59E1-BED1-4832-A01F-33FE93788AA5}"/>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5" name="Footer Placeholder 4">
            <a:extLst>
              <a:ext uri="{FF2B5EF4-FFF2-40B4-BE49-F238E27FC236}">
                <a16:creationId xmlns:a16="http://schemas.microsoft.com/office/drawing/2014/main" xmlns="" id="{A0526431-7C12-42C2-A6E7-ECD84D86B4D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xmlns="" id="{23BAA21F-CB23-4BE0-8D3D-E455CE4C2443}"/>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34821044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4FC36-9B40-4314-9770-32E6007F9AFC}"/>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xmlns="" id="{AAE68332-849D-4C01-8E29-F868F3360A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xmlns="" id="{EA6EF126-9F94-4CD6-BEBB-ADC9CC2889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xmlns="" id="{73DDD9EB-6E2B-4073-A7FB-1E27CE6A1BF2}"/>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6" name="Footer Placeholder 5">
            <a:extLst>
              <a:ext uri="{FF2B5EF4-FFF2-40B4-BE49-F238E27FC236}">
                <a16:creationId xmlns:a16="http://schemas.microsoft.com/office/drawing/2014/main" xmlns="" id="{2D862EA0-9854-4593-BEB8-4C4EAC8B61F2}"/>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xmlns="" id="{055E2F38-C037-47A7-A774-AF773137F070}"/>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4065808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BECFFE-A85C-440F-9D7A-3AE4D03A0BF7}"/>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xmlns="" id="{782F8E89-0DC3-481E-8628-2007E75512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9C334AF-ADA7-40EE-AF92-C8FAC2B1A6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xmlns="" id="{839564D7-4D98-41C5-A68D-F74C734700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142A075-8597-48E4-AB6D-9F96C2FE3F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xmlns="" id="{887C6304-A149-46F9-AFA4-E2D0D9D04A4B}"/>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8" name="Footer Placeholder 7">
            <a:extLst>
              <a:ext uri="{FF2B5EF4-FFF2-40B4-BE49-F238E27FC236}">
                <a16:creationId xmlns:a16="http://schemas.microsoft.com/office/drawing/2014/main" xmlns="" id="{B6381890-099B-4AC1-A430-683A936A3F88}"/>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xmlns="" id="{012495DE-BE81-44DC-87A6-E7FBA13B1F5E}"/>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2457332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DAE9CE3-A87D-4FE8-BF10-511813248597}"/>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xmlns="" id="{2A81B503-7879-4EE0-A6DE-FCC18819D3E3}"/>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4" name="Footer Placeholder 3">
            <a:extLst>
              <a:ext uri="{FF2B5EF4-FFF2-40B4-BE49-F238E27FC236}">
                <a16:creationId xmlns:a16="http://schemas.microsoft.com/office/drawing/2014/main" xmlns="" id="{B33198BD-F87E-4E98-9D82-E53D4A75DD25}"/>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xmlns="" id="{4D4CCC1E-CCDC-4628-B9CD-B310B6258C71}"/>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2860283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8D23728-75BF-47B5-8ACD-0B3896390BF1}"/>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3" name="Footer Placeholder 2">
            <a:extLst>
              <a:ext uri="{FF2B5EF4-FFF2-40B4-BE49-F238E27FC236}">
                <a16:creationId xmlns:a16="http://schemas.microsoft.com/office/drawing/2014/main" xmlns="" id="{054E53DA-D6F7-49CE-8122-273E66EEA6BE}"/>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xmlns="" id="{DA9143FC-7354-411B-84C1-6DF77A190596}"/>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339068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4C8E5A3-27D6-4C98-903E-0AC899D1F3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xmlns="" id="{848E45C8-27ED-48D0-AF9C-0748E01CA9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xmlns="" id="{62B05EE5-284B-4D17-A41B-CC7C45E353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22584CA-DF6E-4D5A-87AA-D7D92DD72450}"/>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6" name="Footer Placeholder 5">
            <a:extLst>
              <a:ext uri="{FF2B5EF4-FFF2-40B4-BE49-F238E27FC236}">
                <a16:creationId xmlns:a16="http://schemas.microsoft.com/office/drawing/2014/main" xmlns="" id="{85243319-8662-464B-8367-B8182DF0515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xmlns="" id="{A6934D7A-2E9B-4544-BFE5-02ED992A6190}"/>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83367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4466A6-7282-4214-A417-BAD656B41E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xmlns="" id="{37724166-1425-41C7-8D0D-835CE43680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xmlns="" id="{14B76634-7F93-4794-A1AC-C93A81C33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B9C1A59-0D6D-479B-84E0-062139CBBCC5}"/>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6" name="Footer Placeholder 5">
            <a:extLst>
              <a:ext uri="{FF2B5EF4-FFF2-40B4-BE49-F238E27FC236}">
                <a16:creationId xmlns:a16="http://schemas.microsoft.com/office/drawing/2014/main" xmlns="" id="{6A330A73-0848-4361-B522-79D63ACC8B51}"/>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xmlns="" id="{F42B13BA-156D-45A3-AB0E-9C8150AF159B}"/>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91253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2127E1-AAAB-48B9-985D-6C69DF299CE9}"/>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xmlns="" id="{AE7A1CAA-5D2B-4497-B575-F06F0D59A7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xmlns="" id="{D68EC2D5-9684-4F1E-97DC-0457CEEDF914}"/>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5" name="Footer Placeholder 4">
            <a:extLst>
              <a:ext uri="{FF2B5EF4-FFF2-40B4-BE49-F238E27FC236}">
                <a16:creationId xmlns:a16="http://schemas.microsoft.com/office/drawing/2014/main" xmlns="" id="{1E41B63A-DE46-495F-A958-3298B23033E0}"/>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xmlns="" id="{DFE59918-CFEB-4445-90C7-7897CC912CA5}"/>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446096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091B53E-F1D9-49C7-98AB-2D0A5A35DEF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xmlns="" id="{CF587029-FB81-499D-B4E3-17A80C13F1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xmlns="" id="{75A1CDB0-B3C5-4A95-A3C5-4B4B63756D76}"/>
              </a:ext>
            </a:extLst>
          </p:cNvPr>
          <p:cNvSpPr>
            <a:spLocks noGrp="1"/>
          </p:cNvSpPr>
          <p:nvPr>
            <p:ph type="dt" sz="half" idx="10"/>
          </p:nvPr>
        </p:nvSpPr>
        <p:spPr/>
        <p:txBody>
          <a:bodyPr/>
          <a:lstStyle/>
          <a:p>
            <a:fld id="{E61128F0-1660-444D-B12A-4D345ED3EC90}" type="datetimeFigureOut">
              <a:rPr lang="en-IE" smtClean="0"/>
              <a:t>07/10/2020</a:t>
            </a:fld>
            <a:endParaRPr lang="en-IE"/>
          </a:p>
        </p:txBody>
      </p:sp>
      <p:sp>
        <p:nvSpPr>
          <p:cNvPr id="5" name="Footer Placeholder 4">
            <a:extLst>
              <a:ext uri="{FF2B5EF4-FFF2-40B4-BE49-F238E27FC236}">
                <a16:creationId xmlns:a16="http://schemas.microsoft.com/office/drawing/2014/main" xmlns="" id="{4B78BE39-64EA-4B6E-BF2B-136AD02943D2}"/>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xmlns="" id="{0837D7EB-F1D0-46A5-B5EF-7FCAE9115D26}"/>
              </a:ext>
            </a:extLst>
          </p:cNvPr>
          <p:cNvSpPr>
            <a:spLocks noGrp="1"/>
          </p:cNvSpPr>
          <p:nvPr>
            <p:ph type="sldNum" sz="quarter" idx="12"/>
          </p:nvPr>
        </p:nvSpPr>
        <p:spPr/>
        <p:txBody>
          <a:bodyPr/>
          <a:lstStyle/>
          <a:p>
            <a:fld id="{605735D6-A11B-44BA-8FD1-203EF74E75D2}" type="slidenum">
              <a:rPr lang="en-IE" smtClean="0"/>
              <a:t>‹#›</a:t>
            </a:fld>
            <a:endParaRPr lang="en-IE"/>
          </a:p>
        </p:txBody>
      </p:sp>
    </p:spTree>
    <p:extLst>
      <p:ext uri="{BB962C8B-B14F-4D97-AF65-F5344CB8AC3E}">
        <p14:creationId xmlns:p14="http://schemas.microsoft.com/office/powerpoint/2010/main" val="613136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EBF932B-9E07-4767-B202-396E896F71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xmlns="" id="{BC3ABDD0-516E-47E2-BFD8-3B131BE214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xmlns="" id="{65CDB7C6-B193-412A-85FB-F8F75BA2D6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1128F0-1660-444D-B12A-4D345ED3EC90}" type="datetimeFigureOut">
              <a:rPr lang="en-IE" smtClean="0"/>
              <a:t>07/10/2020</a:t>
            </a:fld>
            <a:endParaRPr lang="en-IE"/>
          </a:p>
        </p:txBody>
      </p:sp>
      <p:sp>
        <p:nvSpPr>
          <p:cNvPr id="5" name="Footer Placeholder 4">
            <a:extLst>
              <a:ext uri="{FF2B5EF4-FFF2-40B4-BE49-F238E27FC236}">
                <a16:creationId xmlns:a16="http://schemas.microsoft.com/office/drawing/2014/main" xmlns="" id="{F918A964-1E9C-42FC-A6BC-3337D1B9D0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xmlns="" id="{14F36B20-F609-4406-AD50-BB018F6B32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5735D6-A11B-44BA-8FD1-203EF74E75D2}" type="slidenum">
              <a:rPr lang="en-IE" smtClean="0"/>
              <a:t>‹#›</a:t>
            </a:fld>
            <a:endParaRPr lang="en-IE"/>
          </a:p>
        </p:txBody>
      </p:sp>
    </p:spTree>
    <p:extLst>
      <p:ext uri="{BB962C8B-B14F-4D97-AF65-F5344CB8AC3E}">
        <p14:creationId xmlns:p14="http://schemas.microsoft.com/office/powerpoint/2010/main" val="4083983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4D4A2FBB-2F5F-4621-906E-B1B50DF2E0D3}"/>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4999308" y="1898530"/>
            <a:ext cx="2670810" cy="3561080"/>
          </a:xfrm>
          <a:prstGeom prst="rect">
            <a:avLst/>
          </a:prstGeom>
        </p:spPr>
      </p:pic>
      <p:sp>
        <p:nvSpPr>
          <p:cNvPr id="7" name="TextBox 6">
            <a:extLst>
              <a:ext uri="{FF2B5EF4-FFF2-40B4-BE49-F238E27FC236}">
                <a16:creationId xmlns:a16="http://schemas.microsoft.com/office/drawing/2014/main" xmlns="" id="{AEF4425D-0F8B-4CBA-99CF-4999DCC63676}"/>
              </a:ext>
            </a:extLst>
          </p:cNvPr>
          <p:cNvSpPr txBox="1"/>
          <p:nvPr/>
        </p:nvSpPr>
        <p:spPr>
          <a:xfrm>
            <a:off x="3532541" y="1115987"/>
            <a:ext cx="5604345" cy="721736"/>
          </a:xfrm>
          <a:prstGeom prst="rect">
            <a:avLst/>
          </a:prstGeom>
          <a:noFill/>
        </p:spPr>
        <p:txBody>
          <a:bodyPr wrap="square" rtlCol="0">
            <a:spAutoFit/>
          </a:bodyPr>
          <a:lstStyle/>
          <a:p>
            <a:pPr algn="ctr">
              <a:lnSpc>
                <a:spcPct val="107000"/>
              </a:lnSpc>
              <a:spcAft>
                <a:spcPts val="800"/>
              </a:spcAft>
            </a:pPr>
            <a:r>
              <a:rPr lang="en-IE" sz="4000" b="1" dirty="0">
                <a:effectLst/>
                <a:latin typeface="Calibri" panose="020F0502020204030204" pitchFamily="34" charset="0"/>
                <a:ea typeface="Calibri" panose="020F0502020204030204" pitchFamily="34" charset="0"/>
                <a:cs typeface="Times New Roman" panose="02020603050405020304" pitchFamily="18" charset="0"/>
              </a:rPr>
              <a:t>In This Together</a:t>
            </a:r>
            <a:endParaRPr lang="en-IE"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xmlns="" id="{19077377-E467-48DA-AA11-849E2436ED95}"/>
              </a:ext>
            </a:extLst>
          </p:cNvPr>
          <p:cNvSpPr txBox="1"/>
          <p:nvPr/>
        </p:nvSpPr>
        <p:spPr>
          <a:xfrm>
            <a:off x="3362419" y="5721257"/>
            <a:ext cx="6291943" cy="388696"/>
          </a:xfrm>
          <a:prstGeom prst="rect">
            <a:avLst/>
          </a:prstGeom>
          <a:noFill/>
        </p:spPr>
        <p:txBody>
          <a:bodyPr wrap="square">
            <a:spAutoFit/>
          </a:bodyPr>
          <a:lstStyle/>
          <a:p>
            <a:pPr algn="ctr">
              <a:lnSpc>
                <a:spcPct val="107000"/>
              </a:lnSpc>
              <a:spcAft>
                <a:spcPts val="800"/>
              </a:spcAft>
            </a:pPr>
            <a:r>
              <a:rPr lang="en-IE" sz="1800" b="1" dirty="0">
                <a:effectLst/>
                <a:latin typeface="Calibri" panose="020F0502020204030204" pitchFamily="34" charset="0"/>
                <a:ea typeface="Calibri" panose="020F0502020204030204" pitchFamily="34" charset="0"/>
                <a:cs typeface="Times New Roman" panose="02020603050405020304" pitchFamily="18" charset="0"/>
              </a:rPr>
              <a:t>A study of the </a:t>
            </a:r>
            <a:r>
              <a:rPr lang="en-IE"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Waterford Covid-19 Community Response Forum</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xmlns="" id="{2585ECB0-2467-48C1-ABA1-CBC6ACF4FFE9}"/>
              </a:ext>
            </a:extLst>
          </p:cNvPr>
          <p:cNvSpPr txBox="1"/>
          <p:nvPr/>
        </p:nvSpPr>
        <p:spPr>
          <a:xfrm>
            <a:off x="3306226" y="6096809"/>
            <a:ext cx="6094428" cy="388696"/>
          </a:xfrm>
          <a:prstGeom prst="rect">
            <a:avLst/>
          </a:prstGeom>
          <a:noFill/>
        </p:spPr>
        <p:txBody>
          <a:bodyPr wrap="square">
            <a:spAutoFit/>
          </a:bodyPr>
          <a:lstStyle/>
          <a:p>
            <a:pPr algn="ctr">
              <a:lnSpc>
                <a:spcPct val="107000"/>
              </a:lnSpc>
              <a:spcAft>
                <a:spcPts val="800"/>
              </a:spcAft>
            </a:pPr>
            <a:r>
              <a:rPr lang="en-IE" b="1" dirty="0">
                <a:latin typeface="Calibri" panose="020F0502020204030204" pitchFamily="34" charset="0"/>
                <a:ea typeface="Calibri" panose="020F0502020204030204" pitchFamily="34" charset="0"/>
                <a:cs typeface="Times New Roman" panose="02020603050405020304" pitchFamily="18" charset="0"/>
              </a:rPr>
              <a:t>Octo</a:t>
            </a:r>
            <a:r>
              <a:rPr lang="en-IE" sz="1800" b="1" dirty="0">
                <a:effectLst/>
                <a:latin typeface="Calibri" panose="020F0502020204030204" pitchFamily="34" charset="0"/>
                <a:ea typeface="Calibri" panose="020F0502020204030204" pitchFamily="34" charset="0"/>
                <a:cs typeface="Times New Roman" panose="02020603050405020304" pitchFamily="18" charset="0"/>
              </a:rPr>
              <a:t>ber 2020</a:t>
            </a:r>
            <a:endParaRPr lang="en-IE"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56EAEFFF-C3E2-4801-A2CF-75CAA22547E0}"/>
              </a:ext>
            </a:extLst>
          </p:cNvPr>
          <p:cNvPicPr>
            <a:picLocks noChangeAspect="1"/>
          </p:cNvPicPr>
          <p:nvPr/>
        </p:nvPicPr>
        <p:blipFill rotWithShape="1">
          <a:blip r:embed="rId3"/>
          <a:srcRect l="30000" t="23974" r="35988" b="66976"/>
          <a:stretch/>
        </p:blipFill>
        <p:spPr>
          <a:xfrm>
            <a:off x="2250291" y="126325"/>
            <a:ext cx="8206297" cy="1228220"/>
          </a:xfrm>
          <a:prstGeom prst="rect">
            <a:avLst/>
          </a:prstGeom>
        </p:spPr>
      </p:pic>
    </p:spTree>
    <p:extLst>
      <p:ext uri="{BB962C8B-B14F-4D97-AF65-F5344CB8AC3E}">
        <p14:creationId xmlns:p14="http://schemas.microsoft.com/office/powerpoint/2010/main" val="39804280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651CC6-794E-4D3A-9EAA-818D894D6A50}"/>
              </a:ext>
            </a:extLst>
          </p:cNvPr>
          <p:cNvSpPr>
            <a:spLocks noGrp="1"/>
          </p:cNvSpPr>
          <p:nvPr>
            <p:ph type="title"/>
          </p:nvPr>
        </p:nvSpPr>
        <p:spPr/>
        <p:txBody>
          <a:bodyPr/>
          <a:lstStyle/>
          <a:p>
            <a:r>
              <a:rPr lang="en-IE" b="1" dirty="0"/>
              <a:t>About</a:t>
            </a:r>
          </a:p>
        </p:txBody>
      </p:sp>
      <p:sp>
        <p:nvSpPr>
          <p:cNvPr id="4" name="TextBox 3">
            <a:extLst>
              <a:ext uri="{FF2B5EF4-FFF2-40B4-BE49-F238E27FC236}">
                <a16:creationId xmlns:a16="http://schemas.microsoft.com/office/drawing/2014/main" xmlns="" id="{D443F23C-88B7-46C1-8AAA-6E205800A012}"/>
              </a:ext>
            </a:extLst>
          </p:cNvPr>
          <p:cNvSpPr txBox="1"/>
          <p:nvPr/>
        </p:nvSpPr>
        <p:spPr>
          <a:xfrm>
            <a:off x="879973" y="1456286"/>
            <a:ext cx="10688250" cy="1200329"/>
          </a:xfrm>
          <a:prstGeom prst="rect">
            <a:avLst/>
          </a:prstGeom>
          <a:noFill/>
        </p:spPr>
        <p:txBody>
          <a:bodyPr wrap="square" rtlCol="0">
            <a:spAutoFit/>
          </a:bodyPr>
          <a:lstStyle/>
          <a:p>
            <a:r>
              <a:rPr lang="en-IE" dirty="0"/>
              <a:t>Aoife Dowling currently an independent research consultant. She has worked as a senior research analyst in the Maynooth University Social Science Institute. Having worked in this sector for over 10 years, Aoife has been employed within varied research areas and expertise includes needs analysis, service evaluations, data analysis, data coordination &amp; visualisation, spatial analysis and preparation of evidence baseline reports.  </a:t>
            </a:r>
          </a:p>
        </p:txBody>
      </p:sp>
      <p:sp>
        <p:nvSpPr>
          <p:cNvPr id="8" name="TextBox 7">
            <a:extLst>
              <a:ext uri="{FF2B5EF4-FFF2-40B4-BE49-F238E27FC236}">
                <a16:creationId xmlns:a16="http://schemas.microsoft.com/office/drawing/2014/main" xmlns="" id="{5E008F61-4CD5-4C5E-A84B-31BC9382D507}"/>
              </a:ext>
            </a:extLst>
          </p:cNvPr>
          <p:cNvSpPr txBox="1"/>
          <p:nvPr/>
        </p:nvSpPr>
        <p:spPr>
          <a:xfrm>
            <a:off x="5437270" y="2972648"/>
            <a:ext cx="892112" cy="369332"/>
          </a:xfrm>
          <a:prstGeom prst="rect">
            <a:avLst/>
          </a:prstGeom>
          <a:noFill/>
        </p:spPr>
        <p:txBody>
          <a:bodyPr wrap="square" rtlCol="0">
            <a:spAutoFit/>
          </a:bodyPr>
          <a:lstStyle/>
          <a:p>
            <a:r>
              <a:rPr lang="en-IE" b="1" dirty="0"/>
              <a:t>Clients</a:t>
            </a:r>
          </a:p>
        </p:txBody>
      </p:sp>
      <p:sp>
        <p:nvSpPr>
          <p:cNvPr id="3" name="AutoShape 2" descr="Dublin 12 Local Drugs Task Forc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5" name="AutoShape 4" descr="Dublin 12 Local Drugs Task Forc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7173"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1244" t="23876" r="14378" b="53729"/>
          <a:stretch/>
        </p:blipFill>
        <p:spPr bwMode="auto">
          <a:xfrm>
            <a:off x="3343372" y="3443846"/>
            <a:ext cx="944934" cy="8278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9468" t="75637" r="5357" b="5947"/>
          <a:stretch/>
        </p:blipFill>
        <p:spPr bwMode="auto">
          <a:xfrm>
            <a:off x="4141767" y="4515429"/>
            <a:ext cx="1181237" cy="806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AutoShape 7" descr="Focus Ireland - Wikipedi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7176" name="Picture 8"/>
          <p:cNvPicPr>
            <a:picLocks noChangeAspect="1" noChangeArrowheads="1"/>
          </p:cNvPicPr>
          <p:nvPr/>
        </p:nvPicPr>
        <p:blipFill rotWithShape="1">
          <a:blip r:embed="rId4">
            <a:extLst>
              <a:ext uri="{28A0092B-C50C-407E-A947-70E740481C1C}">
                <a14:useLocalDpi xmlns:a14="http://schemas.microsoft.com/office/drawing/2010/main" val="0"/>
              </a:ext>
            </a:extLst>
          </a:blip>
          <a:srcRect l="2527" t="43578" r="82034" b="39845"/>
          <a:stretch/>
        </p:blipFill>
        <p:spPr bwMode="auto">
          <a:xfrm>
            <a:off x="4550812" y="3462503"/>
            <a:ext cx="1544385" cy="932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7" name="Picture 9"/>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014" t="40653" r="28347" b="39535"/>
          <a:stretch/>
        </p:blipFill>
        <p:spPr bwMode="auto">
          <a:xfrm>
            <a:off x="5883326" y="4515429"/>
            <a:ext cx="2040521" cy="886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8" name="Picture 10"/>
          <p:cNvPicPr>
            <a:picLocks noChangeAspect="1" noChangeArrowheads="1"/>
          </p:cNvPicPr>
          <p:nvPr/>
        </p:nvPicPr>
        <p:blipFill rotWithShape="1">
          <a:blip r:embed="rId6">
            <a:extLst>
              <a:ext uri="{28A0092B-C50C-407E-A947-70E740481C1C}">
                <a14:useLocalDpi xmlns:a14="http://schemas.microsoft.com/office/drawing/2010/main" val="0"/>
              </a:ext>
            </a:extLst>
          </a:blip>
          <a:srcRect l="2527" t="38737" r="78371" b="41085"/>
          <a:stretch/>
        </p:blipFill>
        <p:spPr bwMode="auto">
          <a:xfrm>
            <a:off x="3251452" y="5503587"/>
            <a:ext cx="1570116" cy="932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AutoShape 12" descr="Laois &amp; Offaly Education and Training Board, Laois and Offaly ETB,  Full-time courses in Laois Offaly, Part-time Courses, Evening Classes,  FETAC Courses, Guidance Informatio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7181" name="Picture 13"/>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090" t="38737" r="74273" b="40906"/>
          <a:stretch/>
        </p:blipFill>
        <p:spPr bwMode="auto">
          <a:xfrm>
            <a:off x="5190498" y="5652471"/>
            <a:ext cx="1726730" cy="836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2" name="Picture 14"/>
          <p:cNvPicPr>
            <a:picLocks noChangeAspect="1" noChangeArrowheads="1"/>
          </p:cNvPicPr>
          <p:nvPr/>
        </p:nvPicPr>
        <p:blipFill rotWithShape="1">
          <a:blip r:embed="rId8">
            <a:extLst>
              <a:ext uri="{28A0092B-C50C-407E-A947-70E740481C1C}">
                <a14:useLocalDpi xmlns:a14="http://schemas.microsoft.com/office/drawing/2010/main" val="0"/>
              </a:ext>
            </a:extLst>
          </a:blip>
          <a:srcRect l="2526" t="42481" r="76454" b="40371"/>
          <a:stretch/>
        </p:blipFill>
        <p:spPr bwMode="auto">
          <a:xfrm>
            <a:off x="6448029" y="3462503"/>
            <a:ext cx="1722816" cy="790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83" name="Picture 15"/>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527" t="29986" r="72577" b="51628"/>
          <a:stretch/>
        </p:blipFill>
        <p:spPr bwMode="auto">
          <a:xfrm>
            <a:off x="7309437" y="5780964"/>
            <a:ext cx="1395133" cy="579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8700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651CC6-794E-4D3A-9EAA-818D894D6A50}"/>
              </a:ext>
            </a:extLst>
          </p:cNvPr>
          <p:cNvSpPr>
            <a:spLocks noGrp="1"/>
          </p:cNvSpPr>
          <p:nvPr>
            <p:ph type="title"/>
          </p:nvPr>
        </p:nvSpPr>
        <p:spPr>
          <a:xfrm>
            <a:off x="221511" y="106325"/>
            <a:ext cx="11261651" cy="765545"/>
          </a:xfrm>
        </p:spPr>
        <p:txBody>
          <a:bodyPr/>
          <a:lstStyle/>
          <a:p>
            <a:r>
              <a:rPr lang="en-IE" b="1" dirty="0"/>
              <a:t>Background</a:t>
            </a:r>
          </a:p>
        </p:txBody>
      </p:sp>
      <p:pic>
        <p:nvPicPr>
          <p:cNvPr id="1026" name="Picture 2" descr="Restrictions 'likely' to last longer than two wee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6033" y="1014745"/>
            <a:ext cx="9107689" cy="51003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6112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307974" y="1392887"/>
            <a:ext cx="11770611" cy="4524315"/>
          </a:xfrm>
          <a:prstGeom prst="rect">
            <a:avLst/>
          </a:prstGeom>
        </p:spPr>
        <p:txBody>
          <a:bodyPr wrap="square">
            <a:spAutoFit/>
          </a:bodyPr>
          <a:lstStyle/>
          <a:p>
            <a:pPr marL="285750" lvl="0" indent="-285750">
              <a:buFont typeface="Arial" panose="020B0604020202020204" pitchFamily="34" charset="0"/>
              <a:buChar char="•"/>
            </a:pPr>
            <a:r>
              <a:rPr lang="en-IE" sz="3600" b="1" dirty="0"/>
              <a:t>Gather information </a:t>
            </a:r>
            <a:r>
              <a:rPr lang="en-IE" sz="3600" dirty="0"/>
              <a:t>on the initiatives and actions of the Waterford Community Response Forum (WCRF)</a:t>
            </a:r>
          </a:p>
          <a:p>
            <a:pPr marL="285750" lvl="0" indent="-285750">
              <a:buFont typeface="Arial" panose="020B0604020202020204" pitchFamily="34" charset="0"/>
              <a:buChar char="•"/>
            </a:pPr>
            <a:r>
              <a:rPr lang="en-IE" sz="3600" b="1" dirty="0"/>
              <a:t>Engage with community groups </a:t>
            </a:r>
            <a:r>
              <a:rPr lang="en-IE" sz="3600" dirty="0"/>
              <a:t>who are registered with the WCRF.</a:t>
            </a:r>
          </a:p>
          <a:p>
            <a:pPr marL="285750" lvl="0" indent="-285750">
              <a:buFont typeface="Arial" panose="020B0604020202020204" pitchFamily="34" charset="0"/>
              <a:buChar char="•"/>
            </a:pPr>
            <a:r>
              <a:rPr lang="en-IE" sz="3600" dirty="0"/>
              <a:t>Gather insights into how volunteers are </a:t>
            </a:r>
            <a:r>
              <a:rPr lang="en-IE" sz="3600" b="1" dirty="0"/>
              <a:t>responding to the needs </a:t>
            </a:r>
            <a:r>
              <a:rPr lang="en-IE" sz="3600" dirty="0"/>
              <a:t>of the community</a:t>
            </a:r>
          </a:p>
          <a:p>
            <a:pPr marL="285750" lvl="0" indent="-285750">
              <a:buFont typeface="Arial" panose="020B0604020202020204" pitchFamily="34" charset="0"/>
              <a:buChar char="•"/>
            </a:pPr>
            <a:r>
              <a:rPr lang="en-IE" sz="3600" b="1" dirty="0"/>
              <a:t>Identify emerging needs </a:t>
            </a:r>
            <a:r>
              <a:rPr lang="en-IE" sz="3600" dirty="0"/>
              <a:t>as a result of the </a:t>
            </a:r>
            <a:r>
              <a:rPr lang="en-IE" sz="3600" dirty="0" err="1"/>
              <a:t>Covid</a:t>
            </a:r>
            <a:r>
              <a:rPr lang="en-IE" sz="3600" dirty="0"/>
              <a:t>-19 pandemic</a:t>
            </a:r>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221511" y="106325"/>
            <a:ext cx="11261651" cy="765545"/>
          </a:xfrm>
        </p:spPr>
        <p:txBody>
          <a:bodyPr/>
          <a:lstStyle/>
          <a:p>
            <a:r>
              <a:rPr lang="en-IE" b="1" dirty="0"/>
              <a:t>Aim of the research</a:t>
            </a:r>
          </a:p>
        </p:txBody>
      </p:sp>
    </p:spTree>
    <p:extLst>
      <p:ext uri="{BB962C8B-B14F-4D97-AF65-F5344CB8AC3E}">
        <p14:creationId xmlns:p14="http://schemas.microsoft.com/office/powerpoint/2010/main" val="12895439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155574" y="775698"/>
            <a:ext cx="11770611" cy="4832092"/>
          </a:xfrm>
          <a:prstGeom prst="rect">
            <a:avLst/>
          </a:prstGeom>
        </p:spPr>
        <p:txBody>
          <a:bodyPr wrap="square">
            <a:spAutoFit/>
          </a:bodyPr>
          <a:lstStyle/>
          <a:p>
            <a:pPr marL="285750" lvl="0" indent="-285750">
              <a:buFont typeface="Arial" panose="020B0604020202020204" pitchFamily="34" charset="0"/>
              <a:buChar char="•"/>
            </a:pPr>
            <a:r>
              <a:rPr lang="en-IE" sz="2800" dirty="0"/>
              <a:t>Research sub-group</a:t>
            </a:r>
          </a:p>
          <a:p>
            <a:pPr marL="742950" lvl="1" indent="-285750">
              <a:buFont typeface="Arial" panose="020B0604020202020204" pitchFamily="34" charset="0"/>
              <a:buChar char="•"/>
            </a:pPr>
            <a:r>
              <a:rPr lang="en-IE" sz="2800" dirty="0"/>
              <a:t>Healthy Waterford, Waterford City &amp; County Council, Waterford Area Partnership and the HSE </a:t>
            </a:r>
          </a:p>
          <a:p>
            <a:pPr marL="285750" lvl="0" indent="-285750">
              <a:buFont typeface="Arial" panose="020B0604020202020204" pitchFamily="34" charset="0"/>
              <a:buChar char="•"/>
            </a:pPr>
            <a:r>
              <a:rPr lang="en-IE" sz="2800" dirty="0"/>
              <a:t>Desk-based research</a:t>
            </a:r>
          </a:p>
          <a:p>
            <a:pPr marL="742950" lvl="1" indent="-285750">
              <a:buFont typeface="Arial" panose="020B0604020202020204" pitchFamily="34" charset="0"/>
              <a:buChar char="•"/>
            </a:pPr>
            <a:r>
              <a:rPr lang="en-IE" sz="2800" dirty="0"/>
              <a:t>Contacts made to the Community Call</a:t>
            </a:r>
          </a:p>
          <a:p>
            <a:pPr marL="742950" lvl="1" indent="-285750">
              <a:buFont typeface="Arial" panose="020B0604020202020204" pitchFamily="34" charset="0"/>
              <a:buChar char="•"/>
            </a:pPr>
            <a:r>
              <a:rPr lang="en-IE" sz="2800" dirty="0"/>
              <a:t>Volunteer groups registered with the WCRF</a:t>
            </a:r>
          </a:p>
          <a:p>
            <a:pPr marL="285750" lvl="0" indent="-285750">
              <a:buFont typeface="Arial" panose="020B0604020202020204" pitchFamily="34" charset="0"/>
              <a:buChar char="•"/>
            </a:pPr>
            <a:r>
              <a:rPr lang="en-IE" sz="2800" dirty="0"/>
              <a:t>Online survey</a:t>
            </a:r>
          </a:p>
          <a:p>
            <a:pPr marL="742950" lvl="1" indent="-285750">
              <a:buFont typeface="Arial" panose="020B0604020202020204" pitchFamily="34" charset="0"/>
              <a:buChar char="•"/>
            </a:pPr>
            <a:r>
              <a:rPr lang="en-IE" sz="2800" dirty="0"/>
              <a:t>Volunteer groups registered with the WCRF</a:t>
            </a:r>
          </a:p>
          <a:p>
            <a:pPr marL="742950" lvl="1" indent="-285750">
              <a:buFont typeface="Arial" panose="020B0604020202020204" pitchFamily="34" charset="0"/>
              <a:buChar char="•"/>
            </a:pPr>
            <a:r>
              <a:rPr lang="en-IE" sz="2800" dirty="0"/>
              <a:t>55% response rate</a:t>
            </a:r>
          </a:p>
          <a:p>
            <a:pPr marL="285750" lvl="0" indent="-285750">
              <a:buFont typeface="Arial" panose="020B0604020202020204" pitchFamily="34" charset="0"/>
              <a:buChar char="•"/>
            </a:pPr>
            <a:r>
              <a:rPr lang="en-IE" sz="2800" dirty="0"/>
              <a:t>Interviews with key stakeholders</a:t>
            </a:r>
          </a:p>
          <a:p>
            <a:pPr marL="742950" lvl="1" indent="-285750">
              <a:buFont typeface="Arial" panose="020B0604020202020204" pitchFamily="34" charset="0"/>
              <a:buChar char="•"/>
            </a:pPr>
            <a:r>
              <a:rPr lang="en-IE" sz="2800" dirty="0"/>
              <a:t>6 hours of interviews</a:t>
            </a:r>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221511" y="106325"/>
            <a:ext cx="11261651" cy="765545"/>
          </a:xfrm>
        </p:spPr>
        <p:txBody>
          <a:bodyPr/>
          <a:lstStyle/>
          <a:p>
            <a:r>
              <a:rPr lang="en-IE" b="1" dirty="0"/>
              <a:t>Methodology</a:t>
            </a:r>
          </a:p>
        </p:txBody>
      </p:sp>
    </p:spTree>
    <p:extLst>
      <p:ext uri="{BB962C8B-B14F-4D97-AF65-F5344CB8AC3E}">
        <p14:creationId xmlns:p14="http://schemas.microsoft.com/office/powerpoint/2010/main" val="26665179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3072441" y="2134448"/>
            <a:ext cx="6358639" cy="2416286"/>
          </a:xfrm>
        </p:spPr>
        <p:txBody>
          <a:bodyPr>
            <a:normAutofit/>
          </a:bodyPr>
          <a:lstStyle/>
          <a:p>
            <a:pPr algn="ctr"/>
            <a:r>
              <a:rPr lang="en-IE" b="1" dirty="0"/>
              <a:t>Waterford Community Response Forum</a:t>
            </a:r>
          </a:p>
        </p:txBody>
      </p:sp>
      <p:pic>
        <p:nvPicPr>
          <p:cNvPr id="16"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72532" t="26957" r="3372" b="51763"/>
          <a:stretch/>
        </p:blipFill>
        <p:spPr bwMode="auto">
          <a:xfrm>
            <a:off x="7602280" y="312738"/>
            <a:ext cx="4290650" cy="2131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1592" t="25044" r="75216" b="53641"/>
          <a:stretch/>
        </p:blipFill>
        <p:spPr bwMode="auto">
          <a:xfrm>
            <a:off x="155575" y="160337"/>
            <a:ext cx="4047369" cy="208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7" name="Picture 1"/>
          <p:cNvPicPr>
            <a:picLocks noChangeAspect="1" noChangeArrowheads="1"/>
          </p:cNvPicPr>
          <p:nvPr/>
        </p:nvPicPr>
        <p:blipFill rotWithShape="1">
          <a:blip r:embed="rId4">
            <a:extLst>
              <a:ext uri="{28A0092B-C50C-407E-A947-70E740481C1C}">
                <a14:useLocalDpi xmlns:a14="http://schemas.microsoft.com/office/drawing/2010/main" val="0"/>
              </a:ext>
            </a:extLst>
          </a:blip>
          <a:srcRect l="31482" t="23876" r="47238" b="51473"/>
          <a:stretch/>
        </p:blipFill>
        <p:spPr bwMode="auto">
          <a:xfrm>
            <a:off x="4337622" y="4326576"/>
            <a:ext cx="3445410" cy="2245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3" descr="Call to Chat Service - Waterford City &amp; County Library Service"/>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4100"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527" t="38604" r="69738" b="36279"/>
          <a:stretch/>
        </p:blipFill>
        <p:spPr bwMode="auto">
          <a:xfrm>
            <a:off x="265075" y="2397217"/>
            <a:ext cx="3381524" cy="172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94020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0" y="1850915"/>
            <a:ext cx="11770611" cy="5324535"/>
          </a:xfrm>
          <a:prstGeom prst="rect">
            <a:avLst/>
          </a:prstGeom>
        </p:spPr>
        <p:txBody>
          <a:bodyPr wrap="square">
            <a:spAutoFit/>
          </a:bodyPr>
          <a:lstStyle/>
          <a:p>
            <a:pPr marL="285750" lvl="0" indent="-285750">
              <a:buFont typeface="Arial" panose="020B0604020202020204" pitchFamily="34" charset="0"/>
              <a:buChar char="•"/>
            </a:pPr>
            <a:r>
              <a:rPr lang="en-IE" sz="2800" dirty="0"/>
              <a:t>Funding was discretionary and intended to cover costs for groups that were directly involved in the </a:t>
            </a:r>
            <a:r>
              <a:rPr lang="en-IE" sz="2800" dirty="0" err="1"/>
              <a:t>WCRFs</a:t>
            </a:r>
            <a:r>
              <a:rPr lang="en-IE" sz="2800" dirty="0"/>
              <a:t> response to the </a:t>
            </a:r>
            <a:r>
              <a:rPr lang="en-IE" sz="2800" dirty="0" err="1"/>
              <a:t>Covid</a:t>
            </a:r>
            <a:r>
              <a:rPr lang="en-IE" sz="2800" dirty="0"/>
              <a:t>-19 pandemic. </a:t>
            </a:r>
          </a:p>
          <a:p>
            <a:pPr marL="285750" indent="-285750">
              <a:buFont typeface="Arial" panose="020B0604020202020204" pitchFamily="34" charset="0"/>
              <a:buChar char="•"/>
            </a:pPr>
            <a:r>
              <a:rPr lang="en-IE" sz="2800" dirty="0"/>
              <a:t>Since the establishment of the WCRF in March 2020, over </a:t>
            </a:r>
            <a:r>
              <a:rPr lang="en-IE" sz="2800" b="1" dirty="0"/>
              <a:t>€70,000 </a:t>
            </a:r>
            <a:r>
              <a:rPr lang="en-IE" sz="2800" dirty="0"/>
              <a:t>of emergency funds has been distributed to voluntary groups.</a:t>
            </a:r>
          </a:p>
          <a:p>
            <a:pPr marL="800100" lvl="1" indent="-342900">
              <a:buFont typeface="Arial" panose="020B0604020202020204" pitchFamily="34" charset="0"/>
              <a:buChar char="•"/>
            </a:pPr>
            <a:r>
              <a:rPr lang="en-IE" sz="2400" dirty="0"/>
              <a:t>Reimbursement of travel expenses for volunteers</a:t>
            </a:r>
          </a:p>
          <a:p>
            <a:pPr marL="800100" lvl="1" indent="-342900">
              <a:buFont typeface="Arial" panose="020B0604020202020204" pitchFamily="34" charset="0"/>
              <a:buChar char="•"/>
            </a:pPr>
            <a:r>
              <a:rPr lang="en-IE" sz="2400" dirty="0"/>
              <a:t>Printing Costs</a:t>
            </a:r>
          </a:p>
          <a:p>
            <a:pPr marL="800100" lvl="1" indent="-342900">
              <a:buFont typeface="Arial" panose="020B0604020202020204" pitchFamily="34" charset="0"/>
              <a:buChar char="•"/>
            </a:pPr>
            <a:r>
              <a:rPr lang="en-IE" sz="2400" dirty="0"/>
              <a:t>Care packages</a:t>
            </a:r>
          </a:p>
          <a:p>
            <a:pPr marL="800100" lvl="1" indent="-342900">
              <a:buFont typeface="Arial" panose="020B0604020202020204" pitchFamily="34" charset="0"/>
              <a:buChar char="•"/>
            </a:pPr>
            <a:r>
              <a:rPr lang="en-IE" sz="2400" dirty="0"/>
              <a:t>Personnel Protection Equipment</a:t>
            </a:r>
          </a:p>
          <a:p>
            <a:pPr marL="800100" lvl="1" indent="-342900">
              <a:buFont typeface="Arial" panose="020B0604020202020204" pitchFamily="34" charset="0"/>
              <a:buChar char="•"/>
            </a:pPr>
            <a:r>
              <a:rPr lang="en-IE" sz="2400" dirty="0"/>
              <a:t>Food parcels</a:t>
            </a:r>
          </a:p>
          <a:p>
            <a:pPr marL="800100" lvl="1" indent="-342900">
              <a:buFont typeface="Arial" panose="020B0604020202020204" pitchFamily="34" charset="0"/>
              <a:buChar char="•"/>
            </a:pPr>
            <a:r>
              <a:rPr lang="en-IE" sz="2400" dirty="0"/>
              <a:t>Laptops and tablets</a:t>
            </a:r>
          </a:p>
          <a:p>
            <a:pPr marL="742950" lvl="1" indent="-285750">
              <a:buFont typeface="Arial" panose="020B0604020202020204" pitchFamily="34" charset="0"/>
              <a:buChar char="•"/>
            </a:pPr>
            <a:endParaRPr lang="en-IE" sz="2800" dirty="0"/>
          </a:p>
          <a:p>
            <a:pPr marL="285750" lvl="0" indent="-285750">
              <a:buFont typeface="Arial" panose="020B0604020202020204" pitchFamily="34" charset="0"/>
              <a:buChar char="•"/>
            </a:pPr>
            <a:endParaRPr lang="en-IE" sz="2800" dirty="0"/>
          </a:p>
          <a:p>
            <a:pPr marL="285750" lvl="0" indent="-285750">
              <a:buFont typeface="Arial" panose="020B0604020202020204" pitchFamily="34" charset="0"/>
              <a:buChar char="•"/>
            </a:pPr>
            <a:endParaRPr lang="en-IE" sz="2800" dirty="0"/>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307975" y="7937"/>
            <a:ext cx="8729524" cy="1648045"/>
          </a:xfrm>
        </p:spPr>
        <p:txBody>
          <a:bodyPr>
            <a:normAutofit/>
          </a:bodyPr>
          <a:lstStyle/>
          <a:p>
            <a:pPr algn="ctr"/>
            <a:r>
              <a:rPr lang="en-IE" b="1" dirty="0"/>
              <a:t>WCRF Responses:</a:t>
            </a:r>
            <a:br>
              <a:rPr lang="en-IE" b="1" dirty="0"/>
            </a:br>
            <a:r>
              <a:rPr lang="en-IE" b="1" dirty="0"/>
              <a:t>2020 </a:t>
            </a:r>
            <a:r>
              <a:rPr lang="en-IE" b="1" dirty="0" err="1"/>
              <a:t>Covid</a:t>
            </a:r>
            <a:r>
              <a:rPr lang="en-IE" b="1" dirty="0"/>
              <a:t>-19 Emergency Fund </a:t>
            </a:r>
          </a:p>
        </p:txBody>
      </p:sp>
      <p:pic>
        <p:nvPicPr>
          <p:cNvPr id="16"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72532" t="26957" r="3372" b="51763"/>
          <a:stretch/>
        </p:blipFill>
        <p:spPr bwMode="auto">
          <a:xfrm>
            <a:off x="8729524" y="7937"/>
            <a:ext cx="3301628" cy="1640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63117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11002" y="1967873"/>
            <a:ext cx="11770611" cy="5755422"/>
          </a:xfrm>
          <a:prstGeom prst="rect">
            <a:avLst/>
          </a:prstGeom>
        </p:spPr>
        <p:txBody>
          <a:bodyPr wrap="square">
            <a:spAutoFit/>
          </a:bodyPr>
          <a:lstStyle/>
          <a:p>
            <a:pPr marL="285750" lvl="0" indent="-285750">
              <a:buFont typeface="Arial" panose="020B0604020202020204" pitchFamily="34" charset="0"/>
              <a:buChar char="•"/>
            </a:pPr>
            <a:r>
              <a:rPr lang="en-IE" sz="2800" dirty="0"/>
              <a:t>The CC is hosted by </a:t>
            </a:r>
            <a:r>
              <a:rPr lang="en-IE" sz="2800" dirty="0" err="1"/>
              <a:t>WCCC</a:t>
            </a:r>
            <a:r>
              <a:rPr lang="en-IE" sz="2800" dirty="0"/>
              <a:t>, managed by the Libraries section and staff from HR, Community and Library Services were tasked to operate the phone lines, supported by key </a:t>
            </a:r>
            <a:r>
              <a:rPr lang="en-IE" sz="2800" dirty="0" err="1"/>
              <a:t>HSE</a:t>
            </a:r>
            <a:r>
              <a:rPr lang="en-IE" sz="2800" dirty="0"/>
              <a:t> personnel. </a:t>
            </a:r>
          </a:p>
          <a:p>
            <a:pPr marL="285750" lvl="0" indent="-285750">
              <a:buFont typeface="Arial" panose="020B0604020202020204" pitchFamily="34" charset="0"/>
              <a:buChar char="•"/>
            </a:pPr>
            <a:r>
              <a:rPr lang="en-IE" sz="2800" dirty="0"/>
              <a:t>Type of requests:</a:t>
            </a:r>
          </a:p>
          <a:p>
            <a:pPr marL="1371600" lvl="2" indent="-457200">
              <a:buFont typeface="Arial" panose="020B0604020202020204" pitchFamily="34" charset="0"/>
              <a:buChar char="•"/>
            </a:pPr>
            <a:r>
              <a:rPr lang="en-IE" dirty="0"/>
              <a:t>Other medical	</a:t>
            </a:r>
          </a:p>
          <a:p>
            <a:pPr marL="1371600" lvl="2" indent="-457200">
              <a:buFont typeface="Arial" panose="020B0604020202020204" pitchFamily="34" charset="0"/>
              <a:buChar char="•"/>
            </a:pPr>
            <a:r>
              <a:rPr lang="en-IE" dirty="0"/>
              <a:t>Collection &amp; Delivery	</a:t>
            </a:r>
          </a:p>
          <a:p>
            <a:pPr marL="1371600" lvl="2" indent="-457200">
              <a:buFont typeface="Arial" panose="020B0604020202020204" pitchFamily="34" charset="0"/>
              <a:buChar char="•"/>
            </a:pPr>
            <a:r>
              <a:rPr lang="en-IE" dirty="0"/>
              <a:t>Information	</a:t>
            </a:r>
          </a:p>
          <a:p>
            <a:pPr marL="1371600" lvl="2" indent="-457200">
              <a:buFont typeface="Arial" panose="020B0604020202020204" pitchFamily="34" charset="0"/>
              <a:buChar char="•"/>
            </a:pPr>
            <a:r>
              <a:rPr lang="en-IE" dirty="0"/>
              <a:t>Transport	</a:t>
            </a:r>
          </a:p>
          <a:p>
            <a:pPr marL="1371600" lvl="2" indent="-457200">
              <a:buFont typeface="Arial" panose="020B0604020202020204" pitchFamily="34" charset="0"/>
              <a:buChar char="•"/>
            </a:pPr>
            <a:r>
              <a:rPr lang="en-IE" dirty="0"/>
              <a:t>Social Isolation	</a:t>
            </a:r>
          </a:p>
          <a:p>
            <a:pPr marL="1371600" lvl="2" indent="-457200">
              <a:buFont typeface="Arial" panose="020B0604020202020204" pitchFamily="34" charset="0"/>
              <a:buChar char="•"/>
            </a:pPr>
            <a:r>
              <a:rPr lang="en-IE" dirty="0"/>
              <a:t>Meals	</a:t>
            </a:r>
          </a:p>
          <a:p>
            <a:pPr marL="1371600" lvl="2" indent="-457200">
              <a:buFont typeface="Arial" panose="020B0604020202020204" pitchFamily="34" charset="0"/>
              <a:buChar char="•"/>
            </a:pPr>
            <a:r>
              <a:rPr lang="en-IE" dirty="0"/>
              <a:t>Garda Related</a:t>
            </a:r>
          </a:p>
          <a:p>
            <a:pPr marL="1371600" lvl="2" indent="-457200">
              <a:buFont typeface="Arial" panose="020B0604020202020204" pitchFamily="34" charset="0"/>
              <a:buChar char="•"/>
            </a:pPr>
            <a:r>
              <a:rPr lang="en-IE" dirty="0" err="1"/>
              <a:t>HSE</a:t>
            </a:r>
            <a:r>
              <a:rPr lang="en-IE" dirty="0"/>
              <a:t> Call Outs</a:t>
            </a:r>
            <a:endParaRPr lang="en-IE" sz="2800" dirty="0"/>
          </a:p>
          <a:p>
            <a:pPr marL="285750" lvl="0" indent="-285750">
              <a:buFont typeface="Arial" panose="020B0604020202020204" pitchFamily="34" charset="0"/>
              <a:buChar char="•"/>
            </a:pPr>
            <a:r>
              <a:rPr lang="en-IE" sz="2800" i="1" dirty="0"/>
              <a:t>Community Support Dashboard</a:t>
            </a:r>
            <a:r>
              <a:rPr lang="en-IE" sz="2800" dirty="0"/>
              <a:t> developed by the Waterford City &amp; County GIS Department</a:t>
            </a:r>
          </a:p>
          <a:p>
            <a:pPr marL="285750" lvl="0" indent="-285750">
              <a:buFont typeface="Arial" panose="020B0604020202020204" pitchFamily="34" charset="0"/>
              <a:buChar char="•"/>
            </a:pPr>
            <a:endParaRPr lang="en-IE" sz="2800" dirty="0"/>
          </a:p>
          <a:p>
            <a:pPr marL="285750" lvl="0" indent="-285750">
              <a:buFont typeface="Arial" panose="020B0604020202020204" pitchFamily="34" charset="0"/>
              <a:buChar char="•"/>
            </a:pPr>
            <a:endParaRPr lang="en-IE" sz="2800" dirty="0"/>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307975" y="7937"/>
            <a:ext cx="8729524" cy="1648045"/>
          </a:xfrm>
        </p:spPr>
        <p:txBody>
          <a:bodyPr>
            <a:normAutofit/>
          </a:bodyPr>
          <a:lstStyle/>
          <a:p>
            <a:pPr algn="ctr"/>
            <a:r>
              <a:rPr lang="en-IE" b="1" dirty="0"/>
              <a:t>WCRF Responses:</a:t>
            </a:r>
            <a:br>
              <a:rPr lang="en-IE" b="1" dirty="0"/>
            </a:br>
            <a:r>
              <a:rPr lang="en-IE" b="1" dirty="0"/>
              <a:t>Community Call (CC)</a:t>
            </a:r>
          </a:p>
        </p:txBody>
      </p:sp>
      <p:pic>
        <p:nvPicPr>
          <p:cNvPr id="16"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72532" t="26957" r="3372" b="51763"/>
          <a:stretch/>
        </p:blipFill>
        <p:spPr bwMode="auto">
          <a:xfrm>
            <a:off x="8729524" y="7937"/>
            <a:ext cx="3301628" cy="1640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1592" t="25044" r="75216" b="53641"/>
          <a:stretch/>
        </p:blipFill>
        <p:spPr bwMode="auto">
          <a:xfrm>
            <a:off x="8729524" y="7937"/>
            <a:ext cx="3321272" cy="171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307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527" t="58760" r="87473" b="13333"/>
          <a:stretch/>
        </p:blipFill>
        <p:spPr bwMode="auto">
          <a:xfrm>
            <a:off x="9648860" y="3009012"/>
            <a:ext cx="1776007" cy="278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2527" t="38604" r="69738" b="36279"/>
          <a:stretch/>
        </p:blipFill>
        <p:spPr bwMode="auto">
          <a:xfrm>
            <a:off x="5165178" y="3400388"/>
            <a:ext cx="3936486" cy="2005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1140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155575" y="0"/>
            <a:ext cx="8729524" cy="1648045"/>
          </a:xfrm>
        </p:spPr>
        <p:txBody>
          <a:bodyPr>
            <a:normAutofit/>
          </a:bodyPr>
          <a:lstStyle/>
          <a:p>
            <a:r>
              <a:rPr lang="en-IE" b="1" dirty="0"/>
              <a:t>Requests by type</a:t>
            </a:r>
            <a:endParaRPr lang="en-IE" dirty="0"/>
          </a:p>
        </p:txBody>
      </p:sp>
      <p:pic>
        <p:nvPicPr>
          <p:cNvPr id="16"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72532" t="26957" r="3372" b="51763"/>
          <a:stretch/>
        </p:blipFill>
        <p:spPr bwMode="auto">
          <a:xfrm>
            <a:off x="8729524" y="7937"/>
            <a:ext cx="3301628" cy="1640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1592" t="25044" r="75216" b="53641"/>
          <a:stretch/>
        </p:blipFill>
        <p:spPr bwMode="auto">
          <a:xfrm>
            <a:off x="8729524" y="7937"/>
            <a:ext cx="3321272" cy="171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4" name="Picture 3">
            <a:extLst>
              <a:ext uri="{FF2B5EF4-FFF2-40B4-BE49-F238E27FC236}">
                <a16:creationId xmlns:a16="http://schemas.microsoft.com/office/drawing/2014/main" xmlns="" id="{AC7F55B0-DC81-4FC2-B725-A1D33A879D19}"/>
              </a:ext>
            </a:extLst>
          </p:cNvPr>
          <p:cNvPicPr>
            <a:picLocks noChangeAspect="1"/>
          </p:cNvPicPr>
          <p:nvPr/>
        </p:nvPicPr>
        <p:blipFill>
          <a:blip r:embed="rId4"/>
          <a:stretch>
            <a:fillRect/>
          </a:stretch>
        </p:blipFill>
        <p:spPr>
          <a:xfrm>
            <a:off x="141204" y="1235075"/>
            <a:ext cx="7042521" cy="5512677"/>
          </a:xfrm>
          <a:prstGeom prst="rect">
            <a:avLst/>
          </a:prstGeom>
        </p:spPr>
      </p:pic>
      <p:sp>
        <p:nvSpPr>
          <p:cNvPr id="10" name="TextBox 9">
            <a:extLst>
              <a:ext uri="{FF2B5EF4-FFF2-40B4-BE49-F238E27FC236}">
                <a16:creationId xmlns:a16="http://schemas.microsoft.com/office/drawing/2014/main" xmlns="" id="{57E7E02F-72B9-43C8-ABBF-8BCB65AF6008}"/>
              </a:ext>
            </a:extLst>
          </p:cNvPr>
          <p:cNvSpPr txBox="1"/>
          <p:nvPr/>
        </p:nvSpPr>
        <p:spPr>
          <a:xfrm>
            <a:off x="6757049" y="2023262"/>
            <a:ext cx="4860648" cy="4801314"/>
          </a:xfrm>
          <a:prstGeom prst="rect">
            <a:avLst/>
          </a:prstGeom>
          <a:noFill/>
        </p:spPr>
        <p:txBody>
          <a:bodyPr wrap="square" rtlCol="0">
            <a:spAutoFit/>
          </a:bodyPr>
          <a:lstStyle/>
          <a:p>
            <a:r>
              <a:rPr lang="en-IE" dirty="0"/>
              <a:t>Community Call Helpline:</a:t>
            </a:r>
          </a:p>
          <a:p>
            <a:pPr marL="285750" indent="-285750">
              <a:buFont typeface="Arial" panose="020B0604020202020204" pitchFamily="34" charset="0"/>
              <a:buChar char="•"/>
            </a:pPr>
            <a:r>
              <a:rPr lang="en-IE" dirty="0"/>
              <a:t>30</a:t>
            </a:r>
            <a:r>
              <a:rPr lang="en-IE" baseline="30000" dirty="0"/>
              <a:t>th</a:t>
            </a:r>
            <a:r>
              <a:rPr lang="en-IE" dirty="0"/>
              <a:t> of March - 20</a:t>
            </a:r>
            <a:r>
              <a:rPr lang="en-IE" baseline="30000" dirty="0"/>
              <a:t>th</a:t>
            </a:r>
            <a:r>
              <a:rPr lang="en-IE" dirty="0"/>
              <a:t> of September: 1,158 calls</a:t>
            </a:r>
          </a:p>
          <a:p>
            <a:pPr marL="285750" indent="-285750">
              <a:buFont typeface="Arial" panose="020B0604020202020204" pitchFamily="34" charset="0"/>
              <a:buChar char="•"/>
            </a:pPr>
            <a:r>
              <a:rPr lang="en-IE" dirty="0"/>
              <a:t>Volunteering: 145</a:t>
            </a:r>
          </a:p>
          <a:p>
            <a:pPr marL="285750" indent="-285750">
              <a:buFont typeface="Arial" panose="020B0604020202020204" pitchFamily="34" charset="0"/>
              <a:buChar char="•"/>
            </a:pPr>
            <a:r>
              <a:rPr lang="en-IE" dirty="0"/>
              <a:t>Requests: 1,013</a:t>
            </a:r>
          </a:p>
          <a:p>
            <a:pPr marL="285750" indent="-285750">
              <a:buFont typeface="Arial" panose="020B0604020202020204" pitchFamily="34" charset="0"/>
              <a:buChar char="•"/>
            </a:pPr>
            <a:endParaRPr lang="en-IE" dirty="0"/>
          </a:p>
          <a:p>
            <a:r>
              <a:rPr lang="en-IE" dirty="0"/>
              <a:t>Request Locations:</a:t>
            </a:r>
          </a:p>
          <a:p>
            <a:pPr marL="285750" indent="-285750">
              <a:buFont typeface="Arial" panose="020B0604020202020204" pitchFamily="34" charset="0"/>
              <a:buChar char="•"/>
            </a:pPr>
            <a:r>
              <a:rPr lang="en-IE" dirty="0"/>
              <a:t>Waterford City &amp; County – 612</a:t>
            </a:r>
          </a:p>
          <a:p>
            <a:pPr marL="285750" indent="-285750">
              <a:buFont typeface="Arial" panose="020B0604020202020204" pitchFamily="34" charset="0"/>
              <a:buChar char="•"/>
            </a:pPr>
            <a:r>
              <a:rPr lang="en-IE" dirty="0"/>
              <a:t>Kilkenny County – 36</a:t>
            </a:r>
          </a:p>
          <a:p>
            <a:pPr marL="285750" indent="-285750">
              <a:buFont typeface="Arial" panose="020B0604020202020204" pitchFamily="34" charset="0"/>
              <a:buChar char="•"/>
            </a:pPr>
            <a:r>
              <a:rPr lang="en-IE" dirty="0"/>
              <a:t>Wexford County – 8</a:t>
            </a:r>
          </a:p>
          <a:p>
            <a:pPr marL="285750" indent="-285750">
              <a:buFont typeface="Arial" panose="020B0604020202020204" pitchFamily="34" charset="0"/>
              <a:buChar char="•"/>
            </a:pPr>
            <a:r>
              <a:rPr lang="en-IE" dirty="0"/>
              <a:t>Dublin City - 5</a:t>
            </a:r>
          </a:p>
          <a:p>
            <a:pPr marL="285750" indent="-285750">
              <a:buFont typeface="Arial" panose="020B0604020202020204" pitchFamily="34" charset="0"/>
              <a:buChar char="•"/>
            </a:pPr>
            <a:r>
              <a:rPr lang="en-IE" dirty="0"/>
              <a:t>Cork County – 3</a:t>
            </a:r>
          </a:p>
          <a:p>
            <a:pPr marL="285750" indent="-285750">
              <a:buFont typeface="Arial" panose="020B0604020202020204" pitchFamily="34" charset="0"/>
              <a:buChar char="•"/>
            </a:pPr>
            <a:r>
              <a:rPr lang="en-IE" dirty="0"/>
              <a:t>Other - 4</a:t>
            </a:r>
          </a:p>
          <a:p>
            <a:endParaRPr lang="en-IE" dirty="0"/>
          </a:p>
          <a:p>
            <a:endParaRPr lang="en-IE" dirty="0"/>
          </a:p>
          <a:p>
            <a:endParaRPr lang="en-IE" dirty="0"/>
          </a:p>
          <a:p>
            <a:endParaRPr lang="en-IE" dirty="0"/>
          </a:p>
          <a:p>
            <a:endParaRPr lang="en-IE" dirty="0"/>
          </a:p>
        </p:txBody>
      </p:sp>
    </p:spTree>
    <p:extLst>
      <p:ext uri="{BB962C8B-B14F-4D97-AF65-F5344CB8AC3E}">
        <p14:creationId xmlns:p14="http://schemas.microsoft.com/office/powerpoint/2010/main" val="3686101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155575" y="0"/>
            <a:ext cx="8729524" cy="1648045"/>
          </a:xfrm>
        </p:spPr>
        <p:txBody>
          <a:bodyPr>
            <a:normAutofit/>
          </a:bodyPr>
          <a:lstStyle/>
          <a:p>
            <a:r>
              <a:rPr lang="en-IE" b="1" dirty="0"/>
              <a:t>Requests by type and distribution – Waterford Electoral Divisions</a:t>
            </a:r>
            <a:endParaRPr lang="en-IE" dirty="0"/>
          </a:p>
        </p:txBody>
      </p:sp>
      <p:pic>
        <p:nvPicPr>
          <p:cNvPr id="16" name="Picture 19"/>
          <p:cNvPicPr>
            <a:picLocks noChangeAspect="1" noChangeArrowheads="1"/>
          </p:cNvPicPr>
          <p:nvPr/>
        </p:nvPicPr>
        <p:blipFill rotWithShape="1">
          <a:blip r:embed="rId2">
            <a:extLst>
              <a:ext uri="{28A0092B-C50C-407E-A947-70E740481C1C}">
                <a14:useLocalDpi xmlns:a14="http://schemas.microsoft.com/office/drawing/2010/main" val="0"/>
              </a:ext>
            </a:extLst>
          </a:blip>
          <a:srcRect l="72532" t="26957" r="3372" b="51763"/>
          <a:stretch/>
        </p:blipFill>
        <p:spPr bwMode="auto">
          <a:xfrm>
            <a:off x="8729524" y="7937"/>
            <a:ext cx="3301628" cy="1640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l="1592" t="25044" r="75216" b="53641"/>
          <a:stretch/>
        </p:blipFill>
        <p:spPr bwMode="auto">
          <a:xfrm>
            <a:off x="8729524" y="7937"/>
            <a:ext cx="3321272" cy="171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4" name="Picture 3">
            <a:extLst>
              <a:ext uri="{FF2B5EF4-FFF2-40B4-BE49-F238E27FC236}">
                <a16:creationId xmlns:a16="http://schemas.microsoft.com/office/drawing/2014/main" xmlns="" id="{AF9050BE-706A-45F2-8211-A9E80949DD78}"/>
              </a:ext>
            </a:extLst>
          </p:cNvPr>
          <p:cNvPicPr>
            <a:picLocks noChangeAspect="1"/>
          </p:cNvPicPr>
          <p:nvPr/>
        </p:nvPicPr>
        <p:blipFill rotWithShape="1">
          <a:blip r:embed="rId4"/>
          <a:srcRect r="18749" b="23663"/>
          <a:stretch/>
        </p:blipFill>
        <p:spPr>
          <a:xfrm>
            <a:off x="917575" y="1786725"/>
            <a:ext cx="7789721" cy="4606138"/>
          </a:xfrm>
          <a:prstGeom prst="rect">
            <a:avLst/>
          </a:prstGeom>
        </p:spPr>
      </p:pic>
    </p:spTree>
    <p:extLst>
      <p:ext uri="{BB962C8B-B14F-4D97-AF65-F5344CB8AC3E}">
        <p14:creationId xmlns:p14="http://schemas.microsoft.com/office/powerpoint/2010/main" val="3887567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p:nvPr/>
        </p:nvPicPr>
        <p:blipFill>
          <a:blip r:embed="rId2">
            <a:extLst>
              <a:ext uri="{28A0092B-C50C-407E-A947-70E740481C1C}">
                <a14:useLocalDpi xmlns:a14="http://schemas.microsoft.com/office/drawing/2010/main" val="0"/>
              </a:ext>
            </a:extLst>
          </a:blip>
          <a:stretch>
            <a:fillRect/>
          </a:stretch>
        </p:blipFill>
        <p:spPr>
          <a:xfrm>
            <a:off x="1867417" y="1078872"/>
            <a:ext cx="7712518" cy="5779128"/>
          </a:xfrm>
          <a:prstGeom prst="rect">
            <a:avLst/>
          </a:prstGeom>
        </p:spPr>
      </p:pic>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8729524" cy="1648045"/>
          </a:xfrm>
        </p:spPr>
        <p:txBody>
          <a:bodyPr>
            <a:normAutofit/>
          </a:bodyPr>
          <a:lstStyle/>
          <a:p>
            <a:r>
              <a:rPr lang="en-IE" b="1" dirty="0"/>
              <a:t>Requests by type and distribution</a:t>
            </a:r>
            <a:endParaRPr lang="en-IE" dirty="0"/>
          </a:p>
        </p:txBody>
      </p:sp>
      <p:pic>
        <p:nvPicPr>
          <p:cNvPr id="16" name="Picture 19"/>
          <p:cNvPicPr>
            <a:picLocks noChangeAspect="1" noChangeArrowheads="1"/>
          </p:cNvPicPr>
          <p:nvPr/>
        </p:nvPicPr>
        <p:blipFill rotWithShape="1">
          <a:blip r:embed="rId3">
            <a:extLst>
              <a:ext uri="{28A0092B-C50C-407E-A947-70E740481C1C}">
                <a14:useLocalDpi xmlns:a14="http://schemas.microsoft.com/office/drawing/2010/main" val="0"/>
              </a:ext>
            </a:extLst>
          </a:blip>
          <a:srcRect l="72532" t="26957" r="3372" b="51763"/>
          <a:stretch/>
        </p:blipFill>
        <p:spPr bwMode="auto">
          <a:xfrm>
            <a:off x="8729524" y="7937"/>
            <a:ext cx="3301628" cy="1640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l="1592" t="25044" r="75216" b="53641"/>
          <a:stretch/>
        </p:blipFill>
        <p:spPr bwMode="auto">
          <a:xfrm>
            <a:off x="8729524" y="7937"/>
            <a:ext cx="3321272" cy="171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Tree>
    <p:extLst>
      <p:ext uri="{BB962C8B-B14F-4D97-AF65-F5344CB8AC3E}">
        <p14:creationId xmlns:p14="http://schemas.microsoft.com/office/powerpoint/2010/main" val="1944779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p:nvPr/>
        </p:nvPicPr>
        <p:blipFill>
          <a:blip r:embed="rId2">
            <a:extLst>
              <a:ext uri="{28A0092B-C50C-407E-A947-70E740481C1C}">
                <a14:useLocalDpi xmlns:a14="http://schemas.microsoft.com/office/drawing/2010/main" val="0"/>
              </a:ext>
            </a:extLst>
          </a:blip>
          <a:stretch>
            <a:fillRect/>
          </a:stretch>
        </p:blipFill>
        <p:spPr>
          <a:xfrm>
            <a:off x="1867417" y="1227138"/>
            <a:ext cx="7712518" cy="5630862"/>
          </a:xfrm>
          <a:prstGeom prst="rect">
            <a:avLst/>
          </a:prstGeom>
        </p:spPr>
      </p:pic>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8729524" cy="1648045"/>
          </a:xfrm>
        </p:spPr>
        <p:txBody>
          <a:bodyPr>
            <a:normAutofit/>
          </a:bodyPr>
          <a:lstStyle/>
          <a:p>
            <a:r>
              <a:rPr lang="en-IE" b="1" dirty="0"/>
              <a:t>Requests by type and distribution</a:t>
            </a:r>
            <a:endParaRPr lang="en-IE" dirty="0"/>
          </a:p>
        </p:txBody>
      </p:sp>
      <p:pic>
        <p:nvPicPr>
          <p:cNvPr id="16" name="Picture 19"/>
          <p:cNvPicPr>
            <a:picLocks noChangeAspect="1" noChangeArrowheads="1"/>
          </p:cNvPicPr>
          <p:nvPr/>
        </p:nvPicPr>
        <p:blipFill rotWithShape="1">
          <a:blip r:embed="rId3">
            <a:extLst>
              <a:ext uri="{28A0092B-C50C-407E-A947-70E740481C1C}">
                <a14:useLocalDpi xmlns:a14="http://schemas.microsoft.com/office/drawing/2010/main" val="0"/>
              </a:ext>
            </a:extLst>
          </a:blip>
          <a:srcRect l="72532" t="26957" r="3372" b="51763"/>
          <a:stretch/>
        </p:blipFill>
        <p:spPr bwMode="auto">
          <a:xfrm>
            <a:off x="8729524" y="7937"/>
            <a:ext cx="3301628" cy="1640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l="1592" t="25044" r="75216" b="53641"/>
          <a:stretch/>
        </p:blipFill>
        <p:spPr bwMode="auto">
          <a:xfrm>
            <a:off x="8729524" y="7937"/>
            <a:ext cx="3321272" cy="171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Tree>
    <p:extLst>
      <p:ext uri="{BB962C8B-B14F-4D97-AF65-F5344CB8AC3E}">
        <p14:creationId xmlns:p14="http://schemas.microsoft.com/office/powerpoint/2010/main" val="1184434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99274"/>
            <a:ext cx="8729524" cy="1128822"/>
          </a:xfrm>
        </p:spPr>
        <p:txBody>
          <a:bodyPr>
            <a:normAutofit/>
          </a:bodyPr>
          <a:lstStyle/>
          <a:p>
            <a:r>
              <a:rPr lang="en-IE" b="1" dirty="0" smtClean="0"/>
              <a:t>Structure of Findings</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155575" y="1227136"/>
            <a:ext cx="7234053" cy="2954655"/>
          </a:xfrm>
          <a:prstGeom prst="rect">
            <a:avLst/>
          </a:prstGeom>
        </p:spPr>
        <p:txBody>
          <a:bodyPr wrap="square">
            <a:spAutoFit/>
          </a:bodyPr>
          <a:lstStyle/>
          <a:p>
            <a:pPr marL="342900" indent="-342900">
              <a:buFont typeface="Arial" panose="020B0604020202020204" pitchFamily="34" charset="0"/>
              <a:buChar char="•"/>
            </a:pPr>
            <a:r>
              <a:rPr lang="en-IE" sz="2800" dirty="0" smtClean="0"/>
              <a:t>The Waterford Community Response Forum</a:t>
            </a:r>
          </a:p>
          <a:p>
            <a:pPr marL="342900" indent="-342900">
              <a:buFont typeface="Arial" panose="020B0604020202020204" pitchFamily="34" charset="0"/>
              <a:buChar char="•"/>
            </a:pPr>
            <a:r>
              <a:rPr lang="en-IE" sz="2800" dirty="0" smtClean="0"/>
              <a:t>Demand on Services</a:t>
            </a:r>
          </a:p>
          <a:p>
            <a:pPr marL="342900" indent="-342900">
              <a:buFont typeface="Arial" panose="020B0604020202020204" pitchFamily="34" charset="0"/>
              <a:buChar char="•"/>
            </a:pPr>
            <a:r>
              <a:rPr lang="en-IE" sz="2800" dirty="0" smtClean="0"/>
              <a:t>Services Response to increased demands</a:t>
            </a:r>
          </a:p>
          <a:p>
            <a:pPr marL="342900" indent="-342900">
              <a:buFont typeface="Arial" panose="020B0604020202020204" pitchFamily="34" charset="0"/>
              <a:buChar char="•"/>
            </a:pPr>
            <a:r>
              <a:rPr lang="en-IE" sz="2800" dirty="0" smtClean="0"/>
              <a:t>Care packs &amp; outreach</a:t>
            </a:r>
          </a:p>
          <a:p>
            <a:pPr marL="342900" indent="-342900">
              <a:buFont typeface="Arial" panose="020B0604020202020204" pitchFamily="34" charset="0"/>
              <a:buChar char="•"/>
            </a:pPr>
            <a:r>
              <a:rPr lang="en-IE" sz="2800" dirty="0" smtClean="0"/>
              <a:t>Emerging Needs</a:t>
            </a:r>
          </a:p>
          <a:p>
            <a:pPr marL="342900" indent="-342900">
              <a:buFont typeface="Arial" panose="020B0604020202020204" pitchFamily="34" charset="0"/>
              <a:buChar char="•"/>
            </a:pPr>
            <a:r>
              <a:rPr lang="en-IE" sz="2800" dirty="0" smtClean="0"/>
              <a:t>Resurgence of </a:t>
            </a:r>
            <a:r>
              <a:rPr lang="en-IE" sz="2800" dirty="0" err="1" smtClean="0"/>
              <a:t>Covid</a:t>
            </a:r>
            <a:r>
              <a:rPr lang="en-IE" sz="2800" dirty="0" smtClean="0"/>
              <a:t>-19</a:t>
            </a:r>
            <a:endParaRPr lang="en-IE" sz="2000" dirty="0"/>
          </a:p>
          <a:p>
            <a:endParaRPr lang="en-IE" dirty="0"/>
          </a:p>
        </p:txBody>
      </p:sp>
    </p:spTree>
    <p:extLst>
      <p:ext uri="{BB962C8B-B14F-4D97-AF65-F5344CB8AC3E}">
        <p14:creationId xmlns:p14="http://schemas.microsoft.com/office/powerpoint/2010/main" val="25991934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8729524" cy="1648045"/>
          </a:xfrm>
        </p:spPr>
        <p:txBody>
          <a:bodyPr>
            <a:normAutofit/>
          </a:bodyPr>
          <a:lstStyle/>
          <a:p>
            <a:r>
              <a:rPr lang="en-IE" b="1" dirty="0"/>
              <a:t>Findings: The WCRF</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graphicFrame>
        <p:nvGraphicFramePr>
          <p:cNvPr id="22" name="Chart 21">
            <a:extLst>
              <a:ext uri="{FF2B5EF4-FFF2-40B4-BE49-F238E27FC236}">
                <a16:creationId xmlns:a16="http://schemas.microsoft.com/office/drawing/2014/main" xmlns="" id="{DCD4BD49-0294-48CC-964E-45D148394611}"/>
              </a:ext>
            </a:extLst>
          </p:cNvPr>
          <p:cNvGraphicFramePr/>
          <p:nvPr>
            <p:extLst>
              <p:ext uri="{D42A27DB-BD31-4B8C-83A1-F6EECF244321}">
                <p14:modId xmlns:p14="http://schemas.microsoft.com/office/powerpoint/2010/main" val="3287130144"/>
              </p:ext>
            </p:extLst>
          </p:nvPr>
        </p:nvGraphicFramePr>
        <p:xfrm>
          <a:off x="7466566" y="1593958"/>
          <a:ext cx="4655584" cy="2911055"/>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p:cNvSpPr/>
          <p:nvPr/>
        </p:nvSpPr>
        <p:spPr>
          <a:xfrm>
            <a:off x="155575" y="1227136"/>
            <a:ext cx="7669988" cy="6186309"/>
          </a:xfrm>
          <a:prstGeom prst="rect">
            <a:avLst/>
          </a:prstGeom>
        </p:spPr>
        <p:txBody>
          <a:bodyPr wrap="square">
            <a:spAutoFit/>
          </a:bodyPr>
          <a:lstStyle/>
          <a:p>
            <a:pPr marL="342900" indent="-342900">
              <a:buFont typeface="Arial" panose="020B0604020202020204" pitchFamily="34" charset="0"/>
              <a:buChar char="•"/>
            </a:pPr>
            <a:r>
              <a:rPr lang="en-IE" sz="2400" dirty="0"/>
              <a:t>Of those that took part in the survey over half (54%) described themselves as ‘Voluntary’ .</a:t>
            </a:r>
          </a:p>
          <a:p>
            <a:pPr marL="342900" indent="-342900">
              <a:buFont typeface="Arial" panose="020B0604020202020204" pitchFamily="34" charset="0"/>
              <a:buChar char="•"/>
            </a:pPr>
            <a:r>
              <a:rPr lang="en-IE" sz="2400" dirty="0"/>
              <a:t>The groups surveyed reported that the</a:t>
            </a:r>
            <a:r>
              <a:rPr lang="en-IE" sz="2400" b="1" dirty="0"/>
              <a:t> WCRF &amp; the CC </a:t>
            </a:r>
            <a:r>
              <a:rPr lang="en-IE" sz="2400" dirty="0"/>
              <a:t>made it </a:t>
            </a:r>
            <a:r>
              <a:rPr lang="en-IE" sz="2400" b="1" dirty="0"/>
              <a:t>easy for members of the community </a:t>
            </a:r>
            <a:r>
              <a:rPr lang="en-IE" sz="2400" b="1" dirty="0" smtClean="0"/>
              <a:t>to </a:t>
            </a:r>
            <a:r>
              <a:rPr lang="en-IE" sz="2400" b="1" dirty="0"/>
              <a:t>get in touch </a:t>
            </a:r>
            <a:r>
              <a:rPr lang="en-IE" sz="2400" dirty="0"/>
              <a:t>with and them to assist them in their essential needs. </a:t>
            </a:r>
          </a:p>
          <a:p>
            <a:pPr marL="285750" indent="-285750">
              <a:buFont typeface="Arial" panose="020B0604020202020204" pitchFamily="34" charset="0"/>
              <a:buChar char="•"/>
            </a:pPr>
            <a:r>
              <a:rPr lang="en-IE" sz="2400" dirty="0"/>
              <a:t>Interviewees expressed that </a:t>
            </a:r>
            <a:r>
              <a:rPr lang="en-IE" sz="2400" b="1" dirty="0"/>
              <a:t>WCRF </a:t>
            </a:r>
            <a:r>
              <a:rPr lang="en-IE" sz="2400" dirty="0"/>
              <a:t>promoted </a:t>
            </a:r>
            <a:r>
              <a:rPr lang="en-IE" sz="2400" b="1" dirty="0"/>
              <a:t>collaboration and partnership between multiple agencies</a:t>
            </a:r>
            <a:r>
              <a:rPr lang="en-IE" sz="2400" dirty="0"/>
              <a:t>.</a:t>
            </a:r>
          </a:p>
          <a:p>
            <a:pPr marL="285750" indent="-285750">
              <a:buFont typeface="Arial" panose="020B0604020202020204" pitchFamily="34" charset="0"/>
              <a:buChar char="•"/>
            </a:pPr>
            <a:r>
              <a:rPr lang="en-IE" sz="2400" dirty="0"/>
              <a:t>Interviews with the various groups found that the </a:t>
            </a:r>
            <a:r>
              <a:rPr lang="en-IE" sz="2400" b="1" dirty="0"/>
              <a:t>WCRF responded rapidly </a:t>
            </a:r>
            <a:r>
              <a:rPr lang="en-IE" sz="2400" dirty="0"/>
              <a:t>to the essential needs of those whose movements were restricted</a:t>
            </a:r>
            <a:r>
              <a:rPr lang="en-IE" sz="2400" dirty="0" smtClean="0"/>
              <a:t>.</a:t>
            </a:r>
          </a:p>
          <a:p>
            <a:pPr marL="285750" indent="-285750">
              <a:buFont typeface="Arial" panose="020B0604020202020204" pitchFamily="34" charset="0"/>
              <a:buChar char="•"/>
            </a:pPr>
            <a:r>
              <a:rPr lang="en-IE" sz="2400" dirty="0" smtClean="0"/>
              <a:t>Brought </a:t>
            </a:r>
            <a:r>
              <a:rPr lang="en-IE" sz="2400" dirty="0"/>
              <a:t>organisation to the collected efforts of the community.</a:t>
            </a:r>
          </a:p>
          <a:p>
            <a:pPr marL="285750" indent="-285750">
              <a:buFont typeface="Arial" panose="020B0604020202020204" pitchFamily="34" charset="0"/>
              <a:buChar char="•"/>
            </a:pPr>
            <a:endParaRPr lang="en-IE" sz="2400" dirty="0"/>
          </a:p>
          <a:p>
            <a:endParaRPr lang="en-IE" dirty="0"/>
          </a:p>
          <a:p>
            <a:endParaRPr lang="en-IE" dirty="0"/>
          </a:p>
        </p:txBody>
      </p:sp>
      <p:sp>
        <p:nvSpPr>
          <p:cNvPr id="4" name="TextBox 3">
            <a:extLst>
              <a:ext uri="{FF2B5EF4-FFF2-40B4-BE49-F238E27FC236}">
                <a16:creationId xmlns:a16="http://schemas.microsoft.com/office/drawing/2014/main" xmlns="" id="{EA917B30-F7E5-4A9F-9F77-6A5BD969CFA5}"/>
              </a:ext>
            </a:extLst>
          </p:cNvPr>
          <p:cNvSpPr txBox="1"/>
          <p:nvPr/>
        </p:nvSpPr>
        <p:spPr>
          <a:xfrm>
            <a:off x="7829033" y="4532812"/>
            <a:ext cx="3930650" cy="276999"/>
          </a:xfrm>
          <a:prstGeom prst="rect">
            <a:avLst/>
          </a:prstGeom>
          <a:noFill/>
        </p:spPr>
        <p:txBody>
          <a:bodyPr wrap="square" rtlCol="0">
            <a:spAutoFit/>
          </a:bodyPr>
          <a:lstStyle/>
          <a:p>
            <a:r>
              <a:rPr lang="en-IE" sz="1200" dirty="0"/>
              <a:t>Source: Online survey with voluntary groups</a:t>
            </a:r>
          </a:p>
        </p:txBody>
      </p:sp>
    </p:spTree>
    <p:extLst>
      <p:ext uri="{BB962C8B-B14F-4D97-AF65-F5344CB8AC3E}">
        <p14:creationId xmlns:p14="http://schemas.microsoft.com/office/powerpoint/2010/main" val="4989718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8729524" cy="1648045"/>
          </a:xfrm>
        </p:spPr>
        <p:txBody>
          <a:bodyPr>
            <a:normAutofit/>
          </a:bodyPr>
          <a:lstStyle/>
          <a:p>
            <a:r>
              <a:rPr lang="en-IE" b="1" dirty="0"/>
              <a:t>Findings: Demand on Services</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Rectangle 3"/>
          <p:cNvSpPr/>
          <p:nvPr/>
        </p:nvSpPr>
        <p:spPr>
          <a:xfrm>
            <a:off x="155575" y="1074737"/>
            <a:ext cx="6378575" cy="5262979"/>
          </a:xfrm>
          <a:prstGeom prst="rect">
            <a:avLst/>
          </a:prstGeom>
        </p:spPr>
        <p:txBody>
          <a:bodyPr wrap="square">
            <a:spAutoFit/>
          </a:bodyPr>
          <a:lstStyle/>
          <a:p>
            <a:pPr marL="285750" indent="-285750">
              <a:buFont typeface="Arial" panose="020B0604020202020204" pitchFamily="34" charset="0"/>
              <a:buChar char="•"/>
            </a:pPr>
            <a:r>
              <a:rPr lang="en-IE" sz="2800" dirty="0"/>
              <a:t>Most of the groups surveyed felt that they had </a:t>
            </a:r>
            <a:r>
              <a:rPr lang="en-IE" sz="2800" b="1" dirty="0"/>
              <a:t>sufficient facilities, funding, volunteers </a:t>
            </a:r>
            <a:r>
              <a:rPr lang="en-IE" sz="2800" dirty="0"/>
              <a:t>and </a:t>
            </a:r>
            <a:r>
              <a:rPr lang="en-IE" sz="2800" b="1" dirty="0"/>
              <a:t>transport </a:t>
            </a:r>
            <a:r>
              <a:rPr lang="en-IE" sz="2800" dirty="0"/>
              <a:t>to respond to requests from the community and that members of the community responded positively to the service they were providing. </a:t>
            </a:r>
          </a:p>
          <a:p>
            <a:pPr marL="285750" indent="-285750">
              <a:buFont typeface="Arial" panose="020B0604020202020204" pitchFamily="34" charset="0"/>
              <a:buChar char="•"/>
            </a:pPr>
            <a:r>
              <a:rPr lang="en-IE" sz="2800" dirty="0"/>
              <a:t>Various groups interviewed saw a </a:t>
            </a:r>
            <a:r>
              <a:rPr lang="en-IE" sz="2800" b="1" dirty="0"/>
              <a:t>significant demand on their services </a:t>
            </a:r>
            <a:r>
              <a:rPr lang="en-IE" sz="2800" dirty="0"/>
              <a:t>during the period of lockdown, particularly in regard to both </a:t>
            </a:r>
            <a:r>
              <a:rPr lang="en-IE" sz="2800" b="1" dirty="0"/>
              <a:t>social and emotional supports</a:t>
            </a:r>
            <a:r>
              <a:rPr lang="en-IE" sz="2800" dirty="0"/>
              <a:t>. </a:t>
            </a:r>
          </a:p>
        </p:txBody>
      </p:sp>
      <p:pic>
        <p:nvPicPr>
          <p:cNvPr id="5" name="Picture 4">
            <a:extLst>
              <a:ext uri="{FF2B5EF4-FFF2-40B4-BE49-F238E27FC236}">
                <a16:creationId xmlns:a16="http://schemas.microsoft.com/office/drawing/2014/main" xmlns="" id="{9BF1F64E-636F-49FF-B671-EC56A5116009}"/>
              </a:ext>
            </a:extLst>
          </p:cNvPr>
          <p:cNvPicPr>
            <a:picLocks noChangeAspect="1"/>
          </p:cNvPicPr>
          <p:nvPr/>
        </p:nvPicPr>
        <p:blipFill>
          <a:blip r:embed="rId2"/>
          <a:stretch>
            <a:fillRect/>
          </a:stretch>
        </p:blipFill>
        <p:spPr>
          <a:xfrm>
            <a:off x="6382176" y="1746359"/>
            <a:ext cx="5654249" cy="3389915"/>
          </a:xfrm>
          <a:prstGeom prst="rect">
            <a:avLst/>
          </a:prstGeom>
        </p:spPr>
      </p:pic>
      <p:sp>
        <p:nvSpPr>
          <p:cNvPr id="6" name="TextBox 5">
            <a:extLst>
              <a:ext uri="{FF2B5EF4-FFF2-40B4-BE49-F238E27FC236}">
                <a16:creationId xmlns:a16="http://schemas.microsoft.com/office/drawing/2014/main" xmlns="" id="{255CD86D-9E39-4229-A15F-4028C50F1AEA}"/>
              </a:ext>
            </a:extLst>
          </p:cNvPr>
          <p:cNvSpPr txBox="1"/>
          <p:nvPr/>
        </p:nvSpPr>
        <p:spPr>
          <a:xfrm>
            <a:off x="6764199" y="5136274"/>
            <a:ext cx="3930650" cy="276999"/>
          </a:xfrm>
          <a:prstGeom prst="rect">
            <a:avLst/>
          </a:prstGeom>
          <a:noFill/>
        </p:spPr>
        <p:txBody>
          <a:bodyPr wrap="square" rtlCol="0">
            <a:spAutoFit/>
          </a:bodyPr>
          <a:lstStyle/>
          <a:p>
            <a:r>
              <a:rPr lang="en-IE" sz="1200" dirty="0"/>
              <a:t>Source: Online survey with voluntary groups</a:t>
            </a:r>
          </a:p>
        </p:txBody>
      </p:sp>
    </p:spTree>
    <p:extLst>
      <p:ext uri="{BB962C8B-B14F-4D97-AF65-F5344CB8AC3E}">
        <p14:creationId xmlns:p14="http://schemas.microsoft.com/office/powerpoint/2010/main" val="13112431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1" y="-206485"/>
            <a:ext cx="11610754" cy="1648045"/>
          </a:xfrm>
        </p:spPr>
        <p:txBody>
          <a:bodyPr>
            <a:normAutofit/>
          </a:bodyPr>
          <a:lstStyle/>
          <a:p>
            <a:r>
              <a:rPr lang="en-IE" b="1" dirty="0"/>
              <a:t>Findings: </a:t>
            </a:r>
            <a:r>
              <a:rPr lang="en-IE" b="1" dirty="0" smtClean="0"/>
              <a:t>Services Response to increased demand</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4" name="Rectangle 3"/>
          <p:cNvSpPr/>
          <p:nvPr/>
        </p:nvSpPr>
        <p:spPr>
          <a:xfrm>
            <a:off x="277036" y="1099500"/>
            <a:ext cx="11737755" cy="3539430"/>
          </a:xfrm>
          <a:prstGeom prst="rect">
            <a:avLst/>
          </a:prstGeom>
        </p:spPr>
        <p:txBody>
          <a:bodyPr wrap="square">
            <a:spAutoFit/>
          </a:bodyPr>
          <a:lstStyle/>
          <a:p>
            <a:pPr marL="285750" indent="-285750">
              <a:buFont typeface="Arial" panose="020B0604020202020204" pitchFamily="34" charset="0"/>
              <a:buChar char="•"/>
            </a:pPr>
            <a:r>
              <a:rPr lang="en-IE" sz="2800" dirty="0"/>
              <a:t>The CC established the </a:t>
            </a:r>
            <a:r>
              <a:rPr lang="en-IE" sz="2800" b="1" dirty="0"/>
              <a:t>‘Call to Chat’ </a:t>
            </a:r>
            <a:r>
              <a:rPr lang="en-IE" sz="2800" dirty="0"/>
              <a:t>phone line to respond to the isolation needs of vulnerable people. </a:t>
            </a:r>
          </a:p>
          <a:p>
            <a:pPr marL="285750" indent="-285750">
              <a:buFont typeface="Arial" panose="020B0604020202020204" pitchFamily="34" charset="0"/>
              <a:buChar char="•"/>
            </a:pPr>
            <a:endParaRPr lang="en-IE" sz="2800" dirty="0"/>
          </a:p>
          <a:p>
            <a:endParaRPr lang="en-IE" sz="2800" dirty="0"/>
          </a:p>
          <a:p>
            <a:endParaRPr lang="en-IE" sz="2800" dirty="0"/>
          </a:p>
          <a:p>
            <a:pPr marL="285750" indent="-285750">
              <a:buFont typeface="Arial" panose="020B0604020202020204" pitchFamily="34" charset="0"/>
              <a:buChar char="•"/>
            </a:pPr>
            <a:r>
              <a:rPr lang="en-IE" sz="2800" dirty="0"/>
              <a:t>Many community groups had to </a:t>
            </a:r>
            <a:r>
              <a:rPr lang="en-IE" sz="2800" b="1" dirty="0"/>
              <a:t>change their operations </a:t>
            </a:r>
            <a:r>
              <a:rPr lang="en-IE" sz="2800" dirty="0"/>
              <a:t>in response to new social distancing guidelines as well as cater for a significant increase in demand of their services. </a:t>
            </a:r>
            <a:endParaRPr lang="en-IE" sz="2800" dirty="0">
              <a:effectLst/>
            </a:endParaRPr>
          </a:p>
        </p:txBody>
      </p:sp>
      <p:pic>
        <p:nvPicPr>
          <p:cNvPr id="6" name="Picture 5">
            <a:extLst>
              <a:ext uri="{FF2B5EF4-FFF2-40B4-BE49-F238E27FC236}">
                <a16:creationId xmlns:a16="http://schemas.microsoft.com/office/drawing/2014/main" xmlns="" id="{97CD5510-0AAF-45FE-8556-6FD44A7132BD}"/>
              </a:ext>
            </a:extLst>
          </p:cNvPr>
          <p:cNvPicPr>
            <a:picLocks noChangeAspect="1"/>
          </p:cNvPicPr>
          <p:nvPr/>
        </p:nvPicPr>
        <p:blipFill rotWithShape="1">
          <a:blip r:embed="rId2"/>
          <a:srcRect l="30937" t="53599" r="46172" b="41957"/>
          <a:stretch/>
        </p:blipFill>
        <p:spPr>
          <a:xfrm>
            <a:off x="2152649" y="2228322"/>
            <a:ext cx="7841670" cy="856431"/>
          </a:xfrm>
          <a:prstGeom prst="rect">
            <a:avLst/>
          </a:prstGeom>
        </p:spPr>
      </p:pic>
      <p:pic>
        <p:nvPicPr>
          <p:cNvPr id="17" name="Picture 16">
            <a:extLst>
              <a:ext uri="{FF2B5EF4-FFF2-40B4-BE49-F238E27FC236}">
                <a16:creationId xmlns:a16="http://schemas.microsoft.com/office/drawing/2014/main" xmlns="" id="{14D98D7A-BD51-47C5-B74D-B95482E25AC1}"/>
              </a:ext>
            </a:extLst>
          </p:cNvPr>
          <p:cNvPicPr>
            <a:picLocks noChangeAspect="1"/>
          </p:cNvPicPr>
          <p:nvPr/>
        </p:nvPicPr>
        <p:blipFill rotWithShape="1">
          <a:blip r:embed="rId3"/>
          <a:srcRect l="30937" t="67643" r="46094" b="27552"/>
          <a:stretch/>
        </p:blipFill>
        <p:spPr>
          <a:xfrm>
            <a:off x="1831357" y="4946437"/>
            <a:ext cx="8484254" cy="998478"/>
          </a:xfrm>
          <a:prstGeom prst="rect">
            <a:avLst/>
          </a:prstGeom>
        </p:spPr>
      </p:pic>
    </p:spTree>
    <p:extLst>
      <p:ext uri="{BB962C8B-B14F-4D97-AF65-F5344CB8AC3E}">
        <p14:creationId xmlns:p14="http://schemas.microsoft.com/office/powerpoint/2010/main" val="35284334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10664456" cy="1648045"/>
          </a:xfrm>
        </p:spPr>
        <p:txBody>
          <a:bodyPr>
            <a:normAutofit/>
          </a:bodyPr>
          <a:lstStyle/>
          <a:p>
            <a:r>
              <a:rPr lang="en-IE" b="1" dirty="0"/>
              <a:t>Findings: Care Packs and Outreach</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307975" y="1074738"/>
            <a:ext cx="11643020" cy="1200329"/>
          </a:xfrm>
          <a:prstGeom prst="rect">
            <a:avLst/>
          </a:prstGeom>
        </p:spPr>
        <p:txBody>
          <a:bodyPr wrap="square">
            <a:spAutoFit/>
          </a:bodyPr>
          <a:lstStyle/>
          <a:p>
            <a:pPr marL="285750" indent="-285750">
              <a:buFont typeface="Arial" panose="020B0604020202020204" pitchFamily="34" charset="0"/>
              <a:buChar char="•"/>
            </a:pPr>
            <a:r>
              <a:rPr lang="en-IE" sz="2400" dirty="0"/>
              <a:t>In order to ensure that </a:t>
            </a:r>
            <a:r>
              <a:rPr lang="en-IE" sz="2400" b="1" dirty="0"/>
              <a:t>marginalised communities felt remembered and recognised </a:t>
            </a:r>
            <a:r>
              <a:rPr lang="en-IE" sz="2400" dirty="0"/>
              <a:t>interviewees noted how </a:t>
            </a:r>
            <a:r>
              <a:rPr lang="en-IE" sz="2400" b="1" dirty="0"/>
              <a:t>care packs were distributed </a:t>
            </a:r>
            <a:r>
              <a:rPr lang="en-IE" sz="2400" dirty="0"/>
              <a:t>and </a:t>
            </a:r>
            <a:r>
              <a:rPr lang="en-IE" sz="2400" b="1" dirty="0"/>
              <a:t>outreach was conducted</a:t>
            </a:r>
            <a:r>
              <a:rPr lang="en-IE" sz="2400" dirty="0"/>
              <a:t>, both were well-received. </a:t>
            </a:r>
          </a:p>
        </p:txBody>
      </p:sp>
      <p:pic>
        <p:nvPicPr>
          <p:cNvPr id="17" name="Picture 16"/>
          <p:cNvPicPr/>
          <p:nvPr/>
        </p:nvPicPr>
        <p:blipFill>
          <a:blip r:embed="rId2" cstate="print">
            <a:extLst>
              <a:ext uri="{28A0092B-C50C-407E-A947-70E740481C1C}">
                <a14:useLocalDpi xmlns:a14="http://schemas.microsoft.com/office/drawing/2010/main" val="0"/>
              </a:ext>
            </a:extLst>
          </a:blip>
          <a:stretch>
            <a:fillRect/>
          </a:stretch>
        </p:blipFill>
        <p:spPr>
          <a:xfrm>
            <a:off x="9020470" y="2415229"/>
            <a:ext cx="2473325" cy="2615565"/>
          </a:xfrm>
          <a:prstGeom prst="rect">
            <a:avLst/>
          </a:prstGeom>
        </p:spPr>
      </p:pic>
      <p:pic>
        <p:nvPicPr>
          <p:cNvPr id="1331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26" t="30404" r="72529" b="61440"/>
          <a:stretch/>
        </p:blipFill>
        <p:spPr bwMode="auto">
          <a:xfrm>
            <a:off x="3735319" y="3121789"/>
            <a:ext cx="5045834" cy="1031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a:extLst>
              <a:ext uri="{FF2B5EF4-FFF2-40B4-BE49-F238E27FC236}">
                <a16:creationId xmlns:a16="http://schemas.microsoft.com/office/drawing/2014/main" xmlns="" id="{B11392EE-B858-46EC-908A-9F1096B21F1F}"/>
              </a:ext>
            </a:extLst>
          </p:cNvPr>
          <p:cNvPicPr>
            <a:picLocks noChangeAspect="1"/>
          </p:cNvPicPr>
          <p:nvPr/>
        </p:nvPicPr>
        <p:blipFill rotWithShape="1">
          <a:blip r:embed="rId4"/>
          <a:srcRect l="36485" t="23243" r="36328" b="20139"/>
          <a:stretch/>
        </p:blipFill>
        <p:spPr>
          <a:xfrm>
            <a:off x="917575" y="2308821"/>
            <a:ext cx="2535455" cy="2970089"/>
          </a:xfrm>
          <a:prstGeom prst="rect">
            <a:avLst/>
          </a:prstGeom>
        </p:spPr>
      </p:pic>
    </p:spTree>
    <p:extLst>
      <p:ext uri="{BB962C8B-B14F-4D97-AF65-F5344CB8AC3E}">
        <p14:creationId xmlns:p14="http://schemas.microsoft.com/office/powerpoint/2010/main" val="40076839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12192000" cy="1648045"/>
          </a:xfrm>
        </p:spPr>
        <p:txBody>
          <a:bodyPr>
            <a:normAutofit/>
          </a:bodyPr>
          <a:lstStyle/>
          <a:p>
            <a:r>
              <a:rPr lang="en-IE" b="1" dirty="0"/>
              <a:t>Findings: Emerging Needs &amp; Resurgence of </a:t>
            </a:r>
            <a:r>
              <a:rPr lang="en-IE" b="1" dirty="0" err="1"/>
              <a:t>Covid</a:t>
            </a:r>
            <a:r>
              <a:rPr lang="en-IE" b="1" dirty="0"/>
              <a:t>-19</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 name="Rectangle 1"/>
          <p:cNvSpPr/>
          <p:nvPr/>
        </p:nvSpPr>
        <p:spPr>
          <a:xfrm>
            <a:off x="155574" y="1227137"/>
            <a:ext cx="11923011" cy="4401205"/>
          </a:xfrm>
          <a:prstGeom prst="rect">
            <a:avLst/>
          </a:prstGeom>
        </p:spPr>
        <p:txBody>
          <a:bodyPr wrap="square">
            <a:spAutoFit/>
          </a:bodyPr>
          <a:lstStyle/>
          <a:p>
            <a:pPr marL="342900" indent="-342900">
              <a:buFont typeface="Arial" panose="020B0604020202020204" pitchFamily="34" charset="0"/>
              <a:buChar char="•"/>
            </a:pPr>
            <a:r>
              <a:rPr lang="en-IE" sz="2800" dirty="0"/>
              <a:t>Most voluntary groups surveyed concluded that </a:t>
            </a:r>
            <a:r>
              <a:rPr lang="en-IE" sz="2800" b="1" dirty="0"/>
              <a:t>they would be able to continue their response </a:t>
            </a:r>
            <a:r>
              <a:rPr lang="en-IE" sz="2800" dirty="0"/>
              <a:t>in the event of a resurgence of </a:t>
            </a:r>
            <a:r>
              <a:rPr lang="en-IE" sz="2800" dirty="0" err="1"/>
              <a:t>Covid</a:t>
            </a:r>
            <a:r>
              <a:rPr lang="en-IE" sz="2800" dirty="0"/>
              <a:t>-19.</a:t>
            </a:r>
          </a:p>
          <a:p>
            <a:pPr marL="342900" indent="-342900">
              <a:buFont typeface="Arial" panose="020B0604020202020204" pitchFamily="34" charset="0"/>
              <a:buChar char="•"/>
            </a:pPr>
            <a:r>
              <a:rPr lang="en-IE" sz="2800" dirty="0"/>
              <a:t>In the case of a resurgence of </a:t>
            </a:r>
            <a:r>
              <a:rPr lang="en-IE" sz="2800" dirty="0" err="1"/>
              <a:t>Covid</a:t>
            </a:r>
            <a:r>
              <a:rPr lang="en-IE" sz="2800" dirty="0"/>
              <a:t>-19, groups highlighted concerns in relation to increase in </a:t>
            </a:r>
            <a:r>
              <a:rPr lang="en-IE" sz="2800" b="1" dirty="0"/>
              <a:t>demand for fuel </a:t>
            </a:r>
            <a:r>
              <a:rPr lang="en-IE" sz="2800" dirty="0"/>
              <a:t>and </a:t>
            </a:r>
            <a:r>
              <a:rPr lang="en-IE" sz="2800" b="1" dirty="0"/>
              <a:t>essential services</a:t>
            </a:r>
            <a:r>
              <a:rPr lang="en-IE" sz="2800" dirty="0"/>
              <a:t>, </a:t>
            </a:r>
            <a:r>
              <a:rPr lang="en-IE" sz="2800" b="1" dirty="0"/>
              <a:t>financial strain </a:t>
            </a:r>
            <a:r>
              <a:rPr lang="en-IE" sz="2800" dirty="0"/>
              <a:t>on households and the detrimental effect of </a:t>
            </a:r>
            <a:r>
              <a:rPr lang="en-IE" sz="2800" b="1" dirty="0"/>
              <a:t>further restrictions </a:t>
            </a:r>
            <a:r>
              <a:rPr lang="en-IE" sz="2800" dirty="0"/>
              <a:t>on vulnerable members of the community. </a:t>
            </a:r>
          </a:p>
          <a:p>
            <a:pPr marL="342900" indent="-342900">
              <a:buFont typeface="Arial" panose="020B0604020202020204" pitchFamily="34" charset="0"/>
              <a:buChar char="•"/>
            </a:pPr>
            <a:r>
              <a:rPr lang="en-IE" sz="2800" dirty="0"/>
              <a:t>According to most of the interviewees, the pandemic compounded existing issues such as </a:t>
            </a:r>
            <a:r>
              <a:rPr lang="en-IE" sz="2800" b="1" dirty="0"/>
              <a:t>isolation and loneliness</a:t>
            </a:r>
            <a:r>
              <a:rPr lang="en-IE" sz="2800" dirty="0"/>
              <a:t>, </a:t>
            </a:r>
            <a:r>
              <a:rPr lang="en-IE" sz="2800" b="1" dirty="0"/>
              <a:t>housing needs of minority ethnic </a:t>
            </a:r>
            <a:r>
              <a:rPr lang="en-IE" sz="2800" b="1" dirty="0" smtClean="0"/>
              <a:t>groups </a:t>
            </a:r>
            <a:r>
              <a:rPr lang="en-IE" sz="2800" dirty="0" smtClean="0"/>
              <a:t>(Roma, Travellers &amp; Residents of Direct Provision Centres)</a:t>
            </a:r>
            <a:r>
              <a:rPr lang="en-IE" sz="2800" dirty="0" smtClean="0"/>
              <a:t>, </a:t>
            </a:r>
            <a:r>
              <a:rPr lang="en-IE" sz="2800" b="1" dirty="0"/>
              <a:t>marginalised communities</a:t>
            </a:r>
            <a:r>
              <a:rPr lang="en-IE" sz="2800" dirty="0"/>
              <a:t>; as well as </a:t>
            </a:r>
            <a:r>
              <a:rPr lang="en-IE" sz="2800" b="1" dirty="0"/>
              <a:t>people with complex needs</a:t>
            </a:r>
            <a:r>
              <a:rPr lang="en-IE" sz="2800" dirty="0"/>
              <a:t>. </a:t>
            </a:r>
          </a:p>
        </p:txBody>
      </p:sp>
    </p:spTree>
    <p:extLst>
      <p:ext uri="{BB962C8B-B14F-4D97-AF65-F5344CB8AC3E}">
        <p14:creationId xmlns:p14="http://schemas.microsoft.com/office/powerpoint/2010/main" val="2296259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10664456" cy="1648045"/>
          </a:xfrm>
        </p:spPr>
        <p:txBody>
          <a:bodyPr>
            <a:normAutofit/>
          </a:bodyPr>
          <a:lstStyle/>
          <a:p>
            <a:r>
              <a:rPr lang="en-IE" b="1" dirty="0"/>
              <a:t>Conclusions</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1" name="Rectangle 20"/>
          <p:cNvSpPr/>
          <p:nvPr/>
        </p:nvSpPr>
        <p:spPr>
          <a:xfrm>
            <a:off x="155574" y="922338"/>
            <a:ext cx="11770611" cy="6124754"/>
          </a:xfrm>
          <a:prstGeom prst="rect">
            <a:avLst/>
          </a:prstGeom>
        </p:spPr>
        <p:txBody>
          <a:bodyPr wrap="square">
            <a:spAutoFit/>
          </a:bodyPr>
          <a:lstStyle/>
          <a:p>
            <a:pPr marL="285750" lvl="0" indent="-285750">
              <a:buFont typeface="Arial" panose="020B0604020202020204" pitchFamily="34" charset="0"/>
              <a:buChar char="•"/>
            </a:pPr>
            <a:r>
              <a:rPr lang="en-IE" sz="2800" dirty="0"/>
              <a:t>The Waterford Community Response Forum:</a:t>
            </a:r>
          </a:p>
          <a:p>
            <a:pPr marL="742950" lvl="1" indent="-285750">
              <a:buFont typeface="Arial" panose="020B0604020202020204" pitchFamily="34" charset="0"/>
              <a:buChar char="•"/>
            </a:pPr>
            <a:r>
              <a:rPr lang="en-IE" sz="2800" dirty="0"/>
              <a:t>Responded effectively and rapidly</a:t>
            </a:r>
          </a:p>
          <a:p>
            <a:pPr marL="742950" lvl="1" indent="-285750">
              <a:buFont typeface="Arial" panose="020B0604020202020204" pitchFamily="34" charset="0"/>
              <a:buChar char="•"/>
            </a:pPr>
            <a:r>
              <a:rPr lang="en-IE" sz="2800" dirty="0"/>
              <a:t>Innovative technology established by the </a:t>
            </a:r>
            <a:r>
              <a:rPr lang="en-IE" sz="2800" dirty="0" err="1"/>
              <a:t>WCCC</a:t>
            </a:r>
            <a:r>
              <a:rPr lang="en-IE" sz="2800" dirty="0"/>
              <a:t> GIS Department allocated CC requests to voluntary groups </a:t>
            </a:r>
          </a:p>
          <a:p>
            <a:pPr marL="742950" lvl="1" indent="-285750">
              <a:buFont typeface="Arial" panose="020B0604020202020204" pitchFamily="34" charset="0"/>
              <a:buChar char="•"/>
            </a:pPr>
            <a:r>
              <a:rPr lang="en-IE" sz="2800" dirty="0"/>
              <a:t>Strengthened existing relationships and collaborations between multiple agencies</a:t>
            </a:r>
          </a:p>
          <a:p>
            <a:pPr marL="285750" lvl="0" indent="-285750">
              <a:buFont typeface="Arial" panose="020B0604020202020204" pitchFamily="34" charset="0"/>
              <a:buChar char="•"/>
            </a:pPr>
            <a:r>
              <a:rPr lang="en-IE" sz="2800" dirty="0"/>
              <a:t>Demand for Services:</a:t>
            </a:r>
          </a:p>
          <a:p>
            <a:pPr marL="742950" lvl="1" indent="-285750">
              <a:buFont typeface="Arial" panose="020B0604020202020204" pitchFamily="34" charset="0"/>
              <a:buChar char="•"/>
            </a:pPr>
            <a:r>
              <a:rPr lang="en-IE" sz="2800" dirty="0"/>
              <a:t>Collection &amp; Delivery, Information and Social Isolation</a:t>
            </a:r>
          </a:p>
          <a:p>
            <a:pPr marL="742950" lvl="1" indent="-285750">
              <a:buFont typeface="Arial" panose="020B0604020202020204" pitchFamily="34" charset="0"/>
              <a:buChar char="•"/>
            </a:pPr>
            <a:r>
              <a:rPr lang="en-IE" sz="2800" dirty="0" err="1"/>
              <a:t>Covid</a:t>
            </a:r>
            <a:r>
              <a:rPr lang="en-IE" sz="2800" dirty="0"/>
              <a:t>-19 emergency fund</a:t>
            </a:r>
          </a:p>
          <a:p>
            <a:pPr marL="742950" lvl="1" indent="-285750">
              <a:buFont typeface="Arial" panose="020B0604020202020204" pitchFamily="34" charset="0"/>
              <a:buChar char="•"/>
            </a:pPr>
            <a:r>
              <a:rPr lang="en-IE" sz="2800" dirty="0"/>
              <a:t>Groups responsive to the changed environment</a:t>
            </a:r>
          </a:p>
          <a:p>
            <a:pPr marL="285750" lvl="0" indent="-285750">
              <a:buFont typeface="Arial" panose="020B0604020202020204" pitchFamily="34" charset="0"/>
              <a:buChar char="•"/>
            </a:pPr>
            <a:r>
              <a:rPr lang="en-IE" sz="2800" dirty="0"/>
              <a:t>Care packs and outreach:</a:t>
            </a:r>
          </a:p>
          <a:p>
            <a:pPr marL="742950" lvl="1" indent="-285750">
              <a:buFont typeface="Arial" panose="020B0604020202020204" pitchFamily="34" charset="0"/>
              <a:buChar char="•"/>
            </a:pPr>
            <a:r>
              <a:rPr lang="en-IE" sz="2800" dirty="0"/>
              <a:t>Effective methods of communicating</a:t>
            </a:r>
          </a:p>
          <a:p>
            <a:pPr marL="742950" lvl="1" indent="-285750">
              <a:buFont typeface="Arial" panose="020B0604020202020204" pitchFamily="34" charset="0"/>
              <a:buChar char="•"/>
            </a:pPr>
            <a:r>
              <a:rPr lang="en-IE" sz="2800" dirty="0"/>
              <a:t>Recognising marginalised communities</a:t>
            </a:r>
          </a:p>
          <a:p>
            <a:pPr marL="285750" lvl="0" indent="-285750">
              <a:buFont typeface="Arial" panose="020B0604020202020204" pitchFamily="34" charset="0"/>
              <a:buChar char="•"/>
            </a:pPr>
            <a:endParaRPr lang="en-IE" sz="2800" dirty="0"/>
          </a:p>
        </p:txBody>
      </p:sp>
    </p:spTree>
    <p:extLst>
      <p:ext uri="{BB962C8B-B14F-4D97-AF65-F5344CB8AC3E}">
        <p14:creationId xmlns:p14="http://schemas.microsoft.com/office/powerpoint/2010/main" val="11555342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4720857" y="-230446"/>
            <a:ext cx="3668232" cy="1203250"/>
          </a:xfrm>
        </p:spPr>
        <p:txBody>
          <a:bodyPr>
            <a:normAutofit/>
          </a:bodyPr>
          <a:lstStyle/>
          <a:p>
            <a:r>
              <a:rPr lang="en-IE" b="1" dirty="0"/>
              <a:t>Needs</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1" name="Rectangle 20"/>
          <p:cNvSpPr/>
          <p:nvPr/>
        </p:nvSpPr>
        <p:spPr>
          <a:xfrm>
            <a:off x="6531566" y="996765"/>
            <a:ext cx="4303011" cy="5693866"/>
          </a:xfrm>
          <a:prstGeom prst="rect">
            <a:avLst/>
          </a:prstGeom>
        </p:spPr>
        <p:txBody>
          <a:bodyPr wrap="square">
            <a:spAutoFit/>
          </a:bodyPr>
          <a:lstStyle/>
          <a:p>
            <a:pPr lvl="0"/>
            <a:r>
              <a:rPr lang="en-IE" sz="2800" b="1" dirty="0">
                <a:solidFill>
                  <a:schemeClr val="accent1"/>
                </a:solidFill>
              </a:rPr>
              <a:t>Emerging Needs:</a:t>
            </a:r>
          </a:p>
          <a:p>
            <a:pPr marL="742950" lvl="1" indent="-285750">
              <a:buFont typeface="Arial" panose="020B0604020202020204" pitchFamily="34" charset="0"/>
              <a:buChar char="•"/>
            </a:pPr>
            <a:r>
              <a:rPr lang="en-IE" sz="2800" b="1" dirty="0">
                <a:solidFill>
                  <a:schemeClr val="accent1"/>
                </a:solidFill>
              </a:rPr>
              <a:t>Impact of the closure of day centres &amp; support groups</a:t>
            </a:r>
          </a:p>
          <a:p>
            <a:pPr marL="742950" lvl="1" indent="-285750">
              <a:buFont typeface="Arial" panose="020B0604020202020204" pitchFamily="34" charset="0"/>
              <a:buChar char="•"/>
            </a:pPr>
            <a:r>
              <a:rPr lang="en-IE" sz="2800" b="1" dirty="0">
                <a:solidFill>
                  <a:schemeClr val="accent1"/>
                </a:solidFill>
              </a:rPr>
              <a:t>Increased need food support (food banks and hot meals)</a:t>
            </a:r>
          </a:p>
          <a:p>
            <a:pPr marL="742950" lvl="1" indent="-285750">
              <a:buFont typeface="Arial" panose="020B0604020202020204" pitchFamily="34" charset="0"/>
              <a:buChar char="•"/>
            </a:pPr>
            <a:r>
              <a:rPr lang="en-IE" sz="2800" b="1" dirty="0">
                <a:solidFill>
                  <a:schemeClr val="accent1"/>
                </a:solidFill>
              </a:rPr>
              <a:t>Ability for groups to fundraise</a:t>
            </a:r>
          </a:p>
          <a:p>
            <a:pPr lvl="1"/>
            <a:endParaRPr lang="en-IE" sz="2800" dirty="0"/>
          </a:p>
          <a:p>
            <a:pPr marL="742950" lvl="1" indent="-285750">
              <a:buFont typeface="Arial" panose="020B0604020202020204" pitchFamily="34" charset="0"/>
              <a:buChar char="•"/>
            </a:pPr>
            <a:endParaRPr lang="en-IE" sz="2800" dirty="0"/>
          </a:p>
          <a:p>
            <a:pPr marL="285750" lvl="0" indent="-285750">
              <a:buFont typeface="Arial" panose="020B0604020202020204" pitchFamily="34" charset="0"/>
              <a:buChar char="•"/>
            </a:pPr>
            <a:endParaRPr lang="en-IE" sz="2800" dirty="0"/>
          </a:p>
          <a:p>
            <a:pPr marL="285750" lvl="0" indent="-285750">
              <a:buFont typeface="Arial" panose="020B0604020202020204" pitchFamily="34" charset="0"/>
              <a:buChar char="•"/>
            </a:pPr>
            <a:endParaRPr lang="en-IE" sz="2800" dirty="0"/>
          </a:p>
        </p:txBody>
      </p:sp>
      <p:sp>
        <p:nvSpPr>
          <p:cNvPr id="2" name="Rectangle 1"/>
          <p:cNvSpPr/>
          <p:nvPr/>
        </p:nvSpPr>
        <p:spPr>
          <a:xfrm>
            <a:off x="938840" y="996765"/>
            <a:ext cx="3898974" cy="4401205"/>
          </a:xfrm>
          <a:prstGeom prst="rect">
            <a:avLst/>
          </a:prstGeom>
        </p:spPr>
        <p:txBody>
          <a:bodyPr wrap="square">
            <a:spAutoFit/>
          </a:bodyPr>
          <a:lstStyle/>
          <a:p>
            <a:pPr lvl="0"/>
            <a:r>
              <a:rPr lang="en-IE" sz="2800" b="1" dirty="0">
                <a:solidFill>
                  <a:srgbClr val="FF0000"/>
                </a:solidFill>
              </a:rPr>
              <a:t>Existing Needs:</a:t>
            </a:r>
          </a:p>
          <a:p>
            <a:pPr marL="742950" lvl="1" indent="-285750">
              <a:buFont typeface="Arial" panose="020B0604020202020204" pitchFamily="34" charset="0"/>
              <a:buChar char="•"/>
            </a:pPr>
            <a:r>
              <a:rPr lang="en-IE" sz="2800" b="1" dirty="0">
                <a:solidFill>
                  <a:srgbClr val="FF0000"/>
                </a:solidFill>
              </a:rPr>
              <a:t>Food &amp; Fuel poverty</a:t>
            </a:r>
          </a:p>
          <a:p>
            <a:pPr marL="742950" lvl="1" indent="-285750">
              <a:buFont typeface="Arial" panose="020B0604020202020204" pitchFamily="34" charset="0"/>
              <a:buChar char="•"/>
            </a:pPr>
            <a:r>
              <a:rPr lang="en-IE" sz="2800" b="1" dirty="0">
                <a:solidFill>
                  <a:srgbClr val="FF0000"/>
                </a:solidFill>
              </a:rPr>
              <a:t>Loneliness &amp; Isolation</a:t>
            </a:r>
          </a:p>
          <a:p>
            <a:pPr marL="742950" lvl="1" indent="-285750">
              <a:buFont typeface="Arial" panose="020B0604020202020204" pitchFamily="34" charset="0"/>
              <a:buChar char="•"/>
            </a:pPr>
            <a:r>
              <a:rPr lang="en-IE" sz="2800" b="1" dirty="0">
                <a:solidFill>
                  <a:srgbClr val="FF0000"/>
                </a:solidFill>
              </a:rPr>
              <a:t>Lack of Technology &amp; Internet Access</a:t>
            </a:r>
          </a:p>
          <a:p>
            <a:pPr marL="742950" lvl="1" indent="-285750">
              <a:buFont typeface="Arial" panose="020B0604020202020204" pitchFamily="34" charset="0"/>
              <a:buChar char="•"/>
            </a:pPr>
            <a:r>
              <a:rPr lang="en-IE" sz="2800" b="1" dirty="0">
                <a:solidFill>
                  <a:srgbClr val="FF0000"/>
                </a:solidFill>
              </a:rPr>
              <a:t>Housing Needs of Marginalised Communities</a:t>
            </a:r>
          </a:p>
        </p:txBody>
      </p:sp>
      <p:cxnSp>
        <p:nvCxnSpPr>
          <p:cNvPr id="5" name="Straight Connector 4"/>
          <p:cNvCxnSpPr/>
          <p:nvPr/>
        </p:nvCxnSpPr>
        <p:spPr>
          <a:xfrm>
            <a:off x="5560827" y="1068334"/>
            <a:ext cx="0" cy="49463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510177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10664456" cy="1648045"/>
          </a:xfrm>
        </p:spPr>
        <p:txBody>
          <a:bodyPr>
            <a:normAutofit/>
          </a:bodyPr>
          <a:lstStyle/>
          <a:p>
            <a:r>
              <a:rPr lang="en-IE" b="1" dirty="0"/>
              <a:t>Good News Stories</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7" name="Picture 16"/>
          <p:cNvPicPr/>
          <p:nvPr/>
        </p:nvPicPr>
        <p:blipFill>
          <a:blip r:embed="rId2" cstate="print">
            <a:extLst>
              <a:ext uri="{28A0092B-C50C-407E-A947-70E740481C1C}">
                <a14:useLocalDpi xmlns:a14="http://schemas.microsoft.com/office/drawing/2010/main" val="0"/>
              </a:ext>
            </a:extLst>
          </a:blip>
          <a:stretch>
            <a:fillRect/>
          </a:stretch>
        </p:blipFill>
        <p:spPr>
          <a:xfrm>
            <a:off x="612775" y="1197292"/>
            <a:ext cx="2288708" cy="3051977"/>
          </a:xfrm>
          <a:prstGeom prst="rect">
            <a:avLst/>
          </a:prstGeom>
        </p:spPr>
      </p:pic>
      <p:pic>
        <p:nvPicPr>
          <p:cNvPr id="18" name="Picture 17"/>
          <p:cNvPicPr/>
          <p:nvPr/>
        </p:nvPicPr>
        <p:blipFill>
          <a:blip r:embed="rId3" cstate="print">
            <a:extLst>
              <a:ext uri="{28A0092B-C50C-407E-A947-70E740481C1C}">
                <a14:useLocalDpi xmlns:a14="http://schemas.microsoft.com/office/drawing/2010/main" val="0"/>
              </a:ext>
            </a:extLst>
          </a:blip>
          <a:stretch>
            <a:fillRect/>
          </a:stretch>
        </p:blipFill>
        <p:spPr>
          <a:xfrm>
            <a:off x="3132455" y="1197292"/>
            <a:ext cx="2371684" cy="3740513"/>
          </a:xfrm>
          <a:prstGeom prst="rect">
            <a:avLst/>
          </a:prstGeom>
        </p:spPr>
      </p:pic>
      <p:pic>
        <p:nvPicPr>
          <p:cNvPr id="19" name="Picture 18"/>
          <p:cNvPicPr/>
          <p:nvPr/>
        </p:nvPicPr>
        <p:blipFill>
          <a:blip r:embed="rId4" cstate="print">
            <a:extLst>
              <a:ext uri="{28A0092B-C50C-407E-A947-70E740481C1C}">
                <a14:useLocalDpi xmlns:a14="http://schemas.microsoft.com/office/drawing/2010/main" val="0"/>
              </a:ext>
            </a:extLst>
          </a:blip>
          <a:stretch>
            <a:fillRect/>
          </a:stretch>
        </p:blipFill>
        <p:spPr>
          <a:xfrm>
            <a:off x="5730375" y="1227138"/>
            <a:ext cx="2751945" cy="3688859"/>
          </a:xfrm>
          <a:prstGeom prst="rect">
            <a:avLst/>
          </a:prstGeom>
        </p:spPr>
      </p:pic>
      <p:pic>
        <p:nvPicPr>
          <p:cNvPr id="20" name="Picture 19"/>
          <p:cNvPicPr/>
          <p:nvPr/>
        </p:nvPicPr>
        <p:blipFill>
          <a:blip r:embed="rId5" cstate="print">
            <a:extLst>
              <a:ext uri="{28A0092B-C50C-407E-A947-70E740481C1C}">
                <a14:useLocalDpi xmlns:a14="http://schemas.microsoft.com/office/drawing/2010/main" val="0"/>
              </a:ext>
            </a:extLst>
          </a:blip>
          <a:stretch>
            <a:fillRect/>
          </a:stretch>
        </p:blipFill>
        <p:spPr>
          <a:xfrm>
            <a:off x="8587565" y="1227138"/>
            <a:ext cx="2881080" cy="2161222"/>
          </a:xfrm>
          <a:prstGeom prst="rect">
            <a:avLst/>
          </a:prstGeom>
        </p:spPr>
      </p:pic>
    </p:spTree>
    <p:extLst>
      <p:ext uri="{BB962C8B-B14F-4D97-AF65-F5344CB8AC3E}">
        <p14:creationId xmlns:p14="http://schemas.microsoft.com/office/powerpoint/2010/main" val="27823805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0" y="-206485"/>
            <a:ext cx="10664456" cy="1648045"/>
          </a:xfrm>
        </p:spPr>
        <p:txBody>
          <a:bodyPr>
            <a:normAutofit/>
          </a:bodyPr>
          <a:lstStyle/>
          <a:p>
            <a:r>
              <a:rPr lang="en-IE" b="1" dirty="0"/>
              <a:t>Recommendations</a:t>
            </a:r>
            <a:endParaRPr lang="en-IE"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21" name="Rectangle 20"/>
          <p:cNvSpPr/>
          <p:nvPr/>
        </p:nvSpPr>
        <p:spPr>
          <a:xfrm>
            <a:off x="155575" y="1074737"/>
            <a:ext cx="12036425" cy="5262979"/>
          </a:xfrm>
          <a:prstGeom prst="rect">
            <a:avLst/>
          </a:prstGeom>
        </p:spPr>
        <p:txBody>
          <a:bodyPr wrap="square">
            <a:spAutoFit/>
          </a:bodyPr>
          <a:lstStyle/>
          <a:p>
            <a:pPr marL="285750" lvl="0" indent="-285750">
              <a:buFont typeface="Arial" panose="020B0604020202020204" pitchFamily="34" charset="0"/>
              <a:buChar char="•"/>
            </a:pPr>
            <a:r>
              <a:rPr lang="en-IE" sz="2800" dirty="0"/>
              <a:t>WCRF </a:t>
            </a:r>
            <a:r>
              <a:rPr lang="en-IE" sz="2800" b="1" dirty="0"/>
              <a:t>remains in operation </a:t>
            </a:r>
            <a:r>
              <a:rPr lang="en-IE" sz="2800" dirty="0"/>
              <a:t>responding to the needs of the community.</a:t>
            </a:r>
          </a:p>
          <a:p>
            <a:pPr marL="285750" lvl="0" indent="-285750">
              <a:buFont typeface="Arial" panose="020B0604020202020204" pitchFamily="34" charset="0"/>
              <a:buChar char="•"/>
            </a:pPr>
            <a:r>
              <a:rPr lang="en-IE" sz="2800" dirty="0"/>
              <a:t>The </a:t>
            </a:r>
            <a:r>
              <a:rPr lang="en-IE" sz="2800" b="1" dirty="0"/>
              <a:t>CC helpline </a:t>
            </a:r>
            <a:r>
              <a:rPr lang="en-IE" sz="2800" dirty="0"/>
              <a:t>to remain in operation as well as the </a:t>
            </a:r>
            <a:r>
              <a:rPr lang="en-IE" sz="2800" b="1" dirty="0"/>
              <a:t>Call to Chat </a:t>
            </a:r>
            <a:r>
              <a:rPr lang="en-IE" sz="2800" dirty="0"/>
              <a:t>phone </a:t>
            </a:r>
            <a:r>
              <a:rPr lang="en-IE" sz="2800" dirty="0" smtClean="0"/>
              <a:t>line to be </a:t>
            </a:r>
            <a:r>
              <a:rPr lang="en-IE" sz="2800" dirty="0" err="1" smtClean="0"/>
              <a:t>reestablished</a:t>
            </a:r>
            <a:endParaRPr lang="en-IE" sz="2800" dirty="0"/>
          </a:p>
          <a:p>
            <a:pPr marL="285750" indent="-285750">
              <a:buFont typeface="Arial" panose="020B0604020202020204" pitchFamily="34" charset="0"/>
              <a:buChar char="•"/>
            </a:pPr>
            <a:r>
              <a:rPr lang="en-IE" sz="2800" b="1" dirty="0"/>
              <a:t>Regular contact </a:t>
            </a:r>
            <a:r>
              <a:rPr lang="en-IE" sz="2800" dirty="0"/>
              <a:t>be maintained with groups registered with the WCRF to update them on on-going or possible need. </a:t>
            </a:r>
          </a:p>
          <a:p>
            <a:pPr marL="285750" indent="-285750">
              <a:buFont typeface="Arial" panose="020B0604020202020204" pitchFamily="34" charset="0"/>
              <a:buChar char="•"/>
            </a:pPr>
            <a:r>
              <a:rPr lang="en-IE" sz="2800" b="1" dirty="0"/>
              <a:t>Engagement</a:t>
            </a:r>
            <a:r>
              <a:rPr lang="en-IE" sz="2800" dirty="0"/>
              <a:t> to be established wi</a:t>
            </a:r>
            <a:r>
              <a:rPr lang="en-IE" sz="2800" b="1" dirty="0"/>
              <a:t>th voluntary and community groups that did not engage with the WCRF</a:t>
            </a:r>
            <a:r>
              <a:rPr lang="en-IE" sz="2800" dirty="0"/>
              <a:t>. </a:t>
            </a:r>
          </a:p>
          <a:p>
            <a:pPr marL="285750" indent="-285750">
              <a:buFont typeface="Arial" panose="020B0604020202020204" pitchFamily="34" charset="0"/>
              <a:buChar char="•"/>
            </a:pPr>
            <a:r>
              <a:rPr lang="en-IE" sz="2800" dirty="0"/>
              <a:t>More funding be allocated for </a:t>
            </a:r>
            <a:r>
              <a:rPr lang="en-IE" sz="2800" b="1" dirty="0"/>
              <a:t>care packs and outreach</a:t>
            </a:r>
            <a:r>
              <a:rPr lang="en-IE" sz="2800" dirty="0"/>
              <a:t>, specifically to </a:t>
            </a:r>
            <a:r>
              <a:rPr lang="en-IE" sz="2800" b="1" dirty="0"/>
              <a:t>marginalised communities</a:t>
            </a:r>
            <a:r>
              <a:rPr lang="en-IE" sz="2800" dirty="0"/>
              <a:t>.</a:t>
            </a:r>
          </a:p>
          <a:p>
            <a:pPr marL="285750" indent="-285750">
              <a:buFont typeface="Arial" panose="020B0604020202020204" pitchFamily="34" charset="0"/>
              <a:buChar char="•"/>
            </a:pPr>
            <a:r>
              <a:rPr lang="en-IE" sz="2800" dirty="0"/>
              <a:t>More information to be provided to the community on local Food Banks, Care &amp; Repair Services and DSP Fuel  Allowance</a:t>
            </a:r>
          </a:p>
          <a:p>
            <a:pPr marL="285750" indent="-285750">
              <a:buFont typeface="Arial" panose="020B0604020202020204" pitchFamily="34" charset="0"/>
              <a:buChar char="•"/>
            </a:pPr>
            <a:r>
              <a:rPr lang="en-IE" sz="2800" dirty="0"/>
              <a:t>Address, where possible, the </a:t>
            </a:r>
            <a:r>
              <a:rPr lang="en-IE" sz="2800" b="1" dirty="0"/>
              <a:t>housing needs of those in need</a:t>
            </a:r>
          </a:p>
        </p:txBody>
      </p:sp>
    </p:spTree>
    <p:extLst>
      <p:ext uri="{BB962C8B-B14F-4D97-AF65-F5344CB8AC3E}">
        <p14:creationId xmlns:p14="http://schemas.microsoft.com/office/powerpoint/2010/main" val="23580013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8" name="AutoShape 4"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9" name="AutoShape 6" descr="Covid-19: Ireland launches “The Community Call” in major nationwide  volunteering effort – Waterford City &amp; County Council Latest NewsWaterford  City &amp; County Council Latest News"/>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1" name="AutoShape 8" descr="Community Call | WLR"/>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2" name="AutoShape 11" descr="Call to Chat Service - Waterford City &amp; County Library Service"/>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3" name="AutoShape 16" descr="Funding opportunities | Early Childhood Ireland"/>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4" name="AutoShape 18" descr="Funding opportunities | Early Childhood Ireland"/>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
        <p:nvSpPr>
          <p:cNvPr id="15" name="Title 1">
            <a:extLst>
              <a:ext uri="{FF2B5EF4-FFF2-40B4-BE49-F238E27FC236}">
                <a16:creationId xmlns:a16="http://schemas.microsoft.com/office/drawing/2014/main" xmlns="" id="{EE651CC6-794E-4D3A-9EAA-818D894D6A50}"/>
              </a:ext>
            </a:extLst>
          </p:cNvPr>
          <p:cNvSpPr>
            <a:spLocks noGrp="1"/>
          </p:cNvSpPr>
          <p:nvPr>
            <p:ph type="title"/>
          </p:nvPr>
        </p:nvSpPr>
        <p:spPr>
          <a:xfrm>
            <a:off x="3371850" y="2384315"/>
            <a:ext cx="5705475" cy="1648045"/>
          </a:xfrm>
        </p:spPr>
        <p:txBody>
          <a:bodyPr>
            <a:normAutofit/>
          </a:bodyPr>
          <a:lstStyle/>
          <a:p>
            <a:r>
              <a:rPr lang="en-IE" sz="9600" b="1" dirty="0"/>
              <a:t>Questions?</a:t>
            </a:r>
            <a:endParaRPr lang="en-IE" sz="9600" dirty="0"/>
          </a:p>
        </p:txBody>
      </p:sp>
      <p:sp>
        <p:nvSpPr>
          <p:cNvPr id="3" name="AutoShape 2" descr="Waterford Community Call deals with almost 500 calls since setting up –  Waterford City &amp; County Council Latest NewsWaterford City &amp; County Council  Latest News"/>
          <p:cNvSpPr>
            <a:spLocks noChangeAspect="1" noChangeArrowheads="1"/>
          </p:cNvSpPr>
          <p:nvPr/>
        </p:nvSpPr>
        <p:spPr bwMode="auto">
          <a:xfrm>
            <a:off x="1222375" y="922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spTree>
    <p:extLst>
      <p:ext uri="{BB962C8B-B14F-4D97-AF65-F5344CB8AC3E}">
        <p14:creationId xmlns:p14="http://schemas.microsoft.com/office/powerpoint/2010/main" val="15446559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2899</TotalTime>
  <Words>1033</Words>
  <Application>Microsoft Office PowerPoint</Application>
  <PresentationFormat>Custom</PresentationFormat>
  <Paragraphs>130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About</vt:lpstr>
      <vt:lpstr>Background</vt:lpstr>
      <vt:lpstr>Aim of the research</vt:lpstr>
      <vt:lpstr>Methodology</vt:lpstr>
      <vt:lpstr>Waterford Community Response Forum</vt:lpstr>
      <vt:lpstr>WCRF Responses: 2020 Covid-19 Emergency Fund </vt:lpstr>
      <vt:lpstr>WCRF Responses: Community Call (CC)</vt:lpstr>
      <vt:lpstr>Requests by type</vt:lpstr>
      <vt:lpstr>Requests by type and distribution – Waterford Electoral Divisions</vt:lpstr>
      <vt:lpstr>Requests by type and distribution</vt:lpstr>
      <vt:lpstr>Requests by type and distribution</vt:lpstr>
      <vt:lpstr>Structure of Findings</vt:lpstr>
      <vt:lpstr>Findings: The WCRF</vt:lpstr>
      <vt:lpstr>Findings: Demand on Services</vt:lpstr>
      <vt:lpstr>Findings: Services Response to increased demand</vt:lpstr>
      <vt:lpstr>Findings: Care Packs and Outreach</vt:lpstr>
      <vt:lpstr>Findings: Emerging Needs &amp; Resurgence of Covid-19</vt:lpstr>
      <vt:lpstr>Conclusions</vt:lpstr>
      <vt:lpstr>Needs</vt:lpstr>
      <vt:lpstr>Good News Stories</vt:lpstr>
      <vt:lpstr>Recommendations</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Aidan</dc:creator>
  <cp:lastModifiedBy>Aodhan</cp:lastModifiedBy>
  <cp:revision>43</cp:revision>
  <dcterms:created xsi:type="dcterms:W3CDTF">2020-09-30T08:34:23Z</dcterms:created>
  <dcterms:modified xsi:type="dcterms:W3CDTF">2020-10-08T08:02:56Z</dcterms:modified>
</cp:coreProperties>
</file>