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9" r:id="rId3"/>
    <p:sldId id="269" r:id="rId4"/>
    <p:sldId id="260" r:id="rId5"/>
    <p:sldId id="261" r:id="rId6"/>
    <p:sldId id="262" r:id="rId7"/>
    <p:sldId id="265" r:id="rId8"/>
    <p:sldId id="263" r:id="rId9"/>
    <p:sldId id="264" r:id="rId10"/>
    <p:sldId id="266" r:id="rId11"/>
    <p:sldId id="267" r:id="rId12"/>
    <p:sldId id="268" r:id="rId13"/>
    <p:sldId id="25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F4C7B-2FD4-42EC-9B69-D629DD5934A7}" type="datetimeFigureOut">
              <a:rPr lang="en-GB" smtClean="0"/>
              <a:pPr/>
              <a:t>12/05/2021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03118A-A1A4-47BE-8972-782204E342D4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3118A-A1A4-47BE-8972-782204E342D4}" type="slidenum">
              <a:rPr lang="en-GB" smtClean="0"/>
              <a:pPr/>
              <a:t>5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D9B87-8025-4326-9C5E-E2127ECA16F0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9AA6D-5EB9-4C35-8664-0D7C19FCE99D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2AAA-FBC9-4A90-B5D7-6C64BDD6818E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C90C2-F137-4FF1-9FF1-532B411475EA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0A8C82-A8A8-4A29-B69A-E4DB2EF191AE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F01569-FF37-49F8-AC6A-7C330755A692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548638-7607-4D64-A10A-597FA37D2731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987D6-710B-4DAD-A399-A77B7F5F716C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EF77E-D79B-47A7-937B-3B37C716366C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5008D-295F-4697-A47B-BA6069BD15D3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3E99C-FC92-4862-A10E-4B762F8CC601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FD81A-0BBA-44D7-B9AF-16D079E9C4EC}" type="datetime1">
              <a:rPr lang="en-US" smtClean="0"/>
              <a:pPr/>
              <a:t>5/12/2021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 smtClean="0"/>
              <a:t>Rural Development Policy 2021 - 2025 'Our Rural Future'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v.ie/en/publication/4c236-our-rural-future-vision-and-policy-context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2533651"/>
          </a:xfrm>
        </p:spPr>
        <p:txBody>
          <a:bodyPr/>
          <a:lstStyle/>
          <a:p>
            <a:r>
              <a:rPr lang="en-GB" b="1" dirty="0" smtClean="0"/>
              <a:t>Rural Development Policy 2021-2025 ‘Our Rural Future’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2209800"/>
          </a:xfrm>
        </p:spPr>
        <p:txBody>
          <a:bodyPr>
            <a:normAutofit/>
          </a:bodyPr>
          <a:lstStyle/>
          <a:p>
            <a:r>
              <a:rPr lang="en-GB" dirty="0" smtClean="0"/>
              <a:t>represents the </a:t>
            </a:r>
            <a:r>
              <a:rPr lang="en-GB" b="1" dirty="0" smtClean="0"/>
              <a:t>Irish Government’s blueprint for the development of rural Ireland,</a:t>
            </a:r>
            <a:r>
              <a:rPr lang="en-GB" dirty="0" smtClean="0"/>
              <a:t> with a particular focus on the next five years.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867400"/>
            <a:ext cx="2895600" cy="8540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Policy Headings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525963"/>
          </a:xfrm>
        </p:spPr>
        <p:txBody>
          <a:bodyPr>
            <a:normAutofit/>
          </a:bodyPr>
          <a:lstStyle/>
          <a:p>
            <a:r>
              <a:rPr lang="en-GB" sz="2400" b="1" dirty="0" smtClean="0"/>
              <a:t>Vision and Policy Context (Overview)</a:t>
            </a:r>
          </a:p>
          <a:p>
            <a:r>
              <a:rPr lang="en-GB" sz="2400" b="1" dirty="0" smtClean="0"/>
              <a:t>Rural Ireland Today (Overview)</a:t>
            </a:r>
          </a:p>
          <a:p>
            <a:r>
              <a:rPr lang="en-GB" sz="2400" b="1" dirty="0" smtClean="0"/>
              <a:t>Optimising Digital Connectivity (20 Actions)</a:t>
            </a:r>
          </a:p>
          <a:p>
            <a:r>
              <a:rPr lang="en-GB" sz="2400" b="1" dirty="0" smtClean="0"/>
              <a:t>Supporting Employment and Careers in Rural Areas (25 Actions)</a:t>
            </a:r>
          </a:p>
          <a:p>
            <a:r>
              <a:rPr lang="en-GB" sz="2400" b="1" dirty="0" smtClean="0"/>
              <a:t>Revitalising Rural Towns and Villages (23 Actions)</a:t>
            </a:r>
          </a:p>
          <a:p>
            <a:r>
              <a:rPr lang="en-GB" sz="2400" b="1" dirty="0" smtClean="0"/>
              <a:t>Enhancing Participation, Leadership and Resilience in Rural Communities (20 Actions)</a:t>
            </a:r>
          </a:p>
          <a:p>
            <a:pPr>
              <a:buNone/>
            </a:pPr>
            <a:endParaRPr lang="en-GB" sz="1600" b="1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715000"/>
            <a:ext cx="2895600" cy="10064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Policy Headings (continued)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600" b="1" dirty="0" smtClean="0"/>
              <a:t>Enhancing Public Services in Rural Areas (18 Actions)</a:t>
            </a:r>
          </a:p>
          <a:p>
            <a:r>
              <a:rPr lang="en-GB" sz="2600" b="1" dirty="0" smtClean="0"/>
              <a:t>Transitioning to a Climate Neutral Society (14 Actions)</a:t>
            </a:r>
          </a:p>
          <a:p>
            <a:r>
              <a:rPr lang="en-GB" sz="2600" b="1" dirty="0" smtClean="0"/>
              <a:t>Supporting the Sustainability of Agriculture, the Marine and Forestry (14 Actions)</a:t>
            </a:r>
          </a:p>
          <a:p>
            <a:r>
              <a:rPr lang="en-GB" sz="2600" b="1" dirty="0" smtClean="0"/>
              <a:t>Supporting the Sustainability of our Islands and Coastal Communities (12 Actions)</a:t>
            </a:r>
          </a:p>
          <a:p>
            <a:r>
              <a:rPr lang="en-GB" sz="2600" b="1" dirty="0" smtClean="0"/>
              <a:t>Implementation of the Policy (6 Actions)</a:t>
            </a:r>
          </a:p>
          <a:p>
            <a:pPr>
              <a:buNone/>
            </a:pPr>
            <a:r>
              <a:rPr lang="en-GB" sz="2600" b="1" dirty="0" smtClean="0"/>
              <a:t>               </a:t>
            </a:r>
            <a:r>
              <a:rPr lang="en-GB" i="1" dirty="0" smtClean="0"/>
              <a:t>Total</a:t>
            </a:r>
            <a:r>
              <a:rPr lang="en-GB" sz="2600" b="1" dirty="0" smtClean="0"/>
              <a:t> </a:t>
            </a:r>
            <a:r>
              <a:rPr lang="en-GB" i="1" dirty="0" smtClean="0"/>
              <a:t>Policy Measures : 152 Actions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638800"/>
            <a:ext cx="2895600" cy="10826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</a:t>
            </a:r>
            <a:r>
              <a:rPr lang="en-GB" sz="2000" dirty="0" smtClean="0"/>
              <a:t>'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u="sng" dirty="0" smtClean="0"/>
              <a:t>Optimising Digital Connectivity (20 Actions)</a:t>
            </a:r>
            <a:r>
              <a:rPr lang="en-GB" b="1" u="sng" dirty="0" smtClean="0"/>
              <a:t/>
            </a:r>
            <a:br>
              <a:rPr lang="en-GB" b="1" u="sng" dirty="0" smtClean="0"/>
            </a:br>
            <a:r>
              <a:rPr lang="en-GB" sz="3600" b="1" u="sng" dirty="0" smtClean="0"/>
              <a:t>Key Actions</a:t>
            </a:r>
            <a:endParaRPr lang="en-GB" sz="36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€2.7 billion investment in the National Broadband Plan</a:t>
            </a:r>
          </a:p>
          <a:p>
            <a:r>
              <a:rPr lang="en-GB" sz="2800" dirty="0" smtClean="0"/>
              <a:t>Implementation of the National Remote Working Strategy</a:t>
            </a:r>
          </a:p>
          <a:p>
            <a:r>
              <a:rPr lang="en-GB" sz="2800" dirty="0" smtClean="0"/>
              <a:t>Invest, map, promote and legislate for more remote working options</a:t>
            </a:r>
          </a:p>
          <a:p>
            <a:pPr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334000"/>
            <a:ext cx="2895600" cy="13874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b="1" u="sng" dirty="0" smtClean="0"/>
              <a:t>Supporting Employment and Careers in Rural Areas (25 Actions)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 </a:t>
            </a:r>
            <a:r>
              <a:rPr lang="en-GB" sz="3600" b="1" dirty="0" smtClean="0"/>
              <a:t>Key Actions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Implement  Nine Regional Enterprise Development Plans</a:t>
            </a:r>
          </a:p>
          <a:p>
            <a:r>
              <a:rPr lang="en-GB" sz="2800" dirty="0" smtClean="0"/>
              <a:t>Target 400 IDA investments by 2024 for Regional Locations.</a:t>
            </a:r>
          </a:p>
          <a:p>
            <a:r>
              <a:rPr lang="en-GB" sz="2800" dirty="0" smtClean="0"/>
              <a:t>Deliver 19 Advanced Technology Buildings in Regional Locations</a:t>
            </a:r>
          </a:p>
          <a:p>
            <a:r>
              <a:rPr lang="en-GB" sz="2800" dirty="0" smtClean="0"/>
              <a:t>Focus on Job Creation and Diversification into New Sectors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019800"/>
            <a:ext cx="2895600" cy="625475"/>
          </a:xfrm>
        </p:spPr>
        <p:txBody>
          <a:bodyPr/>
          <a:lstStyle/>
          <a:p>
            <a:r>
              <a:rPr lang="en-GB" sz="18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b="1" u="sng" dirty="0" smtClean="0"/>
              <a:t>Revitalising Rural Towns and Villages (23 Actions)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 </a:t>
            </a:r>
            <a:r>
              <a:rPr lang="en-GB" sz="4000" b="1" dirty="0" smtClean="0"/>
              <a:t>Key Actions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Deliver a range of strategic investment programmes including €1 billion Rural Regeneration and Development Fund and an enhanced Town and Village Renewal Scheme.</a:t>
            </a:r>
          </a:p>
          <a:p>
            <a:r>
              <a:rPr lang="en-GB" sz="2800" dirty="0" smtClean="0"/>
              <a:t>Deliver major regeneration projects in towns with a population of over 10,000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638800"/>
            <a:ext cx="2895600" cy="1082675"/>
          </a:xfrm>
        </p:spPr>
        <p:txBody>
          <a:bodyPr/>
          <a:lstStyle/>
          <a:p>
            <a:r>
              <a:rPr lang="en-GB" sz="18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GB" sz="2700" b="1" u="sng" dirty="0" smtClean="0"/>
              <a:t>Enhancing Participation, Leadership and Resilience in Rural Communities (20 Actions)</a:t>
            </a:r>
            <a:r>
              <a:rPr lang="en-GB" sz="2700" b="1" dirty="0" smtClean="0"/>
              <a:t/>
            </a:r>
            <a:br>
              <a:rPr lang="en-GB" sz="2700" b="1" dirty="0" smtClean="0"/>
            </a:br>
            <a:r>
              <a:rPr lang="en-GB" b="1" dirty="0" smtClean="0"/>
              <a:t> </a:t>
            </a:r>
            <a:r>
              <a:rPr lang="en-GB" sz="3100" b="1" dirty="0" smtClean="0"/>
              <a:t>Key Actions </a:t>
            </a:r>
            <a:r>
              <a:rPr lang="en-GB" b="1" dirty="0" smtClean="0"/>
              <a:t/>
            </a:r>
            <a:br>
              <a:rPr lang="en-GB" b="1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>
            <a:normAutofit lnSpcReduction="10000"/>
          </a:bodyPr>
          <a:lstStyle/>
          <a:p>
            <a:r>
              <a:rPr lang="en-GB" sz="2800" dirty="0" smtClean="0"/>
              <a:t>Improve supports to communities, voluntary organisations, social enterprises and charities</a:t>
            </a:r>
          </a:p>
          <a:p>
            <a:r>
              <a:rPr lang="en-GB" sz="2800" dirty="0" smtClean="0"/>
              <a:t>Implement the National Volunteering Strategy 2021-2025 &amp; Establish a permanent Volunteer Reserve</a:t>
            </a:r>
          </a:p>
          <a:p>
            <a:r>
              <a:rPr lang="en-GB" sz="2800" dirty="0" smtClean="0"/>
              <a:t>A new LEADER programme for the period 2023-2027 will be developed. In the interim a €70 million Transitional LEADER programme will support job creation, social inclusion, the climate agenda, digital transformation, and encourage rural communities to build on existing strengths and assets.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943600"/>
            <a:ext cx="2895600" cy="777875"/>
          </a:xfrm>
        </p:spPr>
        <p:txBody>
          <a:bodyPr/>
          <a:lstStyle/>
          <a:p>
            <a:r>
              <a:rPr lang="en-GB" sz="18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b="1" u="sng" dirty="0" smtClean="0"/>
              <a:t>Enhancing Public Services in Rural Areas (18 Actions)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 </a:t>
            </a:r>
            <a:r>
              <a:rPr lang="en-GB" sz="4000" b="1" dirty="0" smtClean="0"/>
              <a:t>Key Actions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Improve rural public transport services and pilot new transport initiatives.</a:t>
            </a:r>
          </a:p>
          <a:p>
            <a:r>
              <a:rPr lang="en-GB" sz="2800" dirty="0" smtClean="0"/>
              <a:t>Increase the residential occupancy of rural towns and villages</a:t>
            </a:r>
          </a:p>
          <a:p>
            <a:endParaRPr lang="en-GB" dirty="0" smtClean="0"/>
          </a:p>
          <a:p>
            <a:pPr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638800"/>
            <a:ext cx="2895600" cy="10826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100" b="1" u="sng" dirty="0" smtClean="0"/>
              <a:t>Transitioning to a Climate Neutral Society (14 Actions)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 </a:t>
            </a:r>
            <a:r>
              <a:rPr lang="en-GB" sz="3600" b="1" dirty="0" smtClean="0"/>
              <a:t>Key Actions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Enact and implement the Climate Action and Low Carbon Development Bill.</a:t>
            </a:r>
          </a:p>
          <a:p>
            <a:r>
              <a:rPr lang="en-GB" sz="2800" dirty="0" smtClean="0"/>
              <a:t>Publish a new Climate Action Plan in 2021 and update on an annual basis.</a:t>
            </a:r>
          </a:p>
          <a:p>
            <a:r>
              <a:rPr lang="en-GB" sz="2800" dirty="0" smtClean="0"/>
              <a:t>Retrofit 500,000 homes and install 400,000 heat pumps by 2030</a:t>
            </a:r>
          </a:p>
          <a:p>
            <a:r>
              <a:rPr lang="en-GB" sz="2800" dirty="0" smtClean="0"/>
              <a:t>Give communities a role where they can assist with the move to renewable energy. The target is to reach 70% of electricity sourced via </a:t>
            </a:r>
            <a:r>
              <a:rPr lang="en-GB" sz="2800" dirty="0" err="1" smtClean="0"/>
              <a:t>renewables</a:t>
            </a:r>
            <a:r>
              <a:rPr lang="en-GB" sz="2800" dirty="0" smtClean="0"/>
              <a:t> by 2030.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943600"/>
            <a:ext cx="2895600" cy="7778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b="1" dirty="0" smtClean="0"/>
              <a:t/>
            </a:r>
            <a:br>
              <a:rPr lang="en-GB" sz="2700" b="1" dirty="0" smtClean="0"/>
            </a:br>
            <a:r>
              <a:rPr lang="en-GB" sz="2700" b="1" dirty="0" smtClean="0"/>
              <a:t/>
            </a:r>
            <a:br>
              <a:rPr lang="en-GB" sz="2700" b="1" dirty="0" smtClean="0"/>
            </a:br>
            <a:r>
              <a:rPr lang="en-GB" sz="2700" b="1" dirty="0" smtClean="0"/>
              <a:t/>
            </a:r>
            <a:br>
              <a:rPr lang="en-GB" sz="2700" b="1" dirty="0" smtClean="0"/>
            </a:br>
            <a:r>
              <a:rPr lang="en-GB" sz="2700" b="1" u="sng" dirty="0" smtClean="0"/>
              <a:t>Supporting the Sustainability of Agriculture, the Marine and Forestry (14 Actions)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 </a:t>
            </a:r>
            <a:r>
              <a:rPr lang="en-GB" sz="4000" b="1" dirty="0" smtClean="0"/>
              <a:t>Key Actions </a:t>
            </a:r>
            <a:br>
              <a:rPr lang="en-GB" sz="4000" b="1" dirty="0" smtClean="0"/>
            </a:b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GB" sz="2800" dirty="0" smtClean="0"/>
          </a:p>
          <a:p>
            <a:r>
              <a:rPr lang="en-GB" sz="2800" dirty="0" smtClean="0"/>
              <a:t>Develop and Implement a new </a:t>
            </a:r>
            <a:r>
              <a:rPr lang="en-GB" sz="2800" dirty="0" err="1" smtClean="0"/>
              <a:t>Agri</a:t>
            </a:r>
            <a:r>
              <a:rPr lang="en-GB" sz="2800" dirty="0" smtClean="0"/>
              <a:t>-Food Strategy and Common Agricultural Policy</a:t>
            </a:r>
          </a:p>
          <a:p>
            <a:r>
              <a:rPr lang="en-GB" sz="2800" dirty="0" smtClean="0"/>
              <a:t>Support farm diversification, research, development and promote &amp; develop sustainable farming methods.</a:t>
            </a:r>
          </a:p>
          <a:p>
            <a:r>
              <a:rPr lang="en-GB" sz="2800" dirty="0" smtClean="0"/>
              <a:t>Publish a successor forestry programme </a:t>
            </a:r>
          </a:p>
          <a:p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791200"/>
            <a:ext cx="2895600" cy="9302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2700" b="1" u="sng" dirty="0" smtClean="0"/>
              <a:t>Supporting the Sustainability of our Islands and Coastal Communities (12 Actions)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 </a:t>
            </a:r>
            <a:r>
              <a:rPr lang="en-GB" sz="3600" b="1" dirty="0" smtClean="0"/>
              <a:t>Key Actions 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Publish and implement a new cross-Departmental Policy for Island Development and associated Action Plans</a:t>
            </a:r>
          </a:p>
          <a:p>
            <a:r>
              <a:rPr lang="en-GB" sz="2800" dirty="0" smtClean="0"/>
              <a:t>Progress vital infrastructure development for our island communities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11588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3600" b="1" u="sng" dirty="0" smtClean="0"/>
              <a:t>Implementation of the Policy (6 Actions)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en-GB" b="1" dirty="0" smtClean="0"/>
              <a:t> </a:t>
            </a:r>
            <a:r>
              <a:rPr lang="en-GB" sz="4000" b="1" dirty="0" smtClean="0"/>
              <a:t>Key Actions </a:t>
            </a:r>
            <a:endParaRPr lang="en-GB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/>
              <a:t>Support rural communities to develop long-term cohesive Master-Plans for their areas</a:t>
            </a:r>
          </a:p>
          <a:p>
            <a:r>
              <a:rPr lang="en-GB" sz="2800" dirty="0" smtClean="0"/>
              <a:t>Develop a rural proofing model to ensure that the needs of rural communities are embedded in Government policies.</a:t>
            </a:r>
          </a:p>
          <a:p>
            <a:pPr>
              <a:buNone/>
            </a:pPr>
            <a:endParaRPr lang="en-GB" dirty="0" smtClean="0"/>
          </a:p>
          <a:p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562600"/>
            <a:ext cx="2895600" cy="11588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u="sng" dirty="0" smtClean="0"/>
              <a:t>Web Link</a:t>
            </a:r>
            <a:endParaRPr lang="en-GB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1600" dirty="0" smtClean="0">
                <a:hlinkClick r:id="rId2"/>
              </a:rPr>
              <a:t>https://www.gov.ie/en/publication/4c236-our-rural-future-vision-and-policy-context/</a:t>
            </a:r>
            <a:endParaRPr lang="en-GB" sz="1600" dirty="0" smtClean="0"/>
          </a:p>
          <a:p>
            <a:pPr>
              <a:buNone/>
            </a:pPr>
            <a:endParaRPr lang="en-GB" sz="1600" dirty="0" smtClean="0"/>
          </a:p>
          <a:p>
            <a:r>
              <a:rPr lang="en-GB" sz="2800" dirty="0" smtClean="0"/>
              <a:t>Policy documents and web links will be circulated to all members.</a:t>
            </a:r>
          </a:p>
          <a:p>
            <a:pPr>
              <a:buNone/>
            </a:pPr>
            <a:endParaRPr lang="en-GB" dirty="0" smtClean="0"/>
          </a:p>
          <a:p>
            <a:pPr algn="ctr">
              <a:buNone/>
            </a:pPr>
            <a:r>
              <a:rPr lang="en-GB" dirty="0" smtClean="0"/>
              <a:t>      </a:t>
            </a:r>
            <a:r>
              <a:rPr lang="en-GB" sz="4000" i="1" dirty="0" smtClean="0"/>
              <a:t>The End</a:t>
            </a:r>
            <a:endParaRPr lang="en-GB" sz="4000" i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5410200"/>
            <a:ext cx="2895600" cy="1311275"/>
          </a:xfrm>
        </p:spPr>
        <p:txBody>
          <a:bodyPr/>
          <a:lstStyle/>
          <a:p>
            <a:r>
              <a:rPr lang="en-GB" sz="2000" b="1" dirty="0" smtClean="0">
                <a:solidFill>
                  <a:srgbClr val="FF0000"/>
                </a:solidFill>
              </a:rPr>
              <a:t>Rural Development Policy 2021 - 2025 'Our Rural Future'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404</TotalTime>
  <Words>727</Words>
  <Application>Microsoft Office PowerPoint</Application>
  <PresentationFormat>On-screen Show (4:3)</PresentationFormat>
  <Paragraphs>71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Rural Development Policy 2021-2025 ‘Our Rural Future’</vt:lpstr>
      <vt:lpstr>Policy Headings</vt:lpstr>
      <vt:lpstr>Policy Headings (continued)</vt:lpstr>
      <vt:lpstr>Optimising Digital Connectivity (20 Actions) Key Actions</vt:lpstr>
      <vt:lpstr>Supporting Employment and Careers in Rural Areas (25 Actions)  Key Actions</vt:lpstr>
      <vt:lpstr>Revitalising Rural Towns and Villages (23 Actions)  Key Actions</vt:lpstr>
      <vt:lpstr>Enhancing Participation, Leadership and Resilience in Rural Communities (20 Actions)  Key Actions  </vt:lpstr>
      <vt:lpstr>Enhancing Public Services in Rural Areas (18 Actions)  Key Actions </vt:lpstr>
      <vt:lpstr>Transitioning to a Climate Neutral Society (14 Actions)  Key Actions </vt:lpstr>
      <vt:lpstr>   Supporting the Sustainability of Agriculture, the Marine and Forestry (14 Actions)  Key Actions  </vt:lpstr>
      <vt:lpstr>Supporting the Sustainability of our Islands and Coastal Communities (12 Actions)  Key Actions </vt:lpstr>
      <vt:lpstr>Implementation of the Policy (6 Actions)  Key Actions </vt:lpstr>
      <vt:lpstr>Web Link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Rural Development Policy 2021-2025 </dc:title>
  <dc:creator>Jonathon Codd</dc:creator>
  <cp:lastModifiedBy>jcodd</cp:lastModifiedBy>
  <cp:revision>49</cp:revision>
  <dcterms:created xsi:type="dcterms:W3CDTF">2006-08-16T00:00:00Z</dcterms:created>
  <dcterms:modified xsi:type="dcterms:W3CDTF">2021-05-12T13:37:56Z</dcterms:modified>
</cp:coreProperties>
</file>