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9" r:id="rId4"/>
    <p:sldId id="258" r:id="rId5"/>
    <p:sldId id="260" r:id="rId6"/>
    <p:sldId id="264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D9FC1FB-983B-4F5F-9953-282ACD69D071}">
          <p14:sldIdLst>
            <p14:sldId id="256"/>
            <p14:sldId id="257"/>
            <p14:sldId id="259"/>
            <p14:sldId id="258"/>
            <p14:sldId id="260"/>
            <p14:sldId id="264"/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8E3A5-6486-4851-AC93-F227E324C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21855-9CFE-417A-988A-741E117B9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F31D1-1389-4C98-8548-4E35C1697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08D0-6365-49DA-AA33-02114D700F0D}" type="datetimeFigureOut">
              <a:rPr lang="en-IE" smtClean="0"/>
              <a:t>12/05/2021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8C4FE-0C0F-4F7F-A3ED-80EB6D900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CA8FF-4CD4-42DE-ABE9-D95AFB661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30DF-5059-4C00-B195-5665381981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97659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6DA01-3E92-46F4-BA35-F4F2951CE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E738D-D131-4A2E-A80D-47154C518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99F8E-D12C-4B79-9082-8752ADDBE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08D0-6365-49DA-AA33-02114D700F0D}" type="datetimeFigureOut">
              <a:rPr lang="en-IE" smtClean="0"/>
              <a:t>12/05/2021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0ECBA-0DE4-4F20-A2E6-150C6DCB5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77F5E-7D6E-4BE7-8B35-5FDEAA992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30DF-5059-4C00-B195-5665381981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816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EDA6B-C854-4FDA-ACE2-BC5D5BFC5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9A5499-6866-452F-A869-894239F278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9570-EDCA-43FC-B454-33FD76D4C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08D0-6365-49DA-AA33-02114D700F0D}" type="datetimeFigureOut">
              <a:rPr lang="en-IE" smtClean="0"/>
              <a:t>12/05/2021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E2438-4C04-4714-BE20-35C417CA0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034BA-1AE2-4353-B98F-A749CA855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30DF-5059-4C00-B195-5665381981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32447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4475D-147C-4C06-863E-F160D6558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FF070-703C-4F7E-B965-0C75937D2E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579119-FA2E-4B85-9A82-11E3D6062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F2EA6-B22C-476E-A94F-CFCF523E0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08D0-6365-49DA-AA33-02114D700F0D}" type="datetimeFigureOut">
              <a:rPr lang="en-IE" smtClean="0"/>
              <a:t>12/05/2021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42294-0A6B-42A0-BE3F-0D059C6CD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D7B4D0-A0B6-4D8C-8F6E-C31DC054F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30DF-5059-4C00-B195-5665381981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99415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51A9E-323B-473A-8C12-ED3359EB2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EC5E8-7384-4A2E-BA2A-FDE2E388A8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9241D-1334-4724-BEC1-78A45AC84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049336-F901-4345-88D0-C8C7444F85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97DFC2-4B00-4E92-AED0-3FB2B064ED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A66E1D-DC46-402A-A0A3-F08C3D4FA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08D0-6365-49DA-AA33-02114D700F0D}" type="datetimeFigureOut">
              <a:rPr lang="en-IE" smtClean="0"/>
              <a:t>12/05/2021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682C27-A70F-46B1-B439-2592FF313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ED740F-B446-4BC9-8787-5603CFC00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30DF-5059-4C00-B195-5665381981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8848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DF1A8-AA3E-4035-AD25-1D50751AF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120DA1-C3E5-4CB9-9C12-5B935D34D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08D0-6365-49DA-AA33-02114D700F0D}" type="datetimeFigureOut">
              <a:rPr lang="en-IE" smtClean="0"/>
              <a:t>12/05/2021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1DE3E6-17FB-4357-AAF4-DDFAF4E1F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FA2A72-CC19-4B85-A197-DFEE3313E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30DF-5059-4C00-B195-5665381981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71145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6E772-C0A1-4094-8816-013DBA40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08D0-6365-49DA-AA33-02114D700F0D}" type="datetimeFigureOut">
              <a:rPr lang="en-IE" smtClean="0"/>
              <a:t>12/05/2021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D08299-1033-42C8-A0BD-EF123820C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0410E5-6516-499E-82E6-D1F69BCE6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30DF-5059-4C00-B195-5665381981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59191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C412A-0AFA-4FD2-9C1E-D540E5A8F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FD950-E4F0-4087-B488-EC2A4F09E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F42F6-21D7-4614-8670-8E90A9F25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D78567-CE8F-4F2B-A8F0-A845136B2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08D0-6365-49DA-AA33-02114D700F0D}" type="datetimeFigureOut">
              <a:rPr lang="en-IE" smtClean="0"/>
              <a:t>12/05/2021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0A791A-64B4-4D53-A337-197F08072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662B5F-BF4B-4486-A26D-EC5C2D80E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30DF-5059-4C00-B195-5665381981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8046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0E583-53F0-4243-B5BA-B353CE0DC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A33D6D-F2ED-4A52-882A-6F75362D0D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084E1-C6C8-467C-B118-497D3668E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50DE5-C1A9-4AE0-85D8-ABDAA76F5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08D0-6365-49DA-AA33-02114D700F0D}" type="datetimeFigureOut">
              <a:rPr lang="en-IE" smtClean="0"/>
              <a:t>12/05/2021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D7FF27-7BB5-4B82-89FB-F535F2ACA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85E00B-8CDE-4DA8-8472-9CAE21641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30DF-5059-4C00-B195-5665381981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1531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B816F-67D4-4262-B991-34F172A82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CD440-827A-4B75-877D-33DC1C521D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A453A-D232-49C7-BA25-4290453D3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08D0-6365-49DA-AA33-02114D700F0D}" type="datetimeFigureOut">
              <a:rPr lang="en-IE" smtClean="0"/>
              <a:t>12/05/2021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5663F-DBE1-4C9F-8D18-A06177075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DEF9E-F843-4388-A6D9-F6D5CFF2E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30DF-5059-4C00-B195-5665381981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8489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116981-914C-42B8-A8C5-9319F2565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62C551-6A79-447E-BCE9-9143B9DF4A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EB520-D02F-4A21-89CA-4E86ECDFE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608D0-6365-49DA-AA33-02114D700F0D}" type="datetimeFigureOut">
              <a:rPr lang="en-IE" smtClean="0"/>
              <a:t>12/05/2021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8248F-9395-4F35-8EE4-95A1CC17A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28594-FF53-4080-9BE4-90446850C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930DF-5059-4C00-B195-5665381981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2922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539780-E863-4A68-8D3B-ABE7FCC2A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A72232-2B36-4F05-B9DD-C5FD50644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78F4F-1B93-4543-94E3-2DA997474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608D0-6365-49DA-AA33-02114D700F0D}" type="datetimeFigureOut">
              <a:rPr lang="en-IE" smtClean="0"/>
              <a:t>12/05/2021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AC009-7DDD-4F35-9B6C-A3172FE438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865AA-C0F1-46C9-B4F9-C66BB51C4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930DF-5059-4C00-B195-5665381981AA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0971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C6251D5-23EF-42BE-8FE2-66A6F20F79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587" y="287594"/>
            <a:ext cx="11621729" cy="6327058"/>
          </a:xfrm>
        </p:spPr>
        <p:txBody>
          <a:bodyPr/>
          <a:lstStyle/>
          <a:p>
            <a:endParaRPr lang="en-IE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31052F8-B3EC-4043-85F0-DBD9C5754F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589961"/>
              </p:ext>
            </p:extLst>
          </p:nvPr>
        </p:nvGraphicFramePr>
        <p:xfrm>
          <a:off x="385312" y="333555"/>
          <a:ext cx="11460101" cy="6389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0494">
                  <a:extLst>
                    <a:ext uri="{9D8B030D-6E8A-4147-A177-3AD203B41FA5}">
                      <a16:colId xmlns:a16="http://schemas.microsoft.com/office/drawing/2014/main" val="641035427"/>
                    </a:ext>
                  </a:extLst>
                </a:gridCol>
                <a:gridCol w="6869607">
                  <a:extLst>
                    <a:ext uri="{9D8B030D-6E8A-4147-A177-3AD203B41FA5}">
                      <a16:colId xmlns:a16="http://schemas.microsoft.com/office/drawing/2014/main" val="1468982440"/>
                    </a:ext>
                  </a:extLst>
                </a:gridCol>
              </a:tblGrid>
              <a:tr h="6389298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IE" sz="48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n-IE" sz="4800" dirty="0">
                          <a:solidFill>
                            <a:schemeClr val="tx1"/>
                          </a:solidFill>
                        </a:rPr>
                        <a:t>Waterford Local Community Development Committee</a:t>
                      </a:r>
                    </a:p>
                    <a:p>
                      <a:pPr algn="ctr"/>
                      <a:endParaRPr lang="en-IE" sz="48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IE" sz="4800" dirty="0">
                          <a:solidFill>
                            <a:schemeClr val="tx1"/>
                          </a:solidFill>
                        </a:rPr>
                        <a:t>Implementation of </a:t>
                      </a:r>
                    </a:p>
                    <a:p>
                      <a:pPr algn="ctr"/>
                      <a:r>
                        <a:rPr lang="en-IE" sz="4800" dirty="0">
                          <a:solidFill>
                            <a:schemeClr val="tx1"/>
                          </a:solidFill>
                        </a:rPr>
                        <a:t>Migrant Integration Strategy 2021-2024</a:t>
                      </a:r>
                      <a:endParaRPr lang="en-I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654187"/>
                  </a:ext>
                </a:extLst>
              </a:tr>
            </a:tbl>
          </a:graphicData>
        </a:graphic>
      </p:graphicFrame>
      <p:pic>
        <p:nvPicPr>
          <p:cNvPr id="5" name="Picture 4" descr="A picture containing text, grass, sport, field&#10;&#10;Description automatically generated">
            <a:extLst>
              <a:ext uri="{FF2B5EF4-FFF2-40B4-BE49-F238E27FC236}">
                <a16:creationId xmlns:a16="http://schemas.microsoft.com/office/drawing/2014/main" id="{41C5D6D8-249C-4F0F-B4B8-889DF34FCD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46586" y="483079"/>
            <a:ext cx="4449701" cy="5957978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</p:spPr>
      </p:pic>
    </p:spTree>
    <p:extLst>
      <p:ext uri="{BB962C8B-B14F-4D97-AF65-F5344CB8AC3E}">
        <p14:creationId xmlns:p14="http://schemas.microsoft.com/office/powerpoint/2010/main" val="3693050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C9482-79D9-4360-B424-A7DEE90E6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936" y="237213"/>
            <a:ext cx="10515600" cy="99491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br>
              <a:rPr kumimoji="0" lang="en-IE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IE" sz="31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Waterford LCDC committed in 2018 to progressing The Migrant Integration Strategy – A Blueprint of the Future</a:t>
            </a:r>
            <a:b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E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A1D46B4-027E-4717-B037-0ED736F12E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087105"/>
              </p:ext>
            </p:extLst>
          </p:nvPr>
        </p:nvGraphicFramePr>
        <p:xfrm>
          <a:off x="632604" y="1404988"/>
          <a:ext cx="11300604" cy="5228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5260">
                  <a:extLst>
                    <a:ext uri="{9D8B030D-6E8A-4147-A177-3AD203B41FA5}">
                      <a16:colId xmlns:a16="http://schemas.microsoft.com/office/drawing/2014/main" val="3329745669"/>
                    </a:ext>
                  </a:extLst>
                </a:gridCol>
                <a:gridCol w="6665344">
                  <a:extLst>
                    <a:ext uri="{9D8B030D-6E8A-4147-A177-3AD203B41FA5}">
                      <a16:colId xmlns:a16="http://schemas.microsoft.com/office/drawing/2014/main" val="3188078149"/>
                    </a:ext>
                  </a:extLst>
                </a:gridCol>
              </a:tblGrid>
              <a:tr h="5151088">
                <a:tc>
                  <a:txBody>
                    <a:bodyPr/>
                    <a:lstStyle/>
                    <a:p>
                      <a:endParaRPr lang="en-IE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6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IE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Key Actions: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6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en-IE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60000"/>
                        <a:buFont typeface="Wingdings" panose="05000000000000000000" pitchFamily="2" charset="2"/>
                        <a:buChar char=""/>
                        <a:tabLst/>
                        <a:defRPr/>
                      </a:pPr>
                      <a:r>
                        <a:rPr kumimoji="0" lang="en-IE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Established an interagency Working Sub-group – first meeting in February 2018.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60000"/>
                        <a:buFont typeface="Wingdings" panose="05000000000000000000" pitchFamily="2" charset="2"/>
                        <a:buChar char=""/>
                        <a:tabLst/>
                        <a:defRPr/>
                      </a:pPr>
                      <a:r>
                        <a:rPr kumimoji="0" lang="en-IE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Establish Waterford Migrant Integration Forum – achieved by November 2018.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60000"/>
                        <a:buFont typeface="Wingdings" panose="05000000000000000000" pitchFamily="2" charset="2"/>
                        <a:buChar char=""/>
                        <a:tabLst/>
                        <a:defRPr/>
                      </a:pPr>
                      <a:r>
                        <a:rPr kumimoji="0" lang="en-IE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Waterford Migrant Integration Strategy developed – approved by LCDC in July 2020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Pct val="60000"/>
                        <a:buFont typeface="Wingdings" panose="05000000000000000000" pitchFamily="2" charset="2"/>
                        <a:buChar char=""/>
                        <a:tabLst/>
                        <a:defRPr/>
                      </a:pPr>
                      <a:r>
                        <a:rPr kumimoji="0" lang="en-IE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Strategy launched – achieved in April 2021 (delayed due to Covid-19)</a:t>
                      </a:r>
                    </a:p>
                    <a:p>
                      <a:endParaRPr lang="en-IE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782615"/>
                  </a:ext>
                </a:extLst>
              </a:tr>
            </a:tbl>
          </a:graphicData>
        </a:graphic>
      </p:graphicFrame>
      <p:pic>
        <p:nvPicPr>
          <p:cNvPr id="6" name="Picture 5" descr="A picture containing text, road, outdoor, person&#10;&#10;Description automatically generated">
            <a:extLst>
              <a:ext uri="{FF2B5EF4-FFF2-40B4-BE49-F238E27FC236}">
                <a16:creationId xmlns:a16="http://schemas.microsoft.com/office/drawing/2014/main" id="{ED50BF34-E0B8-47A6-BEE8-5FC703020A0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22" y="1759789"/>
            <a:ext cx="4747136" cy="45144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2158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C9482-79D9-4360-B424-A7DEE90E6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603" y="362309"/>
            <a:ext cx="11300603" cy="99491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kumimoji="0" lang="en-IE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Strategy Themes 2021-2024</a:t>
            </a:r>
            <a:endParaRPr lang="en-IE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A1D46B4-027E-4717-B037-0ED736F12E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278259"/>
              </p:ext>
            </p:extLst>
          </p:nvPr>
        </p:nvGraphicFramePr>
        <p:xfrm>
          <a:off x="632604" y="1404988"/>
          <a:ext cx="11300604" cy="5151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5336">
                  <a:extLst>
                    <a:ext uri="{9D8B030D-6E8A-4147-A177-3AD203B41FA5}">
                      <a16:colId xmlns:a16="http://schemas.microsoft.com/office/drawing/2014/main" val="3329745669"/>
                    </a:ext>
                  </a:extLst>
                </a:gridCol>
                <a:gridCol w="6205268">
                  <a:extLst>
                    <a:ext uri="{9D8B030D-6E8A-4147-A177-3AD203B41FA5}">
                      <a16:colId xmlns:a16="http://schemas.microsoft.com/office/drawing/2014/main" val="3188078149"/>
                    </a:ext>
                  </a:extLst>
                </a:gridCol>
              </a:tblGrid>
              <a:tr h="5151088">
                <a:tc>
                  <a:txBody>
                    <a:bodyPr/>
                    <a:lstStyle/>
                    <a:p>
                      <a:pPr marL="457200" indent="-457200"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r>
                        <a:rPr lang="en-IE" sz="2800" dirty="0">
                          <a:solidFill>
                            <a:schemeClr val="tx1"/>
                          </a:solidFill>
                        </a:rPr>
                        <a:t>Access to Public Services</a:t>
                      </a:r>
                    </a:p>
                    <a:p>
                      <a:pPr marL="457200" indent="-457200"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endParaRPr lang="en-IE" sz="2800" dirty="0">
                        <a:solidFill>
                          <a:schemeClr val="tx1"/>
                        </a:solidFill>
                      </a:endParaRPr>
                    </a:p>
                    <a:p>
                      <a:pPr marL="457200" indent="-457200"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r>
                        <a:rPr lang="en-IE" sz="2800" dirty="0">
                          <a:solidFill>
                            <a:schemeClr val="tx1"/>
                          </a:solidFill>
                        </a:rPr>
                        <a:t>Education &amp; Life Long Learning</a:t>
                      </a:r>
                    </a:p>
                    <a:p>
                      <a:pPr marL="457200" indent="-457200"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endParaRPr lang="en-IE" sz="2800" dirty="0">
                        <a:solidFill>
                          <a:schemeClr val="tx1"/>
                        </a:solidFill>
                      </a:endParaRPr>
                    </a:p>
                    <a:p>
                      <a:pPr marL="457200" indent="-457200"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r>
                        <a:rPr lang="en-IE" sz="2800" dirty="0">
                          <a:solidFill>
                            <a:schemeClr val="tx1"/>
                          </a:solidFill>
                        </a:rPr>
                        <a:t>Employment &amp; Pathways to Work</a:t>
                      </a:r>
                    </a:p>
                    <a:p>
                      <a:pPr marL="457200" indent="-457200"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endParaRPr lang="en-IE" sz="2800" dirty="0">
                        <a:solidFill>
                          <a:schemeClr val="tx1"/>
                        </a:solidFill>
                      </a:endParaRPr>
                    </a:p>
                    <a:p>
                      <a:pPr marL="457200" indent="-457200"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r>
                        <a:rPr lang="en-IE" sz="2800" dirty="0">
                          <a:solidFill>
                            <a:schemeClr val="tx1"/>
                          </a:solidFill>
                        </a:rPr>
                        <a:t>Integration in the Community &amp; Social Inclusion</a:t>
                      </a:r>
                    </a:p>
                    <a:p>
                      <a:r>
                        <a:rPr lang="en-IE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IE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r>
                        <a:rPr kumimoji="0" lang="en-IE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Health</a:t>
                      </a:r>
                    </a:p>
                    <a:p>
                      <a:pPr marL="0" indent="0"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en-IE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kumimoji="0" lang="en-IE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</a:t>
                      </a:r>
                    </a:p>
                    <a:p>
                      <a:pPr marL="457200" indent="-457200"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endParaRPr lang="en-IE" sz="2800" dirty="0">
                        <a:solidFill>
                          <a:schemeClr val="tx1"/>
                        </a:solidFill>
                      </a:endParaRPr>
                    </a:p>
                    <a:p>
                      <a:pPr marL="457200" indent="-457200"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r>
                        <a:rPr lang="en-IE" sz="2800" dirty="0">
                          <a:solidFill>
                            <a:schemeClr val="tx1"/>
                          </a:solidFill>
                        </a:rPr>
                        <a:t>Political &amp; Civic Participation</a:t>
                      </a:r>
                    </a:p>
                    <a:p>
                      <a:pPr marL="457200" indent="-457200"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endParaRPr lang="en-IE" sz="2800" dirty="0">
                        <a:solidFill>
                          <a:schemeClr val="tx1"/>
                        </a:solidFill>
                      </a:endParaRPr>
                    </a:p>
                    <a:p>
                      <a:pPr marL="457200" indent="-457200"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r>
                        <a:rPr lang="en-IE" sz="2800" dirty="0">
                          <a:solidFill>
                            <a:schemeClr val="tx1"/>
                          </a:solidFill>
                        </a:rPr>
                        <a:t>Promoting Intercultural Awareness &amp; Combatting Racism &amp; Xenophobia</a:t>
                      </a:r>
                    </a:p>
                    <a:p>
                      <a:pPr marL="457200" indent="-457200"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endParaRPr lang="en-IE" sz="2800" dirty="0">
                        <a:solidFill>
                          <a:schemeClr val="tx1"/>
                        </a:solidFill>
                      </a:endParaRPr>
                    </a:p>
                    <a:p>
                      <a:pPr marL="457200" indent="-457200"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r>
                        <a:rPr lang="en-IE" sz="2800" dirty="0">
                          <a:solidFill>
                            <a:schemeClr val="tx1"/>
                          </a:solidFill>
                        </a:rPr>
                        <a:t>Volunteering</a:t>
                      </a:r>
                    </a:p>
                    <a:p>
                      <a:endParaRPr lang="en-IE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782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5733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C9482-79D9-4360-B424-A7DEE90E6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212787"/>
            <a:ext cx="11628408" cy="88564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lang="en-IE" b="1" dirty="0"/>
              <a:t>Overview of Key actions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A1D46B4-027E-4717-B037-0ED736F12E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1077917"/>
              </p:ext>
            </p:extLst>
          </p:nvPr>
        </p:nvGraphicFramePr>
        <p:xfrm>
          <a:off x="304800" y="1150189"/>
          <a:ext cx="11628408" cy="5641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0830">
                  <a:extLst>
                    <a:ext uri="{9D8B030D-6E8A-4147-A177-3AD203B41FA5}">
                      <a16:colId xmlns:a16="http://schemas.microsoft.com/office/drawing/2014/main" val="3329745669"/>
                    </a:ext>
                  </a:extLst>
                </a:gridCol>
                <a:gridCol w="6567578">
                  <a:extLst>
                    <a:ext uri="{9D8B030D-6E8A-4147-A177-3AD203B41FA5}">
                      <a16:colId xmlns:a16="http://schemas.microsoft.com/office/drawing/2014/main" val="3188078149"/>
                    </a:ext>
                  </a:extLst>
                </a:gridCol>
              </a:tblGrid>
              <a:tr h="5641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E" sz="2000" u="sng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Action: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Access to Public Services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Welcome/Failte to Waterford Hub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Cultural Training for Agency Staff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Online Directory &amp; Information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IE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Employment &amp; Pathways to Work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Promote Entrepreneurship &amp; Innovation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Inclusive Workplaces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Integration Category in Business Awards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Skills audit within community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en-IE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Health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Promote current supports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Information &amp; Access to health services</a:t>
                      </a:r>
                      <a:endParaRPr lang="en-IE" sz="20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E" sz="2000" u="sng" dirty="0">
                          <a:solidFill>
                            <a:schemeClr val="tx1"/>
                          </a:solidFill>
                        </a:rPr>
                        <a:t>Proposed Lead &amp; Potential Partners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</a:rPr>
                        <a:t>Waterford LCDC (Lead);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Dept. of Employment Affairs &amp; Social Protection; Waterford Citizens Information Service; Waterford Migrant Integration Forum; Waterford Area Partnership &amp; others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Dept. of Employment Affairs &amp; Social Protection (lead)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WC&amp;CC Economic Section; Waterford Migrant Integration Forum; Waterford Chamber of Commerce; Waterford Congress of Trade Unions; Waterford Area Partnership SICAP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Waterford Local Employment Services – city &amp; county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HSE Social Inclusion Unit (lead); HSE Community Care;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Waterford Migrant Integration Forum; Healthy Waterford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U-Casadh Atelier Roma Project; Intercultural Health Hub</a:t>
                      </a: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IE" sz="20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782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296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C9482-79D9-4360-B424-A7DEE90E6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212787"/>
            <a:ext cx="11628408" cy="88564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/>
              <a:defRPr/>
            </a:pPr>
            <a:r>
              <a:rPr lang="en-IE" b="1" dirty="0"/>
              <a:t>Overview of Key actions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A1D46B4-027E-4717-B037-0ED736F12E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8355611"/>
              </p:ext>
            </p:extLst>
          </p:nvPr>
        </p:nvGraphicFramePr>
        <p:xfrm>
          <a:off x="304800" y="1150189"/>
          <a:ext cx="11628408" cy="562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0830">
                  <a:extLst>
                    <a:ext uri="{9D8B030D-6E8A-4147-A177-3AD203B41FA5}">
                      <a16:colId xmlns:a16="http://schemas.microsoft.com/office/drawing/2014/main" val="3329745669"/>
                    </a:ext>
                  </a:extLst>
                </a:gridCol>
                <a:gridCol w="6567578">
                  <a:extLst>
                    <a:ext uri="{9D8B030D-6E8A-4147-A177-3AD203B41FA5}">
                      <a16:colId xmlns:a16="http://schemas.microsoft.com/office/drawing/2014/main" val="3188078149"/>
                    </a:ext>
                  </a:extLst>
                </a:gridCol>
              </a:tblGrid>
              <a:tr h="43074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E" sz="2000" u="sng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Action: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Education &amp; Lifelong Learning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Yellow Flag Programme </a:t>
                      </a:r>
                      <a:r>
                        <a:rPr kumimoji="0" lang="en-US" sz="2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recognising</a:t>
                      </a: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integration &amp; diversity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Translation at Parent meetings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English language classes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en-IE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Integration in the Community &amp; Social Inclusion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Waterford Migrant Integration Forum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strengthened &amp; resourced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Housing development – avoid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en-IE" sz="20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ghettoisation</a:t>
                      </a:r>
                      <a:endParaRPr lang="en-IE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IE" sz="2000" dirty="0"/>
                        <a:t>          </a:t>
                      </a:r>
                      <a:r>
                        <a:rPr lang="en-IE" sz="2000" dirty="0">
                          <a:solidFill>
                            <a:schemeClr val="tx1"/>
                          </a:solidFill>
                        </a:rPr>
                        <a:t>Promote inclusion across community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IE" sz="2000" dirty="0">
                          <a:solidFill>
                            <a:schemeClr val="tx1"/>
                          </a:solidFill>
                        </a:rPr>
                        <a:t>          sector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IE" sz="2000" u="sng" dirty="0">
                          <a:solidFill>
                            <a:schemeClr val="tx1"/>
                          </a:solidFill>
                        </a:rPr>
                        <a:t>Proposed Lead &amp; Potential Partners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Waterford LCDC (lead); Waterford Institute of Technology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Waterford Wexford Education Training Board Adult &amp; Community Education; Solas; Waterford Migrant Integration Forum; Waterford Area Partnership SICAP; Secondary School Principals Network; Waterford Childcare Committee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Primary School Principals Network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Waterford LCDC (lead); WC&amp;CC Housing Section; Waterford Migrant Integration Forum; Waterford Area Partnership SICAP; Waterford Integrated Services; Waterford Women’s Centre; Waterford PPN; Waterford Children &amp; Young People’s Services Committee; Family Resource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</a:rPr>
                        <a:t>Centres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IE" sz="20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IE" sz="20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782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359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C9482-79D9-4360-B424-A7DEE90E6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1" y="212787"/>
            <a:ext cx="11628408" cy="885644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en-GB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Opportunities for Effective Engagement with the Migrant Community</a:t>
            </a:r>
            <a:br>
              <a:rPr lang="en-IE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E" sz="2800" b="1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A1D46B4-027E-4717-B037-0ED736F12E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259422"/>
              </p:ext>
            </p:extLst>
          </p:nvPr>
        </p:nvGraphicFramePr>
        <p:xfrm>
          <a:off x="304800" y="1167442"/>
          <a:ext cx="11628408" cy="5569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8408">
                  <a:extLst>
                    <a:ext uri="{9D8B030D-6E8A-4147-A177-3AD203B41FA5}">
                      <a16:colId xmlns:a16="http://schemas.microsoft.com/office/drawing/2014/main" val="3329745669"/>
                    </a:ext>
                  </a:extLst>
                </a:gridCol>
              </a:tblGrid>
              <a:tr h="5526865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endParaRPr lang="en-US" sz="120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lnSpc>
                          <a:spcPct val="100000"/>
                        </a:lnSpc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Waterford’s population is now much more diverse, with migrants estimated at 12.8% of the total population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As a community, we have a collective responsibility to ensure inclusivity and equality of access to services, programmes and opportunities 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LCDC agencies and organisations can work together to empower minority groups through civic engagement and ensure that policies and practices that may give rise to institutional racism are challenged 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Waterford contributed to the development of the recent White Paper on ending the current Direct Provision system (now known as IPAS) 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Based on the high level of integration and inclusion work completed to date in Waterford, the LCDC can be  </a:t>
                      </a:r>
                      <a:r>
                        <a:rPr lang="en-US" sz="2200" dirty="0" err="1">
                          <a:solidFill>
                            <a:schemeClr val="tx1"/>
                          </a:solidFill>
                        </a:rPr>
                        <a:t>recognised</a:t>
                      </a: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 as having a valid role to play in  supporting the development of the National Action Plan Against Racism (NAPAR) 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Clr>
                          <a:schemeClr val="accent1">
                            <a:lumMod val="75000"/>
                          </a:schemeClr>
                        </a:buClr>
                        <a:buSzPct val="60000"/>
                        <a:buFont typeface="Wingdings" panose="05000000000000000000" pitchFamily="2" charset="2"/>
                        <a:buChar char="v"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The LCDC can advocate for the Business Case for Diversity, more Awareness on Equality, Diversity and Inclusion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sz="220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IE" sz="1800" dirty="0">
                        <a:solidFill>
                          <a:schemeClr val="tx1"/>
                        </a:solidFill>
                      </a:endParaRPr>
                    </a:p>
                  </a:txBody>
                  <a:tcPr marT="41564" marB="41564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782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945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37440-47D4-405A-9881-097BB1277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811" y="365126"/>
            <a:ext cx="11536393" cy="88283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IE" b="1" dirty="0"/>
              <a:t>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6DA8C-6055-43CC-AFDD-AEBF5279F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811" y="1403230"/>
            <a:ext cx="11536393" cy="523911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IE" b="1" dirty="0"/>
              <a:t>Waterford LCDC to agree:</a:t>
            </a:r>
          </a:p>
          <a:p>
            <a:pPr>
              <a:buSzPct val="60000"/>
              <a:buFont typeface="Wingdings" panose="05000000000000000000" pitchFamily="2" charset="2"/>
              <a:buChar char="Ø"/>
            </a:pPr>
            <a:r>
              <a:rPr lang="en-IE" b="1" dirty="0"/>
              <a:t>Annual Action Plan including review and monitoring</a:t>
            </a:r>
          </a:p>
          <a:p>
            <a:pPr>
              <a:buSzPct val="60000"/>
              <a:buFont typeface="Wingdings" panose="05000000000000000000" pitchFamily="2" charset="2"/>
              <a:buChar char="Ø"/>
            </a:pPr>
            <a:r>
              <a:rPr lang="en-IE" b="1" dirty="0"/>
              <a:t>Resources i.e. Project Coordinator</a:t>
            </a:r>
          </a:p>
          <a:p>
            <a:pPr>
              <a:buSzPct val="60000"/>
              <a:buFont typeface="Wingdings" panose="05000000000000000000" pitchFamily="2" charset="2"/>
              <a:buChar char="Ø"/>
            </a:pPr>
            <a:r>
              <a:rPr lang="en-IE" b="1" dirty="0"/>
              <a:t>Migrant Integration Strategy Steering Sub-Group – ratify Terms of Reference &amp; Membership (not implementation focused - to guide, advise and monitor)</a:t>
            </a:r>
          </a:p>
          <a:p>
            <a:pPr>
              <a:buSzPct val="60000"/>
              <a:buFont typeface="Wingdings" panose="05000000000000000000" pitchFamily="2" charset="2"/>
              <a:buChar char="Ø"/>
            </a:pPr>
            <a:r>
              <a:rPr lang="en-IE" b="1" dirty="0"/>
              <a:t>Establish Task Groups to progress Strategic Themes &amp; Actions including implementation and monitoring</a:t>
            </a:r>
          </a:p>
          <a:p>
            <a:pPr>
              <a:buSzPct val="60000"/>
              <a:buFont typeface="Wingdings" panose="05000000000000000000" pitchFamily="2" charset="2"/>
              <a:buChar char="Ø"/>
            </a:pPr>
            <a:r>
              <a:rPr lang="en-US" b="1" dirty="0"/>
              <a:t>Monitor &amp; Evaluation processes to capture learning and outcomes to inform future actions</a:t>
            </a:r>
            <a:endParaRPr lang="en-IE" b="1" dirty="0"/>
          </a:p>
          <a:p>
            <a:pPr>
              <a:buSzPct val="60000"/>
              <a:buFont typeface="Wingdings" panose="05000000000000000000" pitchFamily="2" charset="2"/>
              <a:buChar char="Ø"/>
            </a:pPr>
            <a:endParaRPr lang="en-IE" dirty="0"/>
          </a:p>
          <a:p>
            <a:pPr>
              <a:buSzPct val="60000"/>
              <a:buFont typeface="Wingdings" panose="05000000000000000000" pitchFamily="2" charset="2"/>
              <a:buChar char="Ø"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09836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37440-47D4-405A-9881-097BB1277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811" y="365126"/>
            <a:ext cx="11536393" cy="88283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IE" b="1" dirty="0"/>
              <a:t>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6DA8C-6055-43CC-AFDD-AEBF5279F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811" y="1403230"/>
            <a:ext cx="11536393" cy="523911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IE" b="1" dirty="0"/>
              <a:t>Waterford Migrant Strategy Project Coordinator role includes:</a:t>
            </a:r>
          </a:p>
          <a:p>
            <a:pPr>
              <a:buSzPct val="60000"/>
              <a:buFont typeface="Wingdings" panose="05000000000000000000" pitchFamily="2" charset="2"/>
              <a:buChar char="Ø"/>
            </a:pPr>
            <a:r>
              <a:rPr lang="en-IE" b="1" dirty="0" err="1"/>
              <a:t>Delievr</a:t>
            </a:r>
            <a:r>
              <a:rPr lang="en-IE" b="1" dirty="0"/>
              <a:t> on approved Annual Action Plans</a:t>
            </a:r>
          </a:p>
          <a:p>
            <a:pPr>
              <a:buSzPct val="60000"/>
              <a:buFont typeface="Wingdings" panose="05000000000000000000" pitchFamily="2" charset="2"/>
              <a:buChar char="Ø"/>
            </a:pPr>
            <a:r>
              <a:rPr lang="en-IE" b="1" dirty="0"/>
              <a:t>Coordinating themed Task Groups and progressing agreed actions</a:t>
            </a:r>
          </a:p>
          <a:p>
            <a:pPr>
              <a:buSzPct val="60000"/>
              <a:buFont typeface="Wingdings" panose="05000000000000000000" pitchFamily="2" charset="2"/>
              <a:buChar char="Ø"/>
            </a:pPr>
            <a:r>
              <a:rPr lang="en-IE" b="1" dirty="0"/>
              <a:t>Organising seminars/workshops to support actions</a:t>
            </a:r>
          </a:p>
          <a:p>
            <a:pPr>
              <a:buSzPct val="60000"/>
              <a:buFont typeface="Wingdings" panose="05000000000000000000" pitchFamily="2" charset="2"/>
              <a:buChar char="Ø"/>
            </a:pPr>
            <a:r>
              <a:rPr lang="en-US" b="1" dirty="0"/>
              <a:t>Developing promotion methodologies supporting ease of access to information, facilities, services etc.</a:t>
            </a:r>
          </a:p>
          <a:p>
            <a:pPr>
              <a:buSzPct val="60000"/>
              <a:buFont typeface="Wingdings" panose="05000000000000000000" pitchFamily="2" charset="2"/>
              <a:buChar char="Ø"/>
            </a:pPr>
            <a:r>
              <a:rPr lang="en-US" b="1" dirty="0"/>
              <a:t>Identifying funding streams to support development of actions</a:t>
            </a:r>
          </a:p>
          <a:p>
            <a:pPr>
              <a:buSzPct val="60000"/>
              <a:buFont typeface="Wingdings" panose="05000000000000000000" pitchFamily="2" charset="2"/>
              <a:buChar char="Ø"/>
            </a:pPr>
            <a:r>
              <a:rPr lang="en-US" b="1" dirty="0"/>
              <a:t>Monitoring &amp; Evaluation processes</a:t>
            </a:r>
          </a:p>
          <a:p>
            <a:pPr marL="0" indent="0">
              <a:buSzPct val="60000"/>
              <a:buNone/>
            </a:pPr>
            <a:endParaRPr lang="en-US" b="1" dirty="0"/>
          </a:p>
          <a:p>
            <a:pPr marL="0" indent="0">
              <a:buSzPct val="60000"/>
              <a:buNone/>
            </a:pPr>
            <a:r>
              <a:rPr lang="en-US" b="1" dirty="0"/>
              <a:t>Cost for 12-month period of €50,000 – Salary, communication, admin etc. </a:t>
            </a:r>
          </a:p>
          <a:p>
            <a:pPr marL="0" indent="0">
              <a:buSzPct val="60000"/>
              <a:buNone/>
            </a:pPr>
            <a:endParaRPr lang="en-US" dirty="0"/>
          </a:p>
          <a:p>
            <a:pPr>
              <a:buSzPct val="60000"/>
              <a:buFont typeface="Wingdings" panose="05000000000000000000" pitchFamily="2" charset="2"/>
              <a:buChar char="Ø"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15402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37440-47D4-405A-9881-097BB1277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811" y="365126"/>
            <a:ext cx="11536393" cy="88283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IE" b="1" dirty="0"/>
              <a:t>What is being asked today?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6DA8C-6055-43CC-AFDD-AEBF5279F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811" y="1403230"/>
            <a:ext cx="11536393" cy="523911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E" b="1" dirty="0"/>
              <a:t>Waterford LCDC members to support implementation by:</a:t>
            </a:r>
          </a:p>
          <a:p>
            <a:pPr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en-IE" b="1" dirty="0"/>
              <a:t>Reviewing themes and actions to include in internal annual plans 2021-2024</a:t>
            </a:r>
          </a:p>
          <a:p>
            <a:pPr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en-IE" b="1" dirty="0"/>
              <a:t>Committing annual budget allocations – collectively €50,000 can be achieved </a:t>
            </a:r>
          </a:p>
          <a:p>
            <a:pPr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en-IE" b="1" dirty="0"/>
              <a:t>Committing time of relevant staff and resources to Task Groups</a:t>
            </a:r>
          </a:p>
          <a:p>
            <a:pPr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en-IE" b="1" dirty="0"/>
              <a:t>Ensuring strategy outcomes </a:t>
            </a:r>
            <a:r>
              <a:rPr lang="en-IE" b="1"/>
              <a:t>are achieved by 2024</a:t>
            </a:r>
            <a:endParaRPr lang="en-IE" b="1" dirty="0"/>
          </a:p>
          <a:p>
            <a:pPr>
              <a:lnSpc>
                <a:spcPct val="150000"/>
              </a:lnSpc>
              <a:buSzPct val="60000"/>
              <a:buFont typeface="Wingdings" panose="05000000000000000000" pitchFamily="2" charset="2"/>
              <a:buChar char="Ø"/>
            </a:pPr>
            <a:r>
              <a:rPr lang="en-IE" b="1" dirty="0"/>
              <a:t>Waterford Migrant Integration Strategy 2021-2024 included in Waterford Local Economic &amp; Community Plan and Waterford Development Plan</a:t>
            </a:r>
          </a:p>
          <a:p>
            <a:pPr>
              <a:buSzPct val="60000"/>
              <a:buFont typeface="Wingdings" panose="05000000000000000000" pitchFamily="2" charset="2"/>
              <a:buChar char="Ø"/>
            </a:pPr>
            <a:endParaRPr lang="en-IE" dirty="0"/>
          </a:p>
          <a:p>
            <a:pPr>
              <a:buSzPct val="60000"/>
              <a:buFont typeface="Wingdings" panose="05000000000000000000" pitchFamily="2" charset="2"/>
              <a:buChar char="Ø"/>
            </a:pPr>
            <a:endParaRPr lang="en-IE" dirty="0"/>
          </a:p>
          <a:p>
            <a:pPr marL="0" indent="0">
              <a:buNone/>
            </a:pPr>
            <a:endParaRPr lang="en-IE" dirty="0"/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08744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</TotalTime>
  <Words>814</Words>
  <Application>Microsoft Office PowerPoint</Application>
  <PresentationFormat>Widescreen</PresentationFormat>
  <Paragraphs>119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PowerPoint Presentation</vt:lpstr>
      <vt:lpstr> Waterford LCDC committed in 2018 to progressing The Migrant Integration Strategy – A Blueprint of the Future </vt:lpstr>
      <vt:lpstr>Strategy Themes 2021-2024</vt:lpstr>
      <vt:lpstr>Overview of Key actions</vt:lpstr>
      <vt:lpstr>Overview of Key actions</vt:lpstr>
      <vt:lpstr> Opportunities for Effective Engagement with the Migrant Community </vt:lpstr>
      <vt:lpstr>Implementation</vt:lpstr>
      <vt:lpstr>Implementation</vt:lpstr>
      <vt:lpstr>What is being asked today?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Power</dc:creator>
  <cp:lastModifiedBy>Catherine Power</cp:lastModifiedBy>
  <cp:revision>21</cp:revision>
  <dcterms:created xsi:type="dcterms:W3CDTF">2021-05-05T16:37:44Z</dcterms:created>
  <dcterms:modified xsi:type="dcterms:W3CDTF">2021-05-12T13:40:53Z</dcterms:modified>
</cp:coreProperties>
</file>