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1" r:id="rId6"/>
    <p:sldId id="274" r:id="rId7"/>
    <p:sldId id="273" r:id="rId8"/>
    <p:sldId id="257" r:id="rId9"/>
    <p:sldId id="267" r:id="rId10"/>
    <p:sldId id="269" r:id="rId11"/>
    <p:sldId id="270" r:id="rId12"/>
    <p:sldId id="276" r:id="rId13"/>
    <p:sldId id="277" r:id="rId14"/>
    <p:sldId id="278" r:id="rId15"/>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3D40-207F-4030-A40B-7F111903EC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DB6E4B5B-5F06-458E-BAD2-4243E081D5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73C92732-24F5-4B0D-8D12-F8C2002C18E5}"/>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5" name="Footer Placeholder 4">
            <a:extLst>
              <a:ext uri="{FF2B5EF4-FFF2-40B4-BE49-F238E27FC236}">
                <a16:creationId xmlns:a16="http://schemas.microsoft.com/office/drawing/2014/main" id="{98456914-5A89-469E-82E8-F3AC51D0437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CD152A0-D5FB-4F19-AF6F-0061A8621660}"/>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4045872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4DC6-A181-4C47-AE09-5AEED819C7F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643C347-F209-4B62-A241-4B8BCA5AFE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87E89D8-8F02-4255-985C-586BEEE1FFFD}"/>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5" name="Footer Placeholder 4">
            <a:extLst>
              <a:ext uri="{FF2B5EF4-FFF2-40B4-BE49-F238E27FC236}">
                <a16:creationId xmlns:a16="http://schemas.microsoft.com/office/drawing/2014/main" id="{4C84EAB0-6FB3-46A9-B0A8-EBB30922D22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49C14F5-CC85-4CA9-89A2-DAF5D1A34BB8}"/>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160297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A248C-D335-485B-9336-A9A37A40D0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B1E14C0-E2BF-41A4-A93B-3F49839849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3BAF99-2987-4A72-B9C9-B2524E6098A2}"/>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5" name="Footer Placeholder 4">
            <a:extLst>
              <a:ext uri="{FF2B5EF4-FFF2-40B4-BE49-F238E27FC236}">
                <a16:creationId xmlns:a16="http://schemas.microsoft.com/office/drawing/2014/main" id="{9F30AA3F-5FBC-439D-8F16-8C9335E7DAD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B114093-A56C-4F2E-AFF6-B339EFF370CD}"/>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686725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F86B-4D4A-43ED-8154-3BB9DE9623C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6859AA0-622A-4EED-99E1-4F89404CE5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50CC4088-3F2B-4709-82FB-3C1A9D1908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7733B2DE-9BEC-4F74-A94F-83507A0EC220}"/>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6" name="Footer Placeholder 5">
            <a:extLst>
              <a:ext uri="{FF2B5EF4-FFF2-40B4-BE49-F238E27FC236}">
                <a16:creationId xmlns:a16="http://schemas.microsoft.com/office/drawing/2014/main" id="{B21A78DC-F8EF-4AC1-B59A-BAB96E99D2AA}"/>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31B0FEE-902A-4F38-ADBB-0E0239D3903B}"/>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2720363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BD741-806D-4855-A038-28684AA23751}"/>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06D2DEF5-9EB5-4164-8E6A-1D34B5F133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47AF25-247D-44A1-9639-FCAEC8E5A4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EED2E3F2-E607-4751-88C3-79DA351329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D65D49-6E93-4FCE-AC12-9CAA8705AC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186B40E-E93F-4D21-A955-C13CBDC882F6}"/>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8" name="Footer Placeholder 7">
            <a:extLst>
              <a:ext uri="{FF2B5EF4-FFF2-40B4-BE49-F238E27FC236}">
                <a16:creationId xmlns:a16="http://schemas.microsoft.com/office/drawing/2014/main" id="{132FACF7-CC8A-4457-A8AC-BBD07080D4DB}"/>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3D68403D-A0FB-4070-BCEC-EE4B23978092}"/>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3600427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A392A-ED38-4CDC-9AF1-B7760660114B}"/>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DBFEA4B2-F67D-4830-B981-42BD8AACD9BE}"/>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4" name="Footer Placeholder 3">
            <a:extLst>
              <a:ext uri="{FF2B5EF4-FFF2-40B4-BE49-F238E27FC236}">
                <a16:creationId xmlns:a16="http://schemas.microsoft.com/office/drawing/2014/main" id="{B8DE1A0D-BE37-4CC6-9F4E-D20CAA3A45F7}"/>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99317CB8-0BB0-42E4-80BA-8EA116E8CCF5}"/>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2481974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570733-5A0E-4C73-B517-9E19842BFBCF}"/>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3" name="Footer Placeholder 2">
            <a:extLst>
              <a:ext uri="{FF2B5EF4-FFF2-40B4-BE49-F238E27FC236}">
                <a16:creationId xmlns:a16="http://schemas.microsoft.com/office/drawing/2014/main" id="{D467F72D-CAF5-4E27-8DDE-9A6A59BC378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B1D8B97E-C8A5-473E-B77A-8858A59E570B}"/>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45117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39539-8AE2-4041-8C7D-C577466F58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C75644B8-C1D3-443F-A7E0-B147C79C53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E477B29B-6BA2-40CA-972F-4B06A8F8C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527035-2242-42E2-9415-886D97776D4B}"/>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6" name="Footer Placeholder 5">
            <a:extLst>
              <a:ext uri="{FF2B5EF4-FFF2-40B4-BE49-F238E27FC236}">
                <a16:creationId xmlns:a16="http://schemas.microsoft.com/office/drawing/2014/main" id="{F1972B1E-FBE9-4F83-A08D-CF7E9B5DDD4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4BD9D57-99DB-475F-B500-FB0DC6C6AC6C}"/>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600186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757F3-5A2C-4D93-A9A3-0C20412DF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CA7F2E9C-EEB3-4E61-B55C-02BCA464F7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D636B5FC-9DC9-4DB8-9E52-FDC63A7879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B75D4A-B3C4-45AE-98D0-6440C3EE0518}"/>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6" name="Footer Placeholder 5">
            <a:extLst>
              <a:ext uri="{FF2B5EF4-FFF2-40B4-BE49-F238E27FC236}">
                <a16:creationId xmlns:a16="http://schemas.microsoft.com/office/drawing/2014/main" id="{53F85252-C714-4DE6-9736-223A1E8A6D1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7A2DB74-1487-41A2-9831-97048C53AFA8}"/>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2104142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D628A-125F-4AB7-87D1-0D71C3F3F5DF}"/>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605011E-1606-42CD-BF58-963645776B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8EBDF6F-45ED-4AC5-8B23-0345480EE804}"/>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5" name="Footer Placeholder 4">
            <a:extLst>
              <a:ext uri="{FF2B5EF4-FFF2-40B4-BE49-F238E27FC236}">
                <a16:creationId xmlns:a16="http://schemas.microsoft.com/office/drawing/2014/main" id="{F86BAD77-EC81-401F-8E00-198E393695C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CFD2C70-BC29-4ECB-AF30-E59CE55BFA51}"/>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2637626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C1AC11-B954-4F74-8D99-874DA1B83B8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3DC6308-A738-4685-8512-13357520DB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E5B5F6C-1158-4A7E-A364-C6078B4162FD}"/>
              </a:ext>
            </a:extLst>
          </p:cNvPr>
          <p:cNvSpPr>
            <a:spLocks noGrp="1"/>
          </p:cNvSpPr>
          <p:nvPr>
            <p:ph type="dt" sz="half" idx="10"/>
          </p:nvPr>
        </p:nvSpPr>
        <p:spPr/>
        <p:txBody>
          <a:bodyPr/>
          <a:lstStyle/>
          <a:p>
            <a:fld id="{D225C981-7DE2-4C9B-B800-09F42CFC91CD}" type="datetimeFigureOut">
              <a:rPr lang="en-IE" smtClean="0"/>
              <a:t>10/11/2021</a:t>
            </a:fld>
            <a:endParaRPr lang="en-IE"/>
          </a:p>
        </p:txBody>
      </p:sp>
      <p:sp>
        <p:nvSpPr>
          <p:cNvPr id="5" name="Footer Placeholder 4">
            <a:extLst>
              <a:ext uri="{FF2B5EF4-FFF2-40B4-BE49-F238E27FC236}">
                <a16:creationId xmlns:a16="http://schemas.microsoft.com/office/drawing/2014/main" id="{7EBADA70-538B-4D3E-84F0-CEF569E527C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463A443-3D3B-4A33-9AAB-4EF9A622AD71}"/>
              </a:ext>
            </a:extLst>
          </p:cNvPr>
          <p:cNvSpPr>
            <a:spLocks noGrp="1"/>
          </p:cNvSpPr>
          <p:nvPr>
            <p:ph type="sldNum" sz="quarter" idx="12"/>
          </p:nvPr>
        </p:nvSpPr>
        <p:spPr/>
        <p:txBody>
          <a:bodyPr/>
          <a:lstStyle/>
          <a:p>
            <a:fld id="{79D66AB2-BEC0-4B50-B38F-10490E330CF3}" type="slidenum">
              <a:rPr lang="en-IE" smtClean="0"/>
              <a:t>‹#›</a:t>
            </a:fld>
            <a:endParaRPr lang="en-IE"/>
          </a:p>
        </p:txBody>
      </p:sp>
    </p:spTree>
    <p:extLst>
      <p:ext uri="{BB962C8B-B14F-4D97-AF65-F5344CB8AC3E}">
        <p14:creationId xmlns:p14="http://schemas.microsoft.com/office/powerpoint/2010/main" val="3609760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7753EC-EC57-46AC-B6F6-F34D507372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71A9977-20E1-4165-81D7-4BFA0831A2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F617F4E-769C-4D28-9381-2F68020324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5C981-7DE2-4C9B-B800-09F42CFC91CD}" type="datetimeFigureOut">
              <a:rPr lang="en-IE" smtClean="0"/>
              <a:t>10/11/2021</a:t>
            </a:fld>
            <a:endParaRPr lang="en-IE"/>
          </a:p>
        </p:txBody>
      </p:sp>
      <p:sp>
        <p:nvSpPr>
          <p:cNvPr id="5" name="Footer Placeholder 4">
            <a:extLst>
              <a:ext uri="{FF2B5EF4-FFF2-40B4-BE49-F238E27FC236}">
                <a16:creationId xmlns:a16="http://schemas.microsoft.com/office/drawing/2014/main" id="{EC62762B-E16D-45D5-B729-DD749A7E5C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40C9E74A-650D-433A-9256-8518723212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66AB2-BEC0-4B50-B38F-10490E330CF3}" type="slidenum">
              <a:rPr lang="en-IE" smtClean="0"/>
              <a:t>‹#›</a:t>
            </a:fld>
            <a:endParaRPr lang="en-IE"/>
          </a:p>
        </p:txBody>
      </p:sp>
    </p:spTree>
    <p:extLst>
      <p:ext uri="{BB962C8B-B14F-4D97-AF65-F5344CB8AC3E}">
        <p14:creationId xmlns:p14="http://schemas.microsoft.com/office/powerpoint/2010/main" val="2767384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E0232C6-F6C1-44FD-B51E-5D16B9AAB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303" y="1649130"/>
            <a:ext cx="9613397" cy="1153607"/>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9FCC69-6923-4C5C-979C-116CA1BA1893}"/>
              </a:ext>
            </a:extLst>
          </p:cNvPr>
          <p:cNvSpPr>
            <a:spLocks noGrp="1"/>
          </p:cNvSpPr>
          <p:nvPr>
            <p:ph type="ctrTitle"/>
          </p:nvPr>
        </p:nvSpPr>
        <p:spPr>
          <a:xfrm>
            <a:off x="1300968" y="2971939"/>
            <a:ext cx="8921672" cy="1713305"/>
          </a:xfrm>
        </p:spPr>
        <p:txBody>
          <a:bodyPr anchor="b">
            <a:normAutofit/>
          </a:bodyPr>
          <a:lstStyle/>
          <a:p>
            <a:pPr algn="l"/>
            <a:r>
              <a:rPr lang="en-GB" sz="6800" dirty="0"/>
              <a:t>SICAP Annual Plan 2022</a:t>
            </a:r>
            <a:endParaRPr lang="en-IE" sz="6800" dirty="0"/>
          </a:p>
        </p:txBody>
      </p:sp>
      <p:sp>
        <p:nvSpPr>
          <p:cNvPr id="3" name="Subtitle 2">
            <a:extLst>
              <a:ext uri="{FF2B5EF4-FFF2-40B4-BE49-F238E27FC236}">
                <a16:creationId xmlns:a16="http://schemas.microsoft.com/office/drawing/2014/main" id="{0C9B2E3E-4D5E-4F15-9300-1AF3D2EDB94D}"/>
              </a:ext>
            </a:extLst>
          </p:cNvPr>
          <p:cNvSpPr>
            <a:spLocks noGrp="1"/>
          </p:cNvSpPr>
          <p:nvPr>
            <p:ph type="subTitle" idx="1"/>
          </p:nvPr>
        </p:nvSpPr>
        <p:spPr>
          <a:xfrm>
            <a:off x="1289303" y="4854447"/>
            <a:ext cx="7321298" cy="1041024"/>
          </a:xfrm>
        </p:spPr>
        <p:txBody>
          <a:bodyPr anchor="t">
            <a:normAutofit/>
          </a:bodyPr>
          <a:lstStyle/>
          <a:p>
            <a:pPr algn="l"/>
            <a:r>
              <a:rPr lang="en-GB" sz="1100" dirty="0"/>
              <a:t>Waterford City &amp; County</a:t>
            </a:r>
          </a:p>
          <a:p>
            <a:pPr algn="l"/>
            <a:r>
              <a:rPr lang="en-GB" sz="1100" b="1" dirty="0"/>
              <a:t>“The aim of SICAP is to reduce poverty and promote social inclusion and equality in Ireland through supporting communities and individuals using community development approaches, engagement and collaboration.”</a:t>
            </a:r>
            <a:endParaRPr lang="en-IE" sz="1100" b="1" dirty="0"/>
          </a:p>
          <a:p>
            <a:pPr algn="l"/>
            <a:endParaRPr lang="en-IE" sz="1100" dirty="0"/>
          </a:p>
        </p:txBody>
      </p:sp>
    </p:spTree>
    <p:extLst>
      <p:ext uri="{BB962C8B-B14F-4D97-AF65-F5344CB8AC3E}">
        <p14:creationId xmlns:p14="http://schemas.microsoft.com/office/powerpoint/2010/main" val="3955785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212A-63BB-48D7-97DF-07B84424C6E6}"/>
              </a:ext>
            </a:extLst>
          </p:cNvPr>
          <p:cNvSpPr>
            <a:spLocks noGrp="1"/>
          </p:cNvSpPr>
          <p:nvPr>
            <p:ph type="title"/>
          </p:nvPr>
        </p:nvSpPr>
        <p:spPr>
          <a:xfrm>
            <a:off x="838200" y="365125"/>
            <a:ext cx="10515600" cy="1039605"/>
          </a:xfrm>
        </p:spPr>
        <p:txBody>
          <a:bodyPr/>
          <a:lstStyle/>
          <a:p>
            <a:pPr algn="ctr"/>
            <a:r>
              <a:rPr lang="en-GB" dirty="0"/>
              <a:t>Goal 1 </a:t>
            </a:r>
            <a:endParaRPr lang="en-IE" dirty="0"/>
          </a:p>
        </p:txBody>
      </p:sp>
      <p:sp>
        <p:nvSpPr>
          <p:cNvPr id="3" name="Content Placeholder 2">
            <a:extLst>
              <a:ext uri="{FF2B5EF4-FFF2-40B4-BE49-F238E27FC236}">
                <a16:creationId xmlns:a16="http://schemas.microsoft.com/office/drawing/2014/main" id="{3F68904B-CE28-4FF1-A21D-61578DE78492}"/>
              </a:ext>
            </a:extLst>
          </p:cNvPr>
          <p:cNvSpPr>
            <a:spLocks noGrp="1"/>
          </p:cNvSpPr>
          <p:nvPr>
            <p:ph idx="1"/>
          </p:nvPr>
        </p:nvSpPr>
        <p:spPr>
          <a:xfrm>
            <a:off x="399011" y="1041862"/>
            <a:ext cx="11499273" cy="5569527"/>
          </a:xfrm>
        </p:spPr>
        <p:txBody>
          <a:bodyPr>
            <a:normAutofit/>
          </a:bodyPr>
          <a:lstStyle/>
          <a:p>
            <a:pPr marL="0" indent="0">
              <a:buNone/>
            </a:pPr>
            <a:endParaRPr lang="en-GB" sz="1400" u="sng" dirty="0"/>
          </a:p>
          <a:p>
            <a:pPr marL="0" indent="0">
              <a:buNone/>
            </a:pPr>
            <a:r>
              <a:rPr lang="en-GB" sz="2400" u="sng" dirty="0"/>
              <a:t>Goal Overview:</a:t>
            </a:r>
            <a:r>
              <a:rPr lang="en-GB" sz="2400" dirty="0"/>
              <a:t> Supporting Communities – To support communities and target groups to engage with relevant stakeholders in identifying and addressing social exclusion and equality issues, developing the capacity of Local Community Groups, and creating more sustainable communities.</a:t>
            </a:r>
            <a:endParaRPr lang="en-GB" sz="2400" u="sng" dirty="0"/>
          </a:p>
          <a:p>
            <a:pPr marL="0" indent="0">
              <a:buNone/>
            </a:pPr>
            <a:r>
              <a:rPr lang="en-GB" sz="2400" u="sng" dirty="0"/>
              <a:t>Target Groups:</a:t>
            </a:r>
            <a:r>
              <a:rPr lang="en-GB" sz="2400" dirty="0"/>
              <a:t> as outlined plus focus on geographical areas</a:t>
            </a:r>
            <a:endParaRPr lang="en-GB" sz="2400" u="sng" dirty="0"/>
          </a:p>
          <a:p>
            <a:pPr marL="0" indent="0">
              <a:buNone/>
            </a:pPr>
            <a:endParaRPr lang="en-GB" sz="2400" u="sng"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sng" strike="noStrike" kern="1200" cap="none" spc="0" normalizeH="0" baseline="0" noProof="0">
                <a:ln>
                  <a:noFill/>
                </a:ln>
                <a:solidFill>
                  <a:prstClr val="black"/>
                </a:solidFill>
                <a:effectLst/>
                <a:uLnTx/>
                <a:uFillTx/>
                <a:latin typeface="Calibri" panose="020F0502020204030204"/>
                <a:ea typeface="+mn-ea"/>
                <a:cs typeface="+mn-cs"/>
              </a:rPr>
              <a:t>G1 </a:t>
            </a:r>
            <a:r>
              <a:rPr kumimoji="0" lang="en-GB" sz="2400" b="0" i="0" u="sng" strike="noStrike" kern="1200" cap="none" spc="0" normalizeH="0" baseline="0" noProof="0" dirty="0">
                <a:ln>
                  <a:noFill/>
                </a:ln>
                <a:solidFill>
                  <a:prstClr val="black"/>
                </a:solidFill>
                <a:effectLst/>
                <a:uLnTx/>
                <a:uFillTx/>
                <a:latin typeface="Calibri" panose="020F0502020204030204"/>
                <a:ea typeface="+mn-ea"/>
                <a:cs typeface="+mn-cs"/>
              </a:rPr>
              <a:t>Budget</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a:t>
            </a:r>
            <a:r>
              <a:rPr lang="en-GB" sz="2400" dirty="0">
                <a:solidFill>
                  <a:srgbClr val="FF0000"/>
                </a:solidFill>
                <a:latin typeface="Calibri" panose="020F0502020204030204"/>
              </a:rPr>
              <a:t>349,577</a:t>
            </a:r>
            <a:endPar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indent="0">
              <a:buNone/>
            </a:pPr>
            <a:endParaRPr lang="en-GB" sz="2400" u="sng"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sng" strike="noStrike" kern="1200" cap="none" spc="0" normalizeH="0" baseline="0" noProof="0" dirty="0">
                <a:ln>
                  <a:noFill/>
                </a:ln>
                <a:solidFill>
                  <a:prstClr val="black"/>
                </a:solidFill>
                <a:effectLst/>
                <a:uLnTx/>
                <a:uFillTx/>
                <a:latin typeface="Calibri" panose="020F0502020204030204"/>
                <a:ea typeface="+mn-ea"/>
                <a:cs typeface="+mn-cs"/>
              </a:rPr>
              <a:t>GI KPI:</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rPr>
              <a:t>79</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Local Community Groups</a:t>
            </a:r>
            <a:endParaRPr kumimoji="0" lang="en-IE" sz="24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indent="0">
              <a:buNone/>
            </a:pPr>
            <a:endParaRPr lang="en-GB" sz="2400" u="sng" dirty="0"/>
          </a:p>
          <a:p>
            <a:pPr marL="0" indent="0">
              <a:buNone/>
            </a:pPr>
            <a:endParaRPr lang="en-GB" sz="2400" u="sng" dirty="0"/>
          </a:p>
          <a:p>
            <a:pPr marL="0" indent="0">
              <a:buNone/>
            </a:pPr>
            <a:endParaRPr lang="en-GB" sz="2400" u="sng" dirty="0"/>
          </a:p>
          <a:p>
            <a:pPr marL="0" indent="0">
              <a:buNone/>
            </a:pPr>
            <a:endParaRPr lang="en-GB" sz="2400" u="sng" dirty="0"/>
          </a:p>
          <a:p>
            <a:pPr marL="0" indent="0">
              <a:buNone/>
            </a:pPr>
            <a:endParaRPr lang="en-GB" sz="2400" u="sng" dirty="0"/>
          </a:p>
        </p:txBody>
      </p:sp>
      <p:sp>
        <p:nvSpPr>
          <p:cNvPr id="5" name="TextBox 4">
            <a:extLst>
              <a:ext uri="{FF2B5EF4-FFF2-40B4-BE49-F238E27FC236}">
                <a16:creationId xmlns:a16="http://schemas.microsoft.com/office/drawing/2014/main" id="{728EDB5E-BE20-408E-BF17-C8E2A34B1CDF}"/>
              </a:ext>
            </a:extLst>
          </p:cNvPr>
          <p:cNvSpPr txBox="1"/>
          <p:nvPr/>
        </p:nvSpPr>
        <p:spPr>
          <a:xfrm>
            <a:off x="4958237" y="3252023"/>
            <a:ext cx="6651871" cy="3297313"/>
          </a:xfrm>
          <a:prstGeom prst="rect">
            <a:avLst/>
          </a:prstGeom>
          <a:solidFill>
            <a:srgbClr val="00B0F0"/>
          </a:solidFill>
        </p:spPr>
        <p:txBody>
          <a:bodyPr wrap="square" rtlCol="0">
            <a:spAutoFit/>
          </a:bodyPr>
          <a:lstStyle/>
          <a:p>
            <a:pPr>
              <a:lnSpc>
                <a:spcPct val="107000"/>
              </a:lnSpc>
              <a:spcAft>
                <a:spcPts val="800"/>
              </a:spcAft>
            </a:pPr>
            <a:r>
              <a:rPr lang="en-IE" sz="2000" dirty="0">
                <a:solidFill>
                  <a:srgbClr val="000000"/>
                </a:solidFill>
                <a:effectLst/>
                <a:latin typeface="Calibri" panose="020F0502020204030204" pitchFamily="34" charset="0"/>
                <a:ea typeface="Verdana" panose="020B0604030504040204" pitchFamily="34" charset="0"/>
              </a:rPr>
              <a:t>Disadvantaged areas across Waterford including Larchville, Lisduggan, Ballybeg, Ferrybank, Kilcohan area, Inner City, Dungarvan, Tallow, Cappoquin, Clashmore, Portlaw, Kilmacthomas. </a:t>
            </a:r>
            <a:endParaRPr lang="en-IE" sz="2000" dirty="0">
              <a:effectLst/>
              <a:latin typeface="Times New Roman" panose="02020603050405020304" pitchFamily="18" charset="0"/>
              <a:ea typeface="Times New Roman" panose="02020603050405020304" pitchFamily="18" charset="0"/>
            </a:endParaRPr>
          </a:p>
          <a:p>
            <a:endParaRPr lang="en-IE" sz="2000" dirty="0">
              <a:solidFill>
                <a:srgbClr val="000000"/>
              </a:solidFill>
              <a:effectLst/>
              <a:latin typeface="Calibri" panose="020F0502020204030204" pitchFamily="34" charset="0"/>
              <a:ea typeface="Verdana" panose="020B0604030504040204" pitchFamily="34" charset="0"/>
            </a:endParaRPr>
          </a:p>
          <a:p>
            <a:r>
              <a:rPr lang="en-IE" sz="2000" dirty="0">
                <a:solidFill>
                  <a:srgbClr val="000000"/>
                </a:solidFill>
                <a:effectLst/>
                <a:latin typeface="Calibri" panose="020F0502020204030204" pitchFamily="34" charset="0"/>
                <a:ea typeface="Verdana" panose="020B0604030504040204" pitchFamily="34" charset="0"/>
              </a:rPr>
              <a:t>Other areas as agreed with Waterford LCDC are Aglish, Lismore, </a:t>
            </a:r>
            <a:r>
              <a:rPr lang="en-IE" sz="2000" dirty="0" err="1">
                <a:solidFill>
                  <a:srgbClr val="000000"/>
                </a:solidFill>
                <a:effectLst/>
                <a:latin typeface="Calibri" panose="020F0502020204030204" pitchFamily="34" charset="0"/>
                <a:ea typeface="Verdana" panose="020B0604030504040204" pitchFamily="34" charset="0"/>
              </a:rPr>
              <a:t>Faithlegg</a:t>
            </a:r>
            <a:r>
              <a:rPr lang="en-IE" sz="2000" dirty="0">
                <a:solidFill>
                  <a:srgbClr val="000000"/>
                </a:solidFill>
                <a:effectLst/>
                <a:latin typeface="Calibri" panose="020F0502020204030204" pitchFamily="34" charset="0"/>
                <a:ea typeface="Verdana" panose="020B0604030504040204" pitchFamily="34" charset="0"/>
              </a:rPr>
              <a:t>, Kinsalebeg, </a:t>
            </a:r>
            <a:r>
              <a:rPr lang="en-IE" sz="2000" dirty="0" err="1">
                <a:solidFill>
                  <a:srgbClr val="000000"/>
                </a:solidFill>
                <a:effectLst/>
                <a:latin typeface="Calibri" panose="020F0502020204030204" pitchFamily="34" charset="0"/>
                <a:ea typeface="Verdana" panose="020B0604030504040204" pitchFamily="34" charset="0"/>
              </a:rPr>
              <a:t>Cheekpoint</a:t>
            </a:r>
            <a:r>
              <a:rPr lang="en-IE" sz="2000" dirty="0">
                <a:solidFill>
                  <a:srgbClr val="000000"/>
                </a:solidFill>
                <a:effectLst/>
                <a:latin typeface="Calibri" panose="020F0502020204030204" pitchFamily="34" charset="0"/>
                <a:ea typeface="Verdana" panose="020B0604030504040204" pitchFamily="34" charset="0"/>
              </a:rPr>
              <a:t>, Passage East, </a:t>
            </a:r>
            <a:r>
              <a:rPr lang="en-IE" sz="2000" dirty="0" err="1">
                <a:solidFill>
                  <a:srgbClr val="000000"/>
                </a:solidFill>
                <a:effectLst/>
                <a:latin typeface="Calibri" panose="020F0502020204030204" pitchFamily="34" charset="0"/>
                <a:ea typeface="Verdana" panose="020B0604030504040204" pitchFamily="34" charset="0"/>
              </a:rPr>
              <a:t>Villierstown</a:t>
            </a:r>
            <a:r>
              <a:rPr lang="en-IE" sz="2000" dirty="0">
                <a:solidFill>
                  <a:srgbClr val="000000"/>
                </a:solidFill>
                <a:effectLst/>
                <a:latin typeface="Calibri" panose="020F0502020204030204" pitchFamily="34" charset="0"/>
                <a:ea typeface="Verdana" panose="020B0604030504040204" pitchFamily="34" charset="0"/>
              </a:rPr>
              <a:t>, Carrickpherish, </a:t>
            </a:r>
            <a:r>
              <a:rPr lang="en-IE" sz="2000" dirty="0" err="1">
                <a:solidFill>
                  <a:srgbClr val="000000"/>
                </a:solidFill>
                <a:effectLst/>
                <a:latin typeface="Calibri" panose="020F0502020204030204" pitchFamily="34" charset="0"/>
                <a:ea typeface="Verdana" panose="020B0604030504040204" pitchFamily="34" charset="0"/>
              </a:rPr>
              <a:t>Knockanore</a:t>
            </a:r>
            <a:r>
              <a:rPr lang="en-IE" sz="2000" dirty="0">
                <a:solidFill>
                  <a:srgbClr val="000000"/>
                </a:solidFill>
                <a:effectLst/>
                <a:latin typeface="Calibri" panose="020F0502020204030204" pitchFamily="34" charset="0"/>
                <a:ea typeface="Verdana" panose="020B0604030504040204" pitchFamily="34" charset="0"/>
              </a:rPr>
              <a:t>, </a:t>
            </a:r>
            <a:r>
              <a:rPr lang="en-IE" sz="2000" dirty="0" err="1">
                <a:solidFill>
                  <a:srgbClr val="000000"/>
                </a:solidFill>
                <a:effectLst/>
                <a:latin typeface="Calibri" panose="020F0502020204030204" pitchFamily="34" charset="0"/>
                <a:ea typeface="Verdana" panose="020B0604030504040204" pitchFamily="34" charset="0"/>
              </a:rPr>
              <a:t>Touraneena</a:t>
            </a:r>
            <a:r>
              <a:rPr lang="en-IE" sz="2000" dirty="0">
                <a:solidFill>
                  <a:srgbClr val="000000"/>
                </a:solidFill>
                <a:effectLst/>
                <a:latin typeface="Calibri" panose="020F0502020204030204" pitchFamily="34" charset="0"/>
                <a:ea typeface="Verdana" panose="020B0604030504040204" pitchFamily="34" charset="0"/>
              </a:rPr>
              <a:t> and Ballyduff Upper</a:t>
            </a:r>
          </a:p>
          <a:p>
            <a:endParaRPr kumimoji="0" lang="en-IE"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193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73D9-A40D-4E6F-9D65-7613FB53BBD3}"/>
              </a:ext>
            </a:extLst>
          </p:cNvPr>
          <p:cNvSpPr>
            <a:spLocks noGrp="1"/>
          </p:cNvSpPr>
          <p:nvPr>
            <p:ph type="title"/>
          </p:nvPr>
        </p:nvSpPr>
        <p:spPr/>
        <p:txBody>
          <a:bodyPr/>
          <a:lstStyle/>
          <a:p>
            <a:pPr algn="ctr"/>
            <a:r>
              <a:rPr lang="en-GB" dirty="0"/>
              <a:t>G1 Action Themes</a:t>
            </a:r>
            <a:endParaRPr lang="en-IE" dirty="0"/>
          </a:p>
        </p:txBody>
      </p:sp>
      <p:sp>
        <p:nvSpPr>
          <p:cNvPr id="3" name="Content Placeholder 2">
            <a:extLst>
              <a:ext uri="{FF2B5EF4-FFF2-40B4-BE49-F238E27FC236}">
                <a16:creationId xmlns:a16="http://schemas.microsoft.com/office/drawing/2014/main" id="{D6FA4FB8-1CE0-4EDA-995E-4DFDA4D52EDC}"/>
              </a:ext>
            </a:extLst>
          </p:cNvPr>
          <p:cNvSpPr>
            <a:spLocks noGrp="1"/>
          </p:cNvSpPr>
          <p:nvPr>
            <p:ph idx="1"/>
          </p:nvPr>
        </p:nvSpPr>
        <p:spPr>
          <a:xfrm>
            <a:off x="838200" y="1496291"/>
            <a:ext cx="10515600" cy="4680672"/>
          </a:xfrm>
        </p:spPr>
        <p:txBody>
          <a:bodyPr/>
          <a:lstStyle/>
          <a:p>
            <a:pPr marL="0" indent="0">
              <a:lnSpc>
                <a:spcPct val="200000"/>
              </a:lnSpc>
              <a:buNone/>
            </a:pPr>
            <a:r>
              <a:rPr lang="en-GB" dirty="0"/>
              <a:t>1.1 Community Engagement KPI = 17 </a:t>
            </a:r>
          </a:p>
          <a:p>
            <a:pPr marL="0" indent="0">
              <a:lnSpc>
                <a:spcPct val="200000"/>
              </a:lnSpc>
              <a:buNone/>
            </a:pPr>
            <a:r>
              <a:rPr lang="en-GB" dirty="0"/>
              <a:t>1.2 Group Empowerment &amp; Development KPI = 52 </a:t>
            </a:r>
          </a:p>
          <a:p>
            <a:pPr marL="0" indent="0">
              <a:lnSpc>
                <a:spcPct val="200000"/>
              </a:lnSpc>
              <a:buNone/>
            </a:pPr>
            <a:r>
              <a:rPr lang="en-GB" dirty="0"/>
              <a:t>1.3 Social &amp; Community Enterprise KPI = 4 </a:t>
            </a:r>
          </a:p>
          <a:p>
            <a:pPr marL="0" indent="0">
              <a:lnSpc>
                <a:spcPct val="200000"/>
              </a:lnSpc>
              <a:buNone/>
            </a:pPr>
            <a:r>
              <a:rPr lang="en-GB" dirty="0"/>
              <a:t>1.4 Participation in Decision-making Structures KPI = </a:t>
            </a:r>
            <a:r>
              <a:rPr lang="en-GB"/>
              <a:t>6 </a:t>
            </a:r>
            <a:endParaRPr lang="en-GB" dirty="0"/>
          </a:p>
        </p:txBody>
      </p:sp>
      <p:sp>
        <p:nvSpPr>
          <p:cNvPr id="4" name="Right Triangle 3">
            <a:extLst>
              <a:ext uri="{FF2B5EF4-FFF2-40B4-BE49-F238E27FC236}">
                <a16:creationId xmlns:a16="http://schemas.microsoft.com/office/drawing/2014/main" id="{0961B7BB-2C0E-4774-A738-8EB1FA94C6A9}"/>
              </a:ext>
            </a:extLst>
          </p:cNvPr>
          <p:cNvSpPr/>
          <p:nvPr/>
        </p:nvSpPr>
        <p:spPr>
          <a:xfrm rot="16200000">
            <a:off x="8763478" y="3409812"/>
            <a:ext cx="2882900" cy="3283226"/>
          </a:xfrm>
          <a:prstGeom prst="r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38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838200" y="365125"/>
            <a:ext cx="10515600" cy="920577"/>
          </a:xfrm>
          <a:solidFill>
            <a:srgbClr val="FFC000"/>
          </a:solidFill>
        </p:spPr>
        <p:txBody>
          <a:bodyPr>
            <a:normAutofit/>
          </a:bodyPr>
          <a:lstStyle/>
          <a:p>
            <a:pPr algn="ctr"/>
            <a:r>
              <a:rPr lang="en-GB" sz="3200" dirty="0"/>
              <a:t>Goal 1 Actions (further details in Annual Plan template)</a:t>
            </a:r>
            <a:endParaRPr lang="en-IE" sz="3200" dirty="0"/>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838200" y="1474124"/>
            <a:ext cx="5181600" cy="5070763"/>
          </a:xfrm>
        </p:spPr>
        <p:txBody>
          <a:bodyPr>
            <a:normAutofit/>
          </a:bodyPr>
          <a:lstStyle/>
          <a:p>
            <a:pPr marL="0" indent="0">
              <a:buNone/>
            </a:pPr>
            <a:r>
              <a:rPr lang="en-GB" sz="2400" dirty="0"/>
              <a:t>LCG developmental supports in identifying community needs, agreeing &amp; delivering actions, informal training and governance supports. Admin &amp; mentoring supports</a:t>
            </a:r>
          </a:p>
          <a:p>
            <a:pPr marL="0" indent="0">
              <a:buNone/>
            </a:pPr>
            <a:r>
              <a:rPr lang="en-GB" sz="2400" dirty="0"/>
              <a:t>SICAP LCG Grants &amp; other funding</a:t>
            </a:r>
          </a:p>
          <a:p>
            <a:pPr marL="0" indent="0">
              <a:buNone/>
            </a:pPr>
            <a:r>
              <a:rPr lang="en-GB" sz="2400" dirty="0"/>
              <a:t>Community events &amp; networking promoting access to additional services </a:t>
            </a:r>
          </a:p>
          <a:p>
            <a:pPr marL="0" indent="0">
              <a:buNone/>
            </a:pPr>
            <a:r>
              <a:rPr lang="en-GB" sz="2400" dirty="0"/>
              <a:t>Collaborations with other LCGs and organisations</a:t>
            </a:r>
          </a:p>
          <a:p>
            <a:pPr marL="0" indent="0">
              <a:buNone/>
            </a:pPr>
            <a:r>
              <a:rPr lang="en-GB" sz="2400" dirty="0"/>
              <a:t>Social &amp; Community Enterprise: information &amp; supports to LCGs &amp; Waterford Social Ent. Network </a:t>
            </a:r>
          </a:p>
          <a:p>
            <a:pPr marL="0" indent="0">
              <a:buNone/>
            </a:pPr>
            <a:endParaRPr lang="en-GB" dirty="0"/>
          </a:p>
          <a:p>
            <a:pPr marL="0" indent="0">
              <a:buNone/>
            </a:pPr>
            <a:endParaRPr lang="en-GB" dirty="0"/>
          </a:p>
          <a:p>
            <a:pPr marL="0" indent="0">
              <a:buNone/>
            </a:pPr>
            <a:endParaRPr lang="en-GB" dirty="0"/>
          </a:p>
          <a:p>
            <a:pPr marL="0" indent="0">
              <a:buNone/>
            </a:pPr>
            <a:endParaRPr lang="en-IE" dirty="0"/>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72200" y="1474124"/>
            <a:ext cx="5181600" cy="5131723"/>
          </a:xfrm>
        </p:spPr>
        <p:txBody>
          <a:bodyPr>
            <a:normAutofit/>
          </a:bodyPr>
          <a:lstStyle/>
          <a:p>
            <a:pPr marL="0" indent="0">
              <a:buNone/>
            </a:pPr>
            <a:r>
              <a:rPr lang="en-GB" sz="2400" dirty="0"/>
              <a:t>Strategic Plans &amp; Collaborations </a:t>
            </a:r>
          </a:p>
          <a:p>
            <a:pPr>
              <a:buClr>
                <a:schemeClr val="accent4">
                  <a:lumMod val="60000"/>
                  <a:lumOff val="40000"/>
                </a:schemeClr>
              </a:buClr>
              <a:buSzPct val="50000"/>
              <a:buFont typeface="Wingdings" panose="05000000000000000000" pitchFamily="2" charset="2"/>
              <a:buChar char="q"/>
            </a:pPr>
            <a:r>
              <a:rPr lang="en-GB" sz="2400" dirty="0"/>
              <a:t>Waterford LCDC Migrant Integration Strategy Working Group</a:t>
            </a:r>
          </a:p>
          <a:p>
            <a:pPr>
              <a:buClr>
                <a:schemeClr val="accent4">
                  <a:lumMod val="60000"/>
                  <a:lumOff val="40000"/>
                </a:schemeClr>
              </a:buClr>
              <a:buSzPct val="50000"/>
              <a:buFont typeface="Wingdings" panose="05000000000000000000" pitchFamily="2" charset="2"/>
              <a:buChar char="q"/>
            </a:pPr>
            <a:r>
              <a:rPr lang="en-GB" sz="2400" dirty="0"/>
              <a:t>Traveller Integration Group</a:t>
            </a:r>
          </a:p>
          <a:p>
            <a:pPr>
              <a:buClr>
                <a:schemeClr val="accent4">
                  <a:lumMod val="60000"/>
                  <a:lumOff val="40000"/>
                </a:schemeClr>
              </a:buClr>
              <a:buSzPct val="50000"/>
              <a:buFont typeface="Wingdings" panose="05000000000000000000" pitchFamily="2" charset="2"/>
              <a:buChar char="q"/>
            </a:pPr>
            <a:r>
              <a:rPr lang="en-GB" sz="2400" dirty="0"/>
              <a:t>Roma Integration Group</a:t>
            </a:r>
          </a:p>
          <a:p>
            <a:pPr>
              <a:buClr>
                <a:schemeClr val="accent4">
                  <a:lumMod val="60000"/>
                  <a:lumOff val="40000"/>
                </a:schemeClr>
              </a:buClr>
              <a:buSzPct val="50000"/>
              <a:buFont typeface="Wingdings" panose="05000000000000000000" pitchFamily="2" charset="2"/>
              <a:buChar char="q"/>
            </a:pPr>
            <a:r>
              <a:rPr lang="en-GB" sz="2400" dirty="0"/>
              <a:t>Waterford Age Friendly Alliance</a:t>
            </a:r>
          </a:p>
          <a:p>
            <a:pPr>
              <a:buClr>
                <a:schemeClr val="accent4">
                  <a:lumMod val="60000"/>
                  <a:lumOff val="40000"/>
                </a:schemeClr>
              </a:buClr>
              <a:buSzPct val="50000"/>
              <a:buFont typeface="Wingdings" panose="05000000000000000000" pitchFamily="2" charset="2"/>
              <a:buChar char="q"/>
            </a:pPr>
            <a:r>
              <a:rPr lang="en-GB" sz="2400" dirty="0"/>
              <a:t>Healthy Waterford</a:t>
            </a:r>
          </a:p>
          <a:p>
            <a:pPr>
              <a:buClr>
                <a:schemeClr val="accent4">
                  <a:lumMod val="60000"/>
                  <a:lumOff val="40000"/>
                </a:schemeClr>
              </a:buClr>
              <a:buSzPct val="50000"/>
              <a:buFont typeface="Wingdings" panose="05000000000000000000" pitchFamily="2" charset="2"/>
              <a:buChar char="q"/>
            </a:pPr>
            <a:r>
              <a:rPr lang="en-GB" sz="2400" dirty="0"/>
              <a:t>Slaintecare Healthy Communities</a:t>
            </a:r>
          </a:p>
          <a:p>
            <a:pPr>
              <a:buClr>
                <a:schemeClr val="accent4">
                  <a:lumMod val="60000"/>
                  <a:lumOff val="40000"/>
                </a:schemeClr>
              </a:buClr>
              <a:buSzPct val="50000"/>
              <a:buFont typeface="Wingdings" panose="05000000000000000000" pitchFamily="2" charset="2"/>
              <a:buChar char="q"/>
            </a:pPr>
            <a:r>
              <a:rPr lang="en-GB" sz="2400" dirty="0"/>
              <a:t>West Waterford Family Support Network</a:t>
            </a:r>
          </a:p>
          <a:p>
            <a:pPr>
              <a:buClr>
                <a:schemeClr val="accent4">
                  <a:lumMod val="60000"/>
                  <a:lumOff val="40000"/>
                </a:schemeClr>
              </a:buClr>
              <a:buSzPct val="50000"/>
              <a:buFont typeface="Wingdings" panose="05000000000000000000" pitchFamily="2" charset="2"/>
              <a:buChar char="q"/>
            </a:pPr>
            <a:r>
              <a:rPr lang="en-GB" sz="2400" dirty="0"/>
              <a:t>Irish Local Development Network</a:t>
            </a:r>
          </a:p>
          <a:p>
            <a:pPr marL="0" indent="0">
              <a:buNone/>
            </a:pPr>
            <a:endParaRPr lang="en-IE" dirty="0"/>
          </a:p>
        </p:txBody>
      </p:sp>
    </p:spTree>
    <p:extLst>
      <p:ext uri="{BB962C8B-B14F-4D97-AF65-F5344CB8AC3E}">
        <p14:creationId xmlns:p14="http://schemas.microsoft.com/office/powerpoint/2010/main" val="2287477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212A-63BB-48D7-97DF-07B84424C6E6}"/>
              </a:ext>
            </a:extLst>
          </p:cNvPr>
          <p:cNvSpPr>
            <a:spLocks noGrp="1"/>
          </p:cNvSpPr>
          <p:nvPr>
            <p:ph type="title"/>
          </p:nvPr>
        </p:nvSpPr>
        <p:spPr>
          <a:xfrm>
            <a:off x="838200" y="365125"/>
            <a:ext cx="10515600" cy="1039605"/>
          </a:xfrm>
        </p:spPr>
        <p:txBody>
          <a:bodyPr/>
          <a:lstStyle/>
          <a:p>
            <a:pPr algn="ctr"/>
            <a:r>
              <a:rPr lang="en-GB" dirty="0"/>
              <a:t>Goal 2 </a:t>
            </a:r>
            <a:endParaRPr lang="en-IE" dirty="0"/>
          </a:p>
        </p:txBody>
      </p:sp>
      <p:sp>
        <p:nvSpPr>
          <p:cNvPr id="3" name="Content Placeholder 2">
            <a:extLst>
              <a:ext uri="{FF2B5EF4-FFF2-40B4-BE49-F238E27FC236}">
                <a16:creationId xmlns:a16="http://schemas.microsoft.com/office/drawing/2014/main" id="{3F68904B-CE28-4FF1-A21D-61578DE78492}"/>
              </a:ext>
            </a:extLst>
          </p:cNvPr>
          <p:cNvSpPr>
            <a:spLocks noGrp="1"/>
          </p:cNvSpPr>
          <p:nvPr>
            <p:ph idx="1"/>
          </p:nvPr>
        </p:nvSpPr>
        <p:spPr>
          <a:xfrm>
            <a:off x="838200" y="1404730"/>
            <a:ext cx="10515600" cy="4772233"/>
          </a:xfrm>
        </p:spPr>
        <p:txBody>
          <a:bodyPr>
            <a:normAutofit fontScale="92500" lnSpcReduction="10000"/>
          </a:bodyPr>
          <a:lstStyle/>
          <a:p>
            <a:pPr marL="0" indent="0">
              <a:buNone/>
            </a:pPr>
            <a:r>
              <a:rPr lang="en-GB" sz="2400" u="sng" dirty="0"/>
              <a:t>Goal Overview </a:t>
            </a:r>
            <a:r>
              <a:rPr lang="en-GB" sz="2400" dirty="0"/>
              <a:t>To support disadvantaged individuals to improve the quality of their lives through the provision of lifelong learning and labour market supports.</a:t>
            </a:r>
          </a:p>
          <a:p>
            <a:pPr marL="0" indent="0">
              <a:buNone/>
            </a:pPr>
            <a:endParaRPr lang="en-GB" sz="2400" u="sng" dirty="0"/>
          </a:p>
          <a:p>
            <a:pPr marL="0" indent="0">
              <a:buNone/>
            </a:pPr>
            <a:r>
              <a:rPr lang="en-GB" sz="2400" u="sng" dirty="0"/>
              <a:t>G2 Target Groups</a:t>
            </a:r>
            <a:endParaRPr lang="en-GB" sz="2400" dirty="0"/>
          </a:p>
          <a:p>
            <a:pPr marL="0" indent="0">
              <a:buNone/>
            </a:pPr>
            <a:r>
              <a:rPr lang="en-GB" sz="2400" dirty="0"/>
              <a:t>Children &amp; Families </a:t>
            </a:r>
          </a:p>
          <a:p>
            <a:pPr marL="0" indent="0">
              <a:buNone/>
            </a:pPr>
            <a:r>
              <a:rPr lang="en-GB" sz="2400" dirty="0"/>
              <a:t>Individuals 15+</a:t>
            </a:r>
          </a:p>
          <a:p>
            <a:pPr marL="0" indent="0">
              <a:buNone/>
            </a:pPr>
            <a:endParaRPr lang="en-GB" sz="2400" u="sng" dirty="0"/>
          </a:p>
          <a:p>
            <a:pPr marL="0" indent="0">
              <a:buNone/>
            </a:pPr>
            <a:r>
              <a:rPr lang="en-GB" sz="2400" u="sng" dirty="0"/>
              <a:t>G2 Budget</a:t>
            </a:r>
            <a:r>
              <a:rPr lang="en-GB" sz="2400" dirty="0"/>
              <a:t> </a:t>
            </a:r>
            <a:r>
              <a:rPr lang="en-GB" sz="2400" dirty="0">
                <a:solidFill>
                  <a:srgbClr val="FF0000"/>
                </a:solidFill>
              </a:rPr>
              <a:t>€515,941</a:t>
            </a:r>
          </a:p>
          <a:p>
            <a:pPr marL="0" indent="0">
              <a:buNone/>
            </a:pPr>
            <a:r>
              <a:rPr lang="en-GB" sz="2400" u="sng" dirty="0"/>
              <a:t>G2 Individual Beneficiary (IB) KPI </a:t>
            </a:r>
            <a:r>
              <a:rPr lang="en-GB" sz="2400" dirty="0"/>
              <a:t>= </a:t>
            </a:r>
            <a:r>
              <a:rPr lang="en-GB" sz="2400" dirty="0">
                <a:solidFill>
                  <a:srgbClr val="FF0000"/>
                </a:solidFill>
              </a:rPr>
              <a:t>953 </a:t>
            </a:r>
            <a:r>
              <a:rPr lang="en-GB" sz="1900" b="1" dirty="0"/>
              <a:t>Note re Interventions Vs Outputs &amp; Numerous Interventions </a:t>
            </a:r>
            <a:endParaRPr lang="en-US" sz="1900" b="1" dirty="0"/>
          </a:p>
          <a:p>
            <a:pPr marL="0" indent="0">
              <a:buNone/>
            </a:pPr>
            <a:r>
              <a:rPr lang="en-GB" sz="2400" u="sng" dirty="0"/>
              <a:t>G2 Disadvantage Area KPI </a:t>
            </a:r>
            <a:r>
              <a:rPr lang="en-GB" sz="2000" b="1" dirty="0">
                <a:solidFill>
                  <a:srgbClr val="FF0000"/>
                </a:solidFill>
              </a:rPr>
              <a:t>37%</a:t>
            </a:r>
            <a:r>
              <a:rPr lang="en-GB" sz="1900" dirty="0"/>
              <a:t> minimum proportion of KPI 2 individuals residing in disadvantaged areas (as per the Pobal HP Deprivation Index).</a:t>
            </a:r>
          </a:p>
          <a:p>
            <a:pPr marL="0" indent="0">
              <a:buNone/>
            </a:pPr>
            <a:r>
              <a:rPr lang="en-GB" sz="2400" u="sng" dirty="0"/>
              <a:t>G2 Preventative Supports to Children &amp; Families (n/c) </a:t>
            </a:r>
            <a:endParaRPr lang="en-IE" sz="2400" dirty="0">
              <a:solidFill>
                <a:srgbClr val="FF0000"/>
              </a:solidFill>
            </a:endParaRPr>
          </a:p>
        </p:txBody>
      </p:sp>
      <p:sp>
        <p:nvSpPr>
          <p:cNvPr id="4" name="Right Brace 3">
            <a:extLst>
              <a:ext uri="{FF2B5EF4-FFF2-40B4-BE49-F238E27FC236}">
                <a16:creationId xmlns:a16="http://schemas.microsoft.com/office/drawing/2014/main" id="{440AE4FA-245E-478F-8E09-AF02DA76F20E}"/>
              </a:ext>
            </a:extLst>
          </p:cNvPr>
          <p:cNvSpPr/>
          <p:nvPr/>
        </p:nvSpPr>
        <p:spPr>
          <a:xfrm rot="10800000" flipH="1">
            <a:off x="4034621" y="2354097"/>
            <a:ext cx="298839" cy="1281787"/>
          </a:xfrm>
          <a:prstGeom prst="rightBrace">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dirty="0">
              <a:highlight>
                <a:srgbClr val="FFFF00"/>
              </a:highlight>
            </a:endParaRPr>
          </a:p>
        </p:txBody>
      </p:sp>
      <p:sp>
        <p:nvSpPr>
          <p:cNvPr id="5" name="TextBox 4">
            <a:extLst>
              <a:ext uri="{FF2B5EF4-FFF2-40B4-BE49-F238E27FC236}">
                <a16:creationId xmlns:a16="http://schemas.microsoft.com/office/drawing/2014/main" id="{728EDB5E-BE20-408E-BF17-C8E2A34B1CDF}"/>
              </a:ext>
            </a:extLst>
          </p:cNvPr>
          <p:cNvSpPr txBox="1"/>
          <p:nvPr/>
        </p:nvSpPr>
        <p:spPr>
          <a:xfrm>
            <a:off x="5340624" y="2210161"/>
            <a:ext cx="5552662" cy="1569660"/>
          </a:xfrm>
          <a:prstGeom prst="rect">
            <a:avLst/>
          </a:prstGeom>
          <a:solidFill>
            <a:srgbClr val="00B0F0"/>
          </a:solidFill>
        </p:spPr>
        <p:txBody>
          <a:bodyPr wrap="square" rtlCol="0">
            <a:spAutoFit/>
          </a:bodyPr>
          <a:lstStyle/>
          <a:p>
            <a:r>
              <a:rPr lang="en-GB" sz="1600" dirty="0"/>
              <a:t>Disadvantaged Children and Families, People living in Disadvantaged Communities, Disadvantaged Young People (aged 15 – 24) People with Disabilities, Disadvantaged Women, Roma Travellers, Lone Parents, The Disengaged from the Labour Market (Economically Inactive), Low Income Workers/ Households, The Unemployed, New Communities </a:t>
            </a:r>
            <a:endParaRPr lang="en-IE" sz="1600" dirty="0"/>
          </a:p>
        </p:txBody>
      </p:sp>
    </p:spTree>
    <p:extLst>
      <p:ext uri="{BB962C8B-B14F-4D97-AF65-F5344CB8AC3E}">
        <p14:creationId xmlns:p14="http://schemas.microsoft.com/office/powerpoint/2010/main" val="2763419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73D9-A40D-4E6F-9D65-7613FB53BBD3}"/>
              </a:ext>
            </a:extLst>
          </p:cNvPr>
          <p:cNvSpPr>
            <a:spLocks noGrp="1"/>
          </p:cNvSpPr>
          <p:nvPr>
            <p:ph type="title"/>
          </p:nvPr>
        </p:nvSpPr>
        <p:spPr/>
        <p:txBody>
          <a:bodyPr/>
          <a:lstStyle/>
          <a:p>
            <a:pPr algn="ctr"/>
            <a:r>
              <a:rPr lang="en-GB" dirty="0"/>
              <a:t>G2 5 Action Themes</a:t>
            </a:r>
            <a:endParaRPr lang="en-IE" dirty="0"/>
          </a:p>
        </p:txBody>
      </p:sp>
      <p:sp>
        <p:nvSpPr>
          <p:cNvPr id="3" name="Content Placeholder 2">
            <a:extLst>
              <a:ext uri="{FF2B5EF4-FFF2-40B4-BE49-F238E27FC236}">
                <a16:creationId xmlns:a16="http://schemas.microsoft.com/office/drawing/2014/main" id="{D6FA4FB8-1CE0-4EDA-995E-4DFDA4D52EDC}"/>
              </a:ext>
            </a:extLst>
          </p:cNvPr>
          <p:cNvSpPr>
            <a:spLocks noGrp="1"/>
          </p:cNvSpPr>
          <p:nvPr>
            <p:ph idx="1"/>
          </p:nvPr>
        </p:nvSpPr>
        <p:spPr/>
        <p:txBody>
          <a:bodyPr/>
          <a:lstStyle/>
          <a:p>
            <a:pPr marL="0" indent="0">
              <a:buNone/>
            </a:pPr>
            <a:r>
              <a:rPr lang="en-GB" dirty="0"/>
              <a:t>2.1 Personal Development &amp; Well-Being KPI = 198 </a:t>
            </a:r>
          </a:p>
          <a:p>
            <a:pPr marL="0" indent="0">
              <a:buNone/>
            </a:pPr>
            <a:r>
              <a:rPr lang="en-GB" dirty="0"/>
              <a:t>2.2 Education &amp; Life-Long Learning KPI = 251 </a:t>
            </a:r>
          </a:p>
          <a:p>
            <a:pPr marL="0" indent="0">
              <a:buNone/>
            </a:pPr>
            <a:r>
              <a:rPr lang="en-GB" dirty="0"/>
              <a:t>2.3 Preventative Supports to Children &amp; Families (Non Caseload 600) </a:t>
            </a:r>
          </a:p>
          <a:p>
            <a:pPr marL="0" indent="0">
              <a:buNone/>
            </a:pPr>
            <a:r>
              <a:rPr lang="en-GB" dirty="0"/>
              <a:t>2.4 Employment Supports KPI = 251 </a:t>
            </a:r>
          </a:p>
          <a:p>
            <a:pPr marL="0" indent="0">
              <a:buNone/>
            </a:pPr>
            <a:r>
              <a:rPr lang="en-GB" dirty="0"/>
              <a:t>2.5 Enterprise Supports (including Social Entrepreneurs) </a:t>
            </a:r>
          </a:p>
          <a:p>
            <a:pPr marL="0" indent="0">
              <a:buNone/>
            </a:pPr>
            <a:r>
              <a:rPr lang="en-GB" dirty="0"/>
              <a:t>KPI = 251 </a:t>
            </a:r>
            <a:endParaRPr lang="en-IE" dirty="0"/>
          </a:p>
        </p:txBody>
      </p:sp>
      <p:sp>
        <p:nvSpPr>
          <p:cNvPr id="4" name="Right Triangle 3">
            <a:extLst>
              <a:ext uri="{FF2B5EF4-FFF2-40B4-BE49-F238E27FC236}">
                <a16:creationId xmlns:a16="http://schemas.microsoft.com/office/drawing/2014/main" id="{0961B7BB-2C0E-4774-A738-8EB1FA94C6A9}"/>
              </a:ext>
            </a:extLst>
          </p:cNvPr>
          <p:cNvSpPr/>
          <p:nvPr/>
        </p:nvSpPr>
        <p:spPr>
          <a:xfrm rot="16200000">
            <a:off x="8403260" y="3228837"/>
            <a:ext cx="2882900" cy="3283226"/>
          </a:xfrm>
          <a:prstGeom prst="r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95797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3ABD228D-3514-4CD6-9E81-17EAD6906FA1}"/>
              </a:ext>
            </a:extLst>
          </p:cNvPr>
          <p:cNvSpPr/>
          <p:nvPr/>
        </p:nvSpPr>
        <p:spPr>
          <a:xfrm>
            <a:off x="1205948" y="4833954"/>
            <a:ext cx="4479235" cy="1245065"/>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EC12F12-3DFD-4AB1-96D8-3394421C8CB8}"/>
              </a:ext>
            </a:extLst>
          </p:cNvPr>
          <p:cNvSpPr>
            <a:spLocks noGrp="1"/>
          </p:cNvSpPr>
          <p:nvPr>
            <p:ph type="title"/>
          </p:nvPr>
        </p:nvSpPr>
        <p:spPr/>
        <p:txBody>
          <a:bodyPr/>
          <a:lstStyle/>
          <a:p>
            <a:pPr algn="ctr"/>
            <a:r>
              <a:rPr lang="en-GB" dirty="0"/>
              <a:t>G2 Processes</a:t>
            </a:r>
            <a:endParaRPr lang="en-IE" dirty="0"/>
          </a:p>
        </p:txBody>
      </p:sp>
      <p:sp>
        <p:nvSpPr>
          <p:cNvPr id="3" name="Content Placeholder 2">
            <a:extLst>
              <a:ext uri="{FF2B5EF4-FFF2-40B4-BE49-F238E27FC236}">
                <a16:creationId xmlns:a16="http://schemas.microsoft.com/office/drawing/2014/main" id="{598ECF01-B277-4968-AAD0-73E85A8A0172}"/>
              </a:ext>
            </a:extLst>
          </p:cNvPr>
          <p:cNvSpPr>
            <a:spLocks noGrp="1"/>
          </p:cNvSpPr>
          <p:nvPr>
            <p:ph sz="half" idx="1"/>
          </p:nvPr>
        </p:nvSpPr>
        <p:spPr>
          <a:xfrm>
            <a:off x="823566" y="1825625"/>
            <a:ext cx="5181600" cy="4351338"/>
          </a:xfrm>
        </p:spPr>
        <p:txBody>
          <a:bodyPr>
            <a:normAutofit fontScale="62500" lnSpcReduction="20000"/>
          </a:bodyPr>
          <a:lstStyle/>
          <a:p>
            <a:pPr marL="0" indent="0" algn="ctr">
              <a:buNone/>
            </a:pPr>
            <a:r>
              <a:rPr lang="en-GB" dirty="0"/>
              <a:t>Consultation with G1 / LCGs / Statutory Agencies / Tus / DEASP/ LES </a:t>
            </a:r>
          </a:p>
          <a:p>
            <a:pPr marL="0" indent="0" algn="ctr">
              <a:buNone/>
            </a:pPr>
            <a:endParaRPr lang="en-GB" dirty="0"/>
          </a:p>
          <a:p>
            <a:pPr marL="0" indent="0" algn="ctr">
              <a:buNone/>
            </a:pPr>
            <a:r>
              <a:rPr lang="en-GB" dirty="0"/>
              <a:t>Identification of Need</a:t>
            </a:r>
          </a:p>
          <a:p>
            <a:pPr marL="0" indent="0" algn="ctr">
              <a:buNone/>
            </a:pPr>
            <a:endParaRPr lang="en-GB" dirty="0"/>
          </a:p>
          <a:p>
            <a:pPr marL="0" indent="0" algn="ctr">
              <a:buNone/>
            </a:pPr>
            <a:r>
              <a:rPr lang="en-GB" dirty="0"/>
              <a:t>Identification of Gaps in Services &amp; Supports</a:t>
            </a:r>
          </a:p>
          <a:p>
            <a:pPr marL="0" indent="0" algn="ctr">
              <a:buNone/>
            </a:pPr>
            <a:endParaRPr lang="en-GB" dirty="0"/>
          </a:p>
          <a:p>
            <a:pPr marL="0" indent="0" algn="ctr">
              <a:buNone/>
            </a:pPr>
            <a:r>
              <a:rPr lang="en-GB" dirty="0"/>
              <a:t>Collaboration to Provide Additionality</a:t>
            </a:r>
          </a:p>
          <a:p>
            <a:pPr marL="0" indent="0" algn="ctr">
              <a:buNone/>
            </a:pPr>
            <a:endParaRPr lang="en-GB" dirty="0"/>
          </a:p>
          <a:p>
            <a:pPr marL="0" indent="0" algn="ctr">
              <a:buNone/>
            </a:pPr>
            <a:r>
              <a:rPr lang="en-GB" dirty="0"/>
              <a:t>Development &amp; Measurement of Response</a:t>
            </a:r>
            <a:endParaRPr lang="en-IE" dirty="0"/>
          </a:p>
          <a:p>
            <a:pPr marL="0" indent="0">
              <a:buNone/>
            </a:pPr>
            <a:endParaRPr lang="en-IE" dirty="0"/>
          </a:p>
          <a:p>
            <a:pPr marL="0" indent="0" algn="ctr">
              <a:buNone/>
            </a:pPr>
            <a:r>
              <a:rPr lang="en-GB" b="1" dirty="0"/>
              <a:t>4 x SICAP supports promotional events </a:t>
            </a:r>
          </a:p>
          <a:p>
            <a:pPr marL="0" indent="0" algn="ctr">
              <a:buNone/>
            </a:pPr>
            <a:r>
              <a:rPr lang="en-GB" b="1" dirty="0"/>
              <a:t>(city &amp; county)</a:t>
            </a:r>
          </a:p>
          <a:p>
            <a:pPr marL="0" indent="0">
              <a:buNone/>
            </a:pPr>
            <a:endParaRPr lang="en-IE" dirty="0"/>
          </a:p>
        </p:txBody>
      </p:sp>
      <p:sp>
        <p:nvSpPr>
          <p:cNvPr id="4" name="Content Placeholder 3">
            <a:extLst>
              <a:ext uri="{FF2B5EF4-FFF2-40B4-BE49-F238E27FC236}">
                <a16:creationId xmlns:a16="http://schemas.microsoft.com/office/drawing/2014/main" id="{D586FE78-C0BC-4FCC-B608-3D7789AFA23C}"/>
              </a:ext>
            </a:extLst>
          </p:cNvPr>
          <p:cNvSpPr>
            <a:spLocks noGrp="1"/>
          </p:cNvSpPr>
          <p:nvPr>
            <p:ph sz="half" idx="2"/>
          </p:nvPr>
        </p:nvSpPr>
        <p:spPr/>
        <p:txBody>
          <a:bodyPr>
            <a:normAutofit fontScale="62500" lnSpcReduction="20000"/>
          </a:bodyPr>
          <a:lstStyle/>
          <a:p>
            <a:pPr marL="0" indent="0" algn="ctr">
              <a:buNone/>
            </a:pPr>
            <a:r>
              <a:rPr lang="en-GB" dirty="0"/>
              <a:t>Individual Registration</a:t>
            </a:r>
          </a:p>
          <a:p>
            <a:pPr marL="0" indent="0" algn="ctr">
              <a:buNone/>
            </a:pPr>
            <a:endParaRPr lang="en-GB" dirty="0"/>
          </a:p>
          <a:p>
            <a:pPr marL="0" indent="0" algn="ctr">
              <a:buNone/>
            </a:pPr>
            <a:r>
              <a:rPr lang="en-GB" dirty="0"/>
              <a:t>Personal Action Plan (&amp; DTT) for SICAP Support</a:t>
            </a:r>
          </a:p>
          <a:p>
            <a:pPr marL="0" indent="0" algn="ctr">
              <a:buNone/>
            </a:pPr>
            <a:endParaRPr lang="en-GB" dirty="0"/>
          </a:p>
          <a:p>
            <a:pPr marL="0" indent="0" algn="ctr">
              <a:buNone/>
            </a:pPr>
            <a:r>
              <a:rPr lang="en-GB" dirty="0"/>
              <a:t>SICAP Intervention or Output</a:t>
            </a:r>
          </a:p>
          <a:p>
            <a:pPr marL="0" indent="0" algn="ctr">
              <a:buNone/>
            </a:pPr>
            <a:endParaRPr lang="en-GB" dirty="0"/>
          </a:p>
          <a:p>
            <a:pPr marL="0" indent="0" algn="ctr">
              <a:buNone/>
            </a:pPr>
            <a:r>
              <a:rPr lang="en-GB" dirty="0"/>
              <a:t>Evaluation</a:t>
            </a:r>
          </a:p>
          <a:p>
            <a:pPr marL="0" indent="0" algn="ctr">
              <a:buNone/>
            </a:pPr>
            <a:endParaRPr lang="en-GB" dirty="0"/>
          </a:p>
          <a:p>
            <a:pPr marL="0" indent="0" algn="ctr">
              <a:buNone/>
            </a:pPr>
            <a:r>
              <a:rPr lang="en-GB" dirty="0"/>
              <a:t>Call Back</a:t>
            </a:r>
          </a:p>
          <a:p>
            <a:pPr marL="0" indent="0" algn="ctr">
              <a:buNone/>
            </a:pPr>
            <a:endParaRPr lang="en-GB" dirty="0"/>
          </a:p>
          <a:p>
            <a:pPr marL="0" indent="0" algn="ctr">
              <a:buNone/>
            </a:pPr>
            <a:r>
              <a:rPr lang="en-GB" dirty="0"/>
              <a:t>Additional Interventions / Outputs or Referral</a:t>
            </a:r>
          </a:p>
          <a:p>
            <a:pPr marL="0" indent="0" algn="ctr">
              <a:buNone/>
            </a:pPr>
            <a:endParaRPr lang="en-GB" dirty="0"/>
          </a:p>
          <a:p>
            <a:pPr marL="0" indent="0" algn="ctr">
              <a:buNone/>
            </a:pPr>
            <a:r>
              <a:rPr lang="en-GB" dirty="0"/>
              <a:t>File Dormant or File Closed</a:t>
            </a:r>
          </a:p>
          <a:p>
            <a:pPr marL="0" indent="0">
              <a:buNone/>
            </a:pPr>
            <a:endParaRPr lang="en-GB" dirty="0"/>
          </a:p>
          <a:p>
            <a:pPr marL="0" indent="0">
              <a:buNone/>
            </a:pPr>
            <a:endParaRPr lang="en-GB" dirty="0"/>
          </a:p>
          <a:p>
            <a:pPr marL="514350" indent="-514350">
              <a:buAutoNum type="alphaUcPeriod"/>
            </a:pPr>
            <a:endParaRPr lang="en-IE" dirty="0"/>
          </a:p>
        </p:txBody>
      </p:sp>
      <p:sp>
        <p:nvSpPr>
          <p:cNvPr id="5" name="Arrow: Down 4">
            <a:extLst>
              <a:ext uri="{FF2B5EF4-FFF2-40B4-BE49-F238E27FC236}">
                <a16:creationId xmlns:a16="http://schemas.microsoft.com/office/drawing/2014/main" id="{116E7B28-69E0-4DFF-9BFF-29A9C55C9CDC}"/>
              </a:ext>
            </a:extLst>
          </p:cNvPr>
          <p:cNvSpPr/>
          <p:nvPr/>
        </p:nvSpPr>
        <p:spPr>
          <a:xfrm>
            <a:off x="3193774" y="2320051"/>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Arrow: Down 5">
            <a:extLst>
              <a:ext uri="{FF2B5EF4-FFF2-40B4-BE49-F238E27FC236}">
                <a16:creationId xmlns:a16="http://schemas.microsoft.com/office/drawing/2014/main" id="{B5E05FEA-E3AF-40DD-80D0-0D948DB6DC34}"/>
              </a:ext>
            </a:extLst>
          </p:cNvPr>
          <p:cNvSpPr/>
          <p:nvPr/>
        </p:nvSpPr>
        <p:spPr>
          <a:xfrm>
            <a:off x="3193774" y="2977935"/>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Arrow: Down 6">
            <a:extLst>
              <a:ext uri="{FF2B5EF4-FFF2-40B4-BE49-F238E27FC236}">
                <a16:creationId xmlns:a16="http://schemas.microsoft.com/office/drawing/2014/main" id="{77D9C094-968D-4356-A111-410013064A24}"/>
              </a:ext>
            </a:extLst>
          </p:cNvPr>
          <p:cNvSpPr/>
          <p:nvPr/>
        </p:nvSpPr>
        <p:spPr>
          <a:xfrm>
            <a:off x="3193774" y="3596244"/>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Arrow: Down 7">
            <a:extLst>
              <a:ext uri="{FF2B5EF4-FFF2-40B4-BE49-F238E27FC236}">
                <a16:creationId xmlns:a16="http://schemas.microsoft.com/office/drawing/2014/main" id="{E2CAB06E-8E60-41E5-8D18-034826BA29FD}"/>
              </a:ext>
            </a:extLst>
          </p:cNvPr>
          <p:cNvSpPr/>
          <p:nvPr/>
        </p:nvSpPr>
        <p:spPr>
          <a:xfrm>
            <a:off x="3169762" y="4217211"/>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Arrow: Down 8">
            <a:extLst>
              <a:ext uri="{FF2B5EF4-FFF2-40B4-BE49-F238E27FC236}">
                <a16:creationId xmlns:a16="http://schemas.microsoft.com/office/drawing/2014/main" id="{E84898F5-2DDF-47C6-8789-222471E580B7}"/>
              </a:ext>
            </a:extLst>
          </p:cNvPr>
          <p:cNvSpPr/>
          <p:nvPr/>
        </p:nvSpPr>
        <p:spPr>
          <a:xfrm>
            <a:off x="8590722" y="2111798"/>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Arrow: Down 9">
            <a:extLst>
              <a:ext uri="{FF2B5EF4-FFF2-40B4-BE49-F238E27FC236}">
                <a16:creationId xmlns:a16="http://schemas.microsoft.com/office/drawing/2014/main" id="{3D9A8663-4FE3-4DB6-B9D4-7E96537198DD}"/>
              </a:ext>
            </a:extLst>
          </p:cNvPr>
          <p:cNvSpPr/>
          <p:nvPr/>
        </p:nvSpPr>
        <p:spPr>
          <a:xfrm>
            <a:off x="8590721" y="2755469"/>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Arrow: Down 10">
            <a:extLst>
              <a:ext uri="{FF2B5EF4-FFF2-40B4-BE49-F238E27FC236}">
                <a16:creationId xmlns:a16="http://schemas.microsoft.com/office/drawing/2014/main" id="{A1759CF5-D4ED-4E16-BC22-61B1BE02712C}"/>
              </a:ext>
            </a:extLst>
          </p:cNvPr>
          <p:cNvSpPr/>
          <p:nvPr/>
        </p:nvSpPr>
        <p:spPr>
          <a:xfrm>
            <a:off x="8617224" y="3439294"/>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Arrow: Down 11">
            <a:extLst>
              <a:ext uri="{FF2B5EF4-FFF2-40B4-BE49-F238E27FC236}">
                <a16:creationId xmlns:a16="http://schemas.microsoft.com/office/drawing/2014/main" id="{88A373D7-51E6-414D-AE8B-61E5A64ECCB1}"/>
              </a:ext>
            </a:extLst>
          </p:cNvPr>
          <p:cNvSpPr/>
          <p:nvPr/>
        </p:nvSpPr>
        <p:spPr>
          <a:xfrm>
            <a:off x="8613912" y="4064811"/>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Arrow: Down 12">
            <a:extLst>
              <a:ext uri="{FF2B5EF4-FFF2-40B4-BE49-F238E27FC236}">
                <a16:creationId xmlns:a16="http://schemas.microsoft.com/office/drawing/2014/main" id="{B1603BD5-A309-443E-9888-FCB9FB6278AE}"/>
              </a:ext>
            </a:extLst>
          </p:cNvPr>
          <p:cNvSpPr/>
          <p:nvPr/>
        </p:nvSpPr>
        <p:spPr>
          <a:xfrm>
            <a:off x="8617224" y="4748636"/>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Arrow: Down 13">
            <a:extLst>
              <a:ext uri="{FF2B5EF4-FFF2-40B4-BE49-F238E27FC236}">
                <a16:creationId xmlns:a16="http://schemas.microsoft.com/office/drawing/2014/main" id="{FD43E026-3FFE-4B3C-9813-0AACD09EAEE9}"/>
              </a:ext>
            </a:extLst>
          </p:cNvPr>
          <p:cNvSpPr/>
          <p:nvPr/>
        </p:nvSpPr>
        <p:spPr>
          <a:xfrm>
            <a:off x="8613912" y="5374153"/>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Arrow: Curved Right 15">
            <a:extLst>
              <a:ext uri="{FF2B5EF4-FFF2-40B4-BE49-F238E27FC236}">
                <a16:creationId xmlns:a16="http://schemas.microsoft.com/office/drawing/2014/main" id="{1B2AA010-70E3-491D-8DCB-915BCE2C7687}"/>
              </a:ext>
            </a:extLst>
          </p:cNvPr>
          <p:cNvSpPr/>
          <p:nvPr/>
        </p:nvSpPr>
        <p:spPr>
          <a:xfrm rot="10800000">
            <a:off x="9784996" y="4596236"/>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7" name="Arrow: Curved Right 16">
            <a:extLst>
              <a:ext uri="{FF2B5EF4-FFF2-40B4-BE49-F238E27FC236}">
                <a16:creationId xmlns:a16="http://schemas.microsoft.com/office/drawing/2014/main" id="{993B9B36-CA91-4607-B827-C05B51F6F27F}"/>
              </a:ext>
            </a:extLst>
          </p:cNvPr>
          <p:cNvSpPr/>
          <p:nvPr/>
        </p:nvSpPr>
        <p:spPr>
          <a:xfrm>
            <a:off x="7129865" y="4627098"/>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Tree>
    <p:extLst>
      <p:ext uri="{BB962C8B-B14F-4D97-AF65-F5344CB8AC3E}">
        <p14:creationId xmlns:p14="http://schemas.microsoft.com/office/powerpoint/2010/main" val="1195223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solidFill>
            <a:srgbClr val="FFC000"/>
          </a:solidFill>
        </p:spPr>
        <p:txBody>
          <a:bodyPr>
            <a:normAutofit/>
          </a:bodyPr>
          <a:lstStyle/>
          <a:p>
            <a:pPr algn="ctr"/>
            <a:r>
              <a:rPr lang="en-GB" sz="3600" dirty="0"/>
              <a:t>Examples of Actions (for further details refer to plan template)</a:t>
            </a:r>
            <a:endParaRPr lang="en-IE" sz="3600" dirty="0"/>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p:txBody>
          <a:bodyPr/>
          <a:lstStyle/>
          <a:p>
            <a:pPr marL="0" indent="0">
              <a:buNone/>
            </a:pPr>
            <a:r>
              <a:rPr lang="en-GB" dirty="0"/>
              <a:t>Drama, craft, fitness, gardening, social networking</a:t>
            </a:r>
          </a:p>
          <a:p>
            <a:pPr marL="0" indent="0">
              <a:buNone/>
            </a:pPr>
            <a:r>
              <a:rPr lang="en-GB" dirty="0"/>
              <a:t>Grants for PLCs &amp; Workshop</a:t>
            </a:r>
          </a:p>
          <a:p>
            <a:pPr marL="0" indent="0">
              <a:buNone/>
            </a:pPr>
            <a:r>
              <a:rPr lang="en-GB" dirty="0"/>
              <a:t>Driving Ambitions, Enso, information on ed opportunities, English Language, Digital Skills, taster courses for pre college</a:t>
            </a:r>
          </a:p>
          <a:p>
            <a:pPr marL="0" indent="0">
              <a:buNone/>
            </a:pPr>
            <a:r>
              <a:rPr lang="en-GB" dirty="0" err="1"/>
              <a:t>Deis</a:t>
            </a:r>
            <a:r>
              <a:rPr lang="en-GB" dirty="0"/>
              <a:t> school literacy, family support, after schools, summer camp access</a:t>
            </a:r>
          </a:p>
          <a:p>
            <a:pPr marL="0" indent="0">
              <a:buNone/>
            </a:pPr>
            <a:endParaRPr lang="en-GB" dirty="0"/>
          </a:p>
          <a:p>
            <a:pPr marL="0" indent="0">
              <a:buNone/>
            </a:pPr>
            <a:endParaRPr lang="en-GB" dirty="0"/>
          </a:p>
          <a:p>
            <a:pPr marL="0" indent="0">
              <a:buNone/>
            </a:pPr>
            <a:endParaRPr lang="en-IE" dirty="0"/>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p:txBody>
          <a:bodyPr/>
          <a:lstStyle/>
          <a:p>
            <a:pPr marL="0" indent="0">
              <a:buNone/>
            </a:pPr>
            <a:r>
              <a:rPr lang="en-GB" dirty="0"/>
              <a:t>Safe Pass, Manual Handling, Barista, Customer Service</a:t>
            </a:r>
          </a:p>
          <a:p>
            <a:pPr marL="0" indent="0">
              <a:buNone/>
            </a:pPr>
            <a:r>
              <a:rPr lang="en-GB" dirty="0"/>
              <a:t>CV &amp; Interview Skills </a:t>
            </a:r>
          </a:p>
          <a:p>
            <a:pPr marL="0" indent="0">
              <a:buNone/>
            </a:pPr>
            <a:r>
              <a:rPr lang="en-GB" dirty="0"/>
              <a:t>Industry Certified Training Grants</a:t>
            </a:r>
          </a:p>
          <a:p>
            <a:pPr marL="0" indent="0">
              <a:buNone/>
            </a:pPr>
            <a:r>
              <a:rPr lang="en-GB" dirty="0"/>
              <a:t>BTWEA Business Planning</a:t>
            </a:r>
          </a:p>
          <a:p>
            <a:pPr marL="0" indent="0">
              <a:buNone/>
            </a:pPr>
            <a:r>
              <a:rPr lang="en-GB" dirty="0"/>
              <a:t>Business Mentoring</a:t>
            </a:r>
          </a:p>
          <a:p>
            <a:pPr marL="0" indent="0">
              <a:buNone/>
            </a:pPr>
            <a:r>
              <a:rPr lang="en-GB" dirty="0"/>
              <a:t>SYOB Training &amp; Business Basics</a:t>
            </a:r>
          </a:p>
          <a:p>
            <a:pPr marL="0" indent="0">
              <a:buNone/>
            </a:pPr>
            <a:r>
              <a:rPr lang="en-GB" dirty="0"/>
              <a:t>Manual Book Keeping &amp; Ros</a:t>
            </a:r>
            <a:endParaRPr lang="en-IE" dirty="0"/>
          </a:p>
        </p:txBody>
      </p:sp>
    </p:spTree>
    <p:extLst>
      <p:ext uri="{BB962C8B-B14F-4D97-AF65-F5344CB8AC3E}">
        <p14:creationId xmlns:p14="http://schemas.microsoft.com/office/powerpoint/2010/main" val="3674640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FD227-94BB-42FA-9671-3CD68783EAE2}"/>
              </a:ext>
            </a:extLst>
          </p:cNvPr>
          <p:cNvSpPr>
            <a:spLocks noGrp="1"/>
          </p:cNvSpPr>
          <p:nvPr>
            <p:ph type="title"/>
          </p:nvPr>
        </p:nvSpPr>
        <p:spPr>
          <a:solidFill>
            <a:srgbClr val="FFC000"/>
          </a:solidFill>
        </p:spPr>
        <p:txBody>
          <a:bodyPr/>
          <a:lstStyle/>
          <a:p>
            <a:pPr algn="ctr"/>
            <a:r>
              <a:rPr lang="en-GB" dirty="0"/>
              <a:t>DRCD Priorities to be agreed</a:t>
            </a:r>
            <a:endParaRPr lang="en-IE" dirty="0"/>
          </a:p>
        </p:txBody>
      </p:sp>
      <p:sp>
        <p:nvSpPr>
          <p:cNvPr id="3" name="Content Placeholder 2">
            <a:extLst>
              <a:ext uri="{FF2B5EF4-FFF2-40B4-BE49-F238E27FC236}">
                <a16:creationId xmlns:a16="http://schemas.microsoft.com/office/drawing/2014/main" id="{CAF5702A-4CBA-446C-A00E-DC6E3730C2C1}"/>
              </a:ext>
            </a:extLst>
          </p:cNvPr>
          <p:cNvSpPr>
            <a:spLocks noGrp="1"/>
          </p:cNvSpPr>
          <p:nvPr>
            <p:ph sz="half" idx="1"/>
          </p:nvPr>
        </p:nvSpPr>
        <p:spPr/>
        <p:txBody>
          <a:bodyPr>
            <a:normAutofit fontScale="92500" lnSpcReduction="10000"/>
          </a:bodyPr>
          <a:lstStyle/>
          <a:p>
            <a:pPr marL="0" indent="0">
              <a:buNone/>
            </a:pPr>
            <a:r>
              <a:rPr lang="en-GB" b="1" dirty="0">
                <a:solidFill>
                  <a:srgbClr val="0070C0"/>
                </a:solidFill>
              </a:rPr>
              <a:t>New Communities;</a:t>
            </a:r>
          </a:p>
          <a:p>
            <a:pPr marL="0" indent="0">
              <a:buNone/>
            </a:pPr>
            <a:r>
              <a:rPr lang="en-GB" sz="2200" dirty="0"/>
              <a:t>Impact of Covid-19 on LCGs &amp; individual engagement pattern with SICAP (2020/76) (2021/ 53)</a:t>
            </a:r>
          </a:p>
          <a:p>
            <a:pPr marL="0" indent="0">
              <a:buNone/>
            </a:pPr>
            <a:r>
              <a:rPr lang="en-GB" sz="2200" dirty="0"/>
              <a:t>Waterford Migrant Integration Strategy 2021-24</a:t>
            </a:r>
          </a:p>
          <a:p>
            <a:pPr marL="0" indent="0">
              <a:buNone/>
            </a:pPr>
            <a:r>
              <a:rPr lang="en-GB" sz="2200" dirty="0"/>
              <a:t>9.6% of total resident Waterford population</a:t>
            </a:r>
            <a:r>
              <a:rPr lang="en-GB" dirty="0"/>
              <a:t>.</a:t>
            </a:r>
          </a:p>
          <a:p>
            <a:pPr marL="0" indent="0">
              <a:buNone/>
            </a:pPr>
            <a:r>
              <a:rPr lang="en-GB" sz="1800" i="1" dirty="0">
                <a:effectLst/>
                <a:latin typeface="Calibri" panose="020F0502020204030204" pitchFamily="34" charset="0"/>
                <a:ea typeface="Calibri" panose="020F0502020204030204" pitchFamily="34" charset="0"/>
                <a:cs typeface="Times New Roman" panose="02020603050405020304" pitchFamily="18" charset="0"/>
              </a:rPr>
              <a:t>Persons who do not speak English ‘at all’ are 2.5 times more likely to be ‘out of the workforce’ and</a:t>
            </a:r>
            <a:r>
              <a:rPr lang="en-GB" sz="1800" i="1" dirty="0">
                <a:latin typeface="Calibri" panose="020F0502020204030204" pitchFamily="34" charset="0"/>
                <a:ea typeface="Calibri" panose="020F0502020204030204" pitchFamily="34" charset="0"/>
                <a:cs typeface="Times New Roman" panose="02020603050405020304" pitchFamily="18" charset="0"/>
              </a:rPr>
              <a:t> l</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ack of competency in English also detrimentally affects members of New Communities in accessing public services and participation in civic and social life (MIS). Pockets of residents in county areas and work with city &amp; county reception centres to provide information and referral. </a:t>
            </a:r>
            <a:endParaRPr lang="en-GB" i="1" dirty="0"/>
          </a:p>
          <a:p>
            <a:pPr marL="0" indent="0">
              <a:buNone/>
            </a:pPr>
            <a:r>
              <a:rPr lang="en-GB" dirty="0"/>
              <a:t>			</a:t>
            </a:r>
          </a:p>
          <a:p>
            <a:pPr marL="0" indent="0">
              <a:buNone/>
            </a:pPr>
            <a:endParaRPr lang="en-IE" dirty="0"/>
          </a:p>
        </p:txBody>
      </p:sp>
      <p:sp>
        <p:nvSpPr>
          <p:cNvPr id="4" name="Content Placeholder 3">
            <a:extLst>
              <a:ext uri="{FF2B5EF4-FFF2-40B4-BE49-F238E27FC236}">
                <a16:creationId xmlns:a16="http://schemas.microsoft.com/office/drawing/2014/main" id="{5E4D22B9-9B78-4A98-9D9B-B422848BD63C}"/>
              </a:ext>
            </a:extLst>
          </p:cNvPr>
          <p:cNvSpPr>
            <a:spLocks noGrp="1"/>
          </p:cNvSpPr>
          <p:nvPr>
            <p:ph sz="half" idx="2"/>
          </p:nvPr>
        </p:nvSpPr>
        <p:spPr/>
        <p:txBody>
          <a:bodyPr>
            <a:normAutofit fontScale="92500" lnSpcReduction="10000"/>
          </a:bodyPr>
          <a:lstStyle/>
          <a:p>
            <a:pPr marL="0" indent="0">
              <a:buNone/>
            </a:pPr>
            <a:r>
              <a:rPr lang="en-GB" b="1" dirty="0">
                <a:solidFill>
                  <a:srgbClr val="0070C0"/>
                </a:solidFill>
              </a:rPr>
              <a:t>Older People;</a:t>
            </a:r>
          </a:p>
          <a:p>
            <a:pPr marL="0" indent="0">
              <a:buNone/>
            </a:pPr>
            <a:r>
              <a:rPr lang="en-GB" sz="2200" dirty="0"/>
              <a:t>Re-emerging from Covid-19 &amp; social isolation</a:t>
            </a:r>
          </a:p>
          <a:p>
            <a:pPr marL="0" indent="0">
              <a:buNone/>
            </a:pPr>
            <a:r>
              <a:rPr lang="en-GB" sz="2200" dirty="0"/>
              <a:t>Care n Repair (TUS) </a:t>
            </a:r>
          </a:p>
          <a:p>
            <a:pPr marL="0" indent="0">
              <a:buNone/>
            </a:pPr>
            <a:r>
              <a:rPr lang="en-GB" sz="2200" dirty="0"/>
              <a:t>Waterford Age Friendly Alliance Strategy</a:t>
            </a:r>
          </a:p>
          <a:p>
            <a:pPr marL="0" indent="0">
              <a:buNone/>
            </a:pPr>
            <a:r>
              <a:rPr lang="en-GB" sz="2200" dirty="0"/>
              <a:t>Digital Inequality Collaborations</a:t>
            </a:r>
          </a:p>
          <a:p>
            <a:pPr marL="0" indent="0">
              <a:buNone/>
            </a:pPr>
            <a:r>
              <a:rPr lang="en-GB" sz="2200" dirty="0"/>
              <a:t>Personal Development engagement strategies and progression pathways through SICAP</a:t>
            </a:r>
          </a:p>
          <a:p>
            <a:pPr marL="0" indent="0">
              <a:buNone/>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Ireland has a higher-than-average rate of long-term unemployment for those aged 55 - 64 years. Older people have seen real increases in long term unemployment and involuntary part time work in the last decade. CSO data shows that 14% of over 65s and 46% of 55 - 64-year-olds have had their employment affected by COVID-19.  (Age Action 2021).</a:t>
            </a:r>
            <a:endParaRPr lang="en-IE"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200" dirty="0"/>
          </a:p>
          <a:p>
            <a:pPr marL="0" indent="0">
              <a:buNone/>
            </a:pPr>
            <a:endParaRPr lang="en-IE" dirty="0"/>
          </a:p>
        </p:txBody>
      </p:sp>
    </p:spTree>
    <p:extLst>
      <p:ext uri="{BB962C8B-B14F-4D97-AF65-F5344CB8AC3E}">
        <p14:creationId xmlns:p14="http://schemas.microsoft.com/office/powerpoint/2010/main" val="1697651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C010-E00F-4329-9791-465553553C03}"/>
              </a:ext>
            </a:extLst>
          </p:cNvPr>
          <p:cNvSpPr>
            <a:spLocks noGrp="1"/>
          </p:cNvSpPr>
          <p:nvPr>
            <p:ph type="title"/>
          </p:nvPr>
        </p:nvSpPr>
        <p:spPr>
          <a:solidFill>
            <a:srgbClr val="FFC000"/>
          </a:solidFill>
        </p:spPr>
        <p:txBody>
          <a:bodyPr/>
          <a:lstStyle/>
          <a:p>
            <a:pPr algn="ctr"/>
            <a:r>
              <a:rPr lang="en-GB" dirty="0"/>
              <a:t>DRCD Priorities to be agreed</a:t>
            </a:r>
            <a:endParaRPr lang="en-IE" dirty="0"/>
          </a:p>
        </p:txBody>
      </p:sp>
      <p:sp>
        <p:nvSpPr>
          <p:cNvPr id="3" name="Content Placeholder 2">
            <a:extLst>
              <a:ext uri="{FF2B5EF4-FFF2-40B4-BE49-F238E27FC236}">
                <a16:creationId xmlns:a16="http://schemas.microsoft.com/office/drawing/2014/main" id="{76909514-FE56-42F4-BD31-007AA726C965}"/>
              </a:ext>
            </a:extLst>
          </p:cNvPr>
          <p:cNvSpPr>
            <a:spLocks noGrp="1"/>
          </p:cNvSpPr>
          <p:nvPr>
            <p:ph idx="1"/>
          </p:nvPr>
        </p:nvSpPr>
        <p:spPr/>
        <p:txBody>
          <a:bodyPr>
            <a:normAutofit/>
          </a:bodyPr>
          <a:lstStyle/>
          <a:p>
            <a:pPr marL="0" indent="0">
              <a:buNone/>
            </a:pPr>
            <a:r>
              <a:rPr lang="en-GB" b="1" dirty="0">
                <a:solidFill>
                  <a:srgbClr val="0070C0"/>
                </a:solidFill>
              </a:rPr>
              <a:t>Long Term Unemployed;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Waterford City &amp; County has 1,279 people with no formal education, 8,615 with primary school education only and 12,680 lower secondary education only. Transfer percentage to 3rd level was 18.6% for Waterford overall. This is low in comparison to the National average of 40%. Figures from the Central Statistics Office (CSO 2017) indicate a link between educational attainment and unemployment.</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The unemployment rate in Waterford City Centre, based on the Principal Economic Status (PES) basis is 30.5%, significantly higher than the national average of 19% (CSO 2017). Waterford City and County had 9 unemployment black spots with average unemployment at 31.5% and an unemployment rate of 15.4% in the County (CSO 2016).</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latin typeface="Calibri" panose="020F0502020204030204" pitchFamily="34" charset="0"/>
                <a:cs typeface="Times New Roman" panose="02020603050405020304" pitchFamily="18" charset="0"/>
              </a:rPr>
              <a:t>Impact of Covid on those already the most distant from the labour market including; people with a disability, Roma, Travellers, Tus hard to place participants, those referred to WCLES and LTU registered with DEASP.</a:t>
            </a:r>
          </a:p>
          <a:p>
            <a:r>
              <a:rPr lang="en-GB" sz="1800" dirty="0">
                <a:latin typeface="Calibri" panose="020F0502020204030204" pitchFamily="34" charset="0"/>
                <a:cs typeface="Times New Roman" panose="02020603050405020304" pitchFamily="18" charset="0"/>
              </a:rPr>
              <a:t>The potential of progression pathways from low level 2.1 engagement to employability skills and job search skills. (Distance Travelled Tool)</a:t>
            </a:r>
          </a:p>
          <a:p>
            <a:r>
              <a:rPr lang="en-GB" sz="1800" dirty="0">
                <a:latin typeface="Calibri" panose="020F0502020204030204" pitchFamily="34" charset="0"/>
                <a:cs typeface="Times New Roman" panose="02020603050405020304" pitchFamily="18" charset="0"/>
              </a:rPr>
              <a:t>SICAP Unemployed IBs (2020/309) (2021/299) </a:t>
            </a:r>
            <a:endParaRPr lang="en-IE" dirty="0"/>
          </a:p>
        </p:txBody>
      </p:sp>
    </p:spTree>
    <p:extLst>
      <p:ext uri="{BB962C8B-B14F-4D97-AF65-F5344CB8AC3E}">
        <p14:creationId xmlns:p14="http://schemas.microsoft.com/office/powerpoint/2010/main" val="3142457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2EB20E-3C46-4A56-99AB-A4BAB7C828BD}"/>
              </a:ext>
            </a:extLst>
          </p:cNvPr>
          <p:cNvSpPr/>
          <p:nvPr/>
        </p:nvSpPr>
        <p:spPr>
          <a:xfrm>
            <a:off x="152898" y="2967335"/>
            <a:ext cx="1188620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a:ln/>
                <a:solidFill>
                  <a:schemeClr val="accent4"/>
                </a:solidFill>
                <a:effectLst/>
              </a:rPr>
              <a:t>And now a few final points from our CEO</a:t>
            </a:r>
            <a:endParaRPr lang="en-IE" sz="5400" b="1" cap="none" spc="0" dirty="0">
              <a:ln/>
              <a:solidFill>
                <a:schemeClr val="accent4"/>
              </a:solidFill>
              <a:effectLst/>
            </a:endParaRPr>
          </a:p>
        </p:txBody>
      </p:sp>
    </p:spTree>
    <p:extLst>
      <p:ext uri="{BB962C8B-B14F-4D97-AF65-F5344CB8AC3E}">
        <p14:creationId xmlns:p14="http://schemas.microsoft.com/office/powerpoint/2010/main" val="1690484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DC1AA86741E448B45BA6C6FC51406F" ma:contentTypeVersion="1" ma:contentTypeDescription="Create a new document." ma:contentTypeScope="" ma:versionID="be27b8390d6deed4c9b2392af4f6de6d">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YNAFEP33AA7V-118805768-2425</_dlc_DocId>
    <_dlc_DocIdUrl xmlns="e208e405-7f5c-4092-9d00-ae49e9a9738c">
      <Url>http://intranet/community/comman/_layouts/15/DocIdRedir.aspx?ID=YNAFEP33AA7V-118805768-2425</Url>
      <Description>YNAFEP33AA7V-118805768-2425</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44FE82C-7EBC-4C27-B1D2-5BE138AE0F98}">
  <ds:schemaRefs>
    <ds:schemaRef ds:uri="http://schemas.microsoft.com/sharepoint/v3/contenttype/forms"/>
  </ds:schemaRefs>
</ds:datastoreItem>
</file>

<file path=customXml/itemProps2.xml><?xml version="1.0" encoding="utf-8"?>
<ds:datastoreItem xmlns:ds="http://schemas.openxmlformats.org/officeDocument/2006/customXml" ds:itemID="{49D4E88C-9AB0-42AE-888F-F2B6E0499C5E}"/>
</file>

<file path=customXml/itemProps3.xml><?xml version="1.0" encoding="utf-8"?>
<ds:datastoreItem xmlns:ds="http://schemas.openxmlformats.org/officeDocument/2006/customXml" ds:itemID="{ED7021F2-0551-419D-9D8C-192C1E8F8FA1}">
  <ds:schemaRefs>
    <ds:schemaRef ds:uri="http://schemas.microsoft.com/office/2006/metadata/properties"/>
    <ds:schemaRef ds:uri="http://purl.org/dc/terms/"/>
    <ds:schemaRef ds:uri="http://schemas.microsoft.com/office/infopath/2007/PartnerControls"/>
    <ds:schemaRef ds:uri="http://www.w3.org/XML/1998/namespace"/>
    <ds:schemaRef ds:uri="f53892e9-743b-423a-ae26-4b373f11d11a"/>
    <ds:schemaRef ds:uri="http://schemas.microsoft.com/office/2006/documentManagement/types"/>
    <ds:schemaRef ds:uri="http://purl.org/dc/dcmitype/"/>
    <ds:schemaRef ds:uri="http://schemas.openxmlformats.org/package/2006/metadata/core-properties"/>
    <ds:schemaRef ds:uri="http://purl.org/dc/elements/1.1/"/>
  </ds:schemaRefs>
</ds:datastoreItem>
</file>

<file path=customXml/itemProps4.xml><?xml version="1.0" encoding="utf-8"?>
<ds:datastoreItem xmlns:ds="http://schemas.openxmlformats.org/officeDocument/2006/customXml" ds:itemID="{49B107DB-5B3E-4E9F-891F-B278E110D170}"/>
</file>

<file path=docProps/app.xml><?xml version="1.0" encoding="utf-8"?>
<Properties xmlns="http://schemas.openxmlformats.org/officeDocument/2006/extended-properties" xmlns:vt="http://schemas.openxmlformats.org/officeDocument/2006/docPropsVTypes">
  <TotalTime>1446</TotalTime>
  <Words>1100</Words>
  <Application>Microsoft Office PowerPoint</Application>
  <PresentationFormat>Widescreen</PresentationFormat>
  <Paragraphs>120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Times New Roman</vt:lpstr>
      <vt:lpstr>Wingdings</vt:lpstr>
      <vt:lpstr>Office Theme</vt:lpstr>
      <vt:lpstr>SICAP Annual Plan 2022</vt:lpstr>
      <vt:lpstr>Goal 1 </vt:lpstr>
      <vt:lpstr>G1 Action Themes</vt:lpstr>
      <vt:lpstr>Goal 1 Actions (further details in Annual Plan template)</vt:lpstr>
      <vt:lpstr>Goal 2 </vt:lpstr>
      <vt:lpstr>G2 5 Action Themes</vt:lpstr>
      <vt:lpstr>G2 Processes</vt:lpstr>
      <vt:lpstr>Examples of Actions (for further details refer to plan template)</vt:lpstr>
      <vt:lpstr>DRCD Priorities to be agreed</vt:lpstr>
      <vt:lpstr>DRCD Priorities to be agreed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SICAP Annual Plan 2022</dc:title>
  <dc:creator>Liz Riches</dc:creator>
  <cp:lastModifiedBy>Liz Riches</cp:lastModifiedBy>
  <cp:revision>18</cp:revision>
  <cp:lastPrinted>2021-11-10T12:38:57Z</cp:lastPrinted>
  <dcterms:created xsi:type="dcterms:W3CDTF">2021-10-27T13:26:03Z</dcterms:created>
  <dcterms:modified xsi:type="dcterms:W3CDTF">2021-11-10T16:20:29Z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0x010100A1DC1AA86741E448B45BA6C6FC51406F</vt:lpwstr>
  </property>
  <property fmtid="{D5CDD505-2E9C-101B-9397-08002B2CF9AE}" pid="3" name="_dlc_DocIdItemGuid">
    <vt:lpwstr>15549093-2577-4c15-a1aa-222eb7cb7c66</vt:lpwstr>
  </property>
</Properties>
</file>