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8.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72" r:id="rId8"/>
    <p:sldId id="262" r:id="rId9"/>
    <p:sldId id="264" r:id="rId10"/>
    <p:sldId id="263" r:id="rId11"/>
    <p:sldId id="265" r:id="rId12"/>
    <p:sldId id="268" r:id="rId13"/>
    <p:sldId id="271"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81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7E6449-A57C-4022-80CE-DFC9E0598BC8}" type="datetimeFigureOut">
              <a:rPr lang="en-IE" smtClean="0"/>
              <a:t>01/12/2021</a:t>
            </a:fld>
            <a:endParaRPr lang="en-IE"/>
          </a:p>
        </p:txBody>
      </p:sp>
      <p:sp>
        <p:nvSpPr>
          <p:cNvPr id="5" name="Footer Placeholder 4"/>
          <p:cNvSpPr>
            <a:spLocks noGrp="1"/>
          </p:cNvSpPr>
          <p:nvPr>
            <p:ph type="ftr" sz="quarter" idx="11"/>
          </p:nvPr>
        </p:nvSpPr>
        <p:spPr/>
        <p:txBody>
          <a:bodyPr/>
          <a:lstStyle/>
          <a:p>
            <a:endParaRPr lang="en-IE"/>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266951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7E6449-A57C-4022-80CE-DFC9E0598BC8}" type="datetimeFigureOut">
              <a:rPr lang="en-IE" smtClean="0"/>
              <a:t>01/12/2021</a:t>
            </a:fld>
            <a:endParaRPr lang="en-IE"/>
          </a:p>
        </p:txBody>
      </p:sp>
      <p:sp>
        <p:nvSpPr>
          <p:cNvPr id="5" name="Footer Placeholder 4"/>
          <p:cNvSpPr>
            <a:spLocks noGrp="1"/>
          </p:cNvSpPr>
          <p:nvPr>
            <p:ph type="ftr" sz="quarter" idx="11"/>
          </p:nvPr>
        </p:nvSpPr>
        <p:spPr/>
        <p:txBody>
          <a:bodyPr/>
          <a:lstStyle/>
          <a:p>
            <a:endParaRPr lang="en-I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4031976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7E6449-A57C-4022-80CE-DFC9E0598BC8}" type="datetimeFigureOut">
              <a:rPr lang="en-IE" smtClean="0"/>
              <a:t>01/12/2021</a:t>
            </a:fld>
            <a:endParaRPr lang="en-IE"/>
          </a:p>
        </p:txBody>
      </p:sp>
      <p:sp>
        <p:nvSpPr>
          <p:cNvPr id="5" name="Footer Placeholder 4"/>
          <p:cNvSpPr>
            <a:spLocks noGrp="1"/>
          </p:cNvSpPr>
          <p:nvPr>
            <p:ph type="ftr" sz="quarter" idx="11"/>
          </p:nvPr>
        </p:nvSpPr>
        <p:spPr/>
        <p:txBody>
          <a:bodyPr/>
          <a:lstStyle/>
          <a:p>
            <a:endParaRPr lang="en-I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2320653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7E6449-A57C-4022-80CE-DFC9E0598BC8}" type="datetimeFigureOut">
              <a:rPr lang="en-IE" smtClean="0"/>
              <a:t>01/12/2021</a:t>
            </a:fld>
            <a:endParaRPr lang="en-IE"/>
          </a:p>
        </p:txBody>
      </p:sp>
      <p:sp>
        <p:nvSpPr>
          <p:cNvPr id="6" name="Footer Placeholder 5"/>
          <p:cNvSpPr>
            <a:spLocks noGrp="1"/>
          </p:cNvSpPr>
          <p:nvPr>
            <p:ph type="ftr" sz="quarter" idx="11"/>
          </p:nvPr>
        </p:nvSpPr>
        <p:spPr/>
        <p:txBody>
          <a:bodyPr/>
          <a:lstStyle/>
          <a:p>
            <a:endParaRPr lang="en-IE"/>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512567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7E6449-A57C-4022-80CE-DFC9E0598BC8}" type="datetimeFigureOut">
              <a:rPr lang="en-IE" smtClean="0"/>
              <a:t>01/12/2021</a:t>
            </a:fld>
            <a:endParaRPr lang="en-IE"/>
          </a:p>
        </p:txBody>
      </p:sp>
      <p:sp>
        <p:nvSpPr>
          <p:cNvPr id="8" name="Footer Placeholder 7"/>
          <p:cNvSpPr>
            <a:spLocks noGrp="1"/>
          </p:cNvSpPr>
          <p:nvPr>
            <p:ph type="ftr" sz="quarter" idx="11"/>
          </p:nvPr>
        </p:nvSpPr>
        <p:spPr/>
        <p:txBody>
          <a:bodyPr/>
          <a:lstStyle/>
          <a:p>
            <a:endParaRPr lang="en-I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1377433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7E6449-A57C-4022-80CE-DFC9E0598BC8}" type="datetimeFigureOut">
              <a:rPr lang="en-IE" smtClean="0"/>
              <a:t>01/12/2021</a:t>
            </a:fld>
            <a:endParaRPr lang="en-IE"/>
          </a:p>
        </p:txBody>
      </p:sp>
      <p:sp>
        <p:nvSpPr>
          <p:cNvPr id="4" name="Footer Placeholder 3"/>
          <p:cNvSpPr>
            <a:spLocks noGrp="1"/>
          </p:cNvSpPr>
          <p:nvPr>
            <p:ph type="ftr" sz="quarter" idx="11"/>
          </p:nvPr>
        </p:nvSpPr>
        <p:spPr/>
        <p:txBody>
          <a:bodyPr/>
          <a:lstStyle/>
          <a:p>
            <a:endParaRPr lang="en-IE"/>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1447003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7E6449-A57C-4022-80CE-DFC9E0598BC8}" type="datetimeFigureOut">
              <a:rPr lang="en-IE" smtClean="0"/>
              <a:t>01/12/2021</a:t>
            </a:fld>
            <a:endParaRPr lang="en-IE"/>
          </a:p>
        </p:txBody>
      </p:sp>
      <p:sp>
        <p:nvSpPr>
          <p:cNvPr id="3" name="Footer Placeholder 2"/>
          <p:cNvSpPr>
            <a:spLocks noGrp="1"/>
          </p:cNvSpPr>
          <p:nvPr>
            <p:ph type="ftr" sz="quarter" idx="11"/>
          </p:nvPr>
        </p:nvSpPr>
        <p:spPr/>
        <p:txBody>
          <a:bodyPr/>
          <a:lstStyle/>
          <a:p>
            <a:endParaRPr lang="en-IE"/>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29896877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7E6449-A57C-4022-80CE-DFC9E0598BC8}" type="datetimeFigureOut">
              <a:rPr lang="en-IE" smtClean="0"/>
              <a:t>01/12/2021</a:t>
            </a:fld>
            <a:endParaRPr lang="en-IE"/>
          </a:p>
        </p:txBody>
      </p:sp>
      <p:sp>
        <p:nvSpPr>
          <p:cNvPr id="6" name="Footer Placeholder 5"/>
          <p:cNvSpPr>
            <a:spLocks noGrp="1"/>
          </p:cNvSpPr>
          <p:nvPr>
            <p:ph type="ftr" sz="quarter" idx="11"/>
          </p:nvPr>
        </p:nvSpPr>
        <p:spPr/>
        <p:txBody>
          <a:bodyPr/>
          <a:lstStyle/>
          <a:p>
            <a:endParaRPr lang="en-IE"/>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102961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7E6449-A57C-4022-80CE-DFC9E0598BC8}" type="datetimeFigureOut">
              <a:rPr lang="en-IE" smtClean="0"/>
              <a:t>01/12/2021</a:t>
            </a:fld>
            <a:endParaRPr lang="en-IE"/>
          </a:p>
        </p:txBody>
      </p:sp>
      <p:sp>
        <p:nvSpPr>
          <p:cNvPr id="6" name="Footer Placeholder 5"/>
          <p:cNvSpPr>
            <a:spLocks noGrp="1"/>
          </p:cNvSpPr>
          <p:nvPr>
            <p:ph type="ftr" sz="quarter" idx="11"/>
          </p:nvPr>
        </p:nvSpPr>
        <p:spPr/>
        <p:txBody>
          <a:bodyPr/>
          <a:lstStyle/>
          <a:p>
            <a:endParaRPr lang="en-I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3548307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7E6449-A57C-4022-80CE-DFC9E0598BC8}" type="datetimeFigureOut">
              <a:rPr lang="en-IE" smtClean="0"/>
              <a:t>01/12/2021</a:t>
            </a:fld>
            <a:endParaRPr lang="en-IE"/>
          </a:p>
        </p:txBody>
      </p:sp>
      <p:sp>
        <p:nvSpPr>
          <p:cNvPr id="5" name="Footer Placeholder 4"/>
          <p:cNvSpPr>
            <a:spLocks noGrp="1"/>
          </p:cNvSpPr>
          <p:nvPr>
            <p:ph type="ftr" sz="quarter" idx="11"/>
          </p:nvPr>
        </p:nvSpPr>
        <p:spPr/>
        <p:txBody>
          <a:bodyPr/>
          <a:lstStyle/>
          <a:p>
            <a:endParaRPr lang="en-I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244223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7E6449-A57C-4022-80CE-DFC9E0598BC8}" type="datetimeFigureOut">
              <a:rPr lang="en-IE" smtClean="0"/>
              <a:t>01/12/2021</a:t>
            </a:fld>
            <a:endParaRPr lang="en-IE"/>
          </a:p>
        </p:txBody>
      </p:sp>
      <p:sp>
        <p:nvSpPr>
          <p:cNvPr id="5" name="Footer Placeholder 4"/>
          <p:cNvSpPr>
            <a:spLocks noGrp="1"/>
          </p:cNvSpPr>
          <p:nvPr>
            <p:ph type="ftr" sz="quarter" idx="11"/>
          </p:nvPr>
        </p:nvSpPr>
        <p:spPr/>
        <p:txBody>
          <a:bodyPr/>
          <a:lstStyle/>
          <a:p>
            <a:endParaRPr lang="en-IE"/>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8AC350D-2C35-4C85-A19B-1D3F0E9FFD10}" type="slidenum">
              <a:rPr lang="en-IE" smtClean="0"/>
              <a:t>‹#›</a:t>
            </a:fld>
            <a:endParaRPr lang="en-IE"/>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25591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57E6449-A57C-4022-80CE-DFC9E0598BC8}" type="datetimeFigureOut">
              <a:rPr lang="en-IE" smtClean="0"/>
              <a:t>01/12/2021</a:t>
            </a:fld>
            <a:endParaRPr lang="en-IE"/>
          </a:p>
        </p:txBody>
      </p:sp>
      <p:sp>
        <p:nvSpPr>
          <p:cNvPr id="6" name="Footer Placeholder 5"/>
          <p:cNvSpPr>
            <a:spLocks noGrp="1"/>
          </p:cNvSpPr>
          <p:nvPr>
            <p:ph type="ftr" sz="quarter" idx="11"/>
          </p:nvPr>
        </p:nvSpPr>
        <p:spPr/>
        <p:txBody>
          <a:bodyPr/>
          <a:lstStyle/>
          <a:p>
            <a:endParaRPr lang="en-I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41614368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57E6449-A57C-4022-80CE-DFC9E0598BC8}" type="datetimeFigureOut">
              <a:rPr lang="en-IE" smtClean="0"/>
              <a:t>01/12/2021</a:t>
            </a:fld>
            <a:endParaRPr lang="en-IE"/>
          </a:p>
        </p:txBody>
      </p:sp>
      <p:sp>
        <p:nvSpPr>
          <p:cNvPr id="6" name="Footer Placeholder 5"/>
          <p:cNvSpPr>
            <a:spLocks noGrp="1"/>
          </p:cNvSpPr>
          <p:nvPr>
            <p:ph type="ftr" sz="quarter" idx="11"/>
          </p:nvPr>
        </p:nvSpPr>
        <p:spPr/>
        <p:txBody>
          <a:bodyPr/>
          <a:lstStyle/>
          <a:p>
            <a:endParaRPr lang="en-IE"/>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AC350D-2C35-4C85-A19B-1D3F0E9FFD10}" type="slidenum">
              <a:rPr lang="en-IE" smtClean="0"/>
              <a:t>‹#›</a:t>
            </a:fld>
            <a:endParaRPr lang="en-IE"/>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694692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57E6449-A57C-4022-80CE-DFC9E0598BC8}" type="datetimeFigureOut">
              <a:rPr lang="en-IE" smtClean="0"/>
              <a:t>01/12/2021</a:t>
            </a:fld>
            <a:endParaRPr lang="en-IE"/>
          </a:p>
        </p:txBody>
      </p:sp>
      <p:sp>
        <p:nvSpPr>
          <p:cNvPr id="6" name="Footer Placeholder 5"/>
          <p:cNvSpPr>
            <a:spLocks noGrp="1"/>
          </p:cNvSpPr>
          <p:nvPr>
            <p:ph type="ftr" sz="quarter" idx="11"/>
          </p:nvPr>
        </p:nvSpPr>
        <p:spPr/>
        <p:txBody>
          <a:bodyPr/>
          <a:lstStyle/>
          <a:p>
            <a:endParaRPr lang="en-I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465470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7E6449-A57C-4022-80CE-DFC9E0598BC8}" type="datetimeFigureOut">
              <a:rPr lang="en-IE" smtClean="0"/>
              <a:t>01/12/2021</a:t>
            </a:fld>
            <a:endParaRPr lang="en-IE"/>
          </a:p>
        </p:txBody>
      </p:sp>
      <p:sp>
        <p:nvSpPr>
          <p:cNvPr id="5" name="Footer Placeholder 4"/>
          <p:cNvSpPr>
            <a:spLocks noGrp="1"/>
          </p:cNvSpPr>
          <p:nvPr>
            <p:ph type="ftr" sz="quarter" idx="11"/>
          </p:nvPr>
        </p:nvSpPr>
        <p:spPr/>
        <p:txBody>
          <a:bodyPr/>
          <a:lstStyle/>
          <a:p>
            <a:endParaRPr lang="en-I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1705513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7E6449-A57C-4022-80CE-DFC9E0598BC8}" type="datetimeFigureOut">
              <a:rPr lang="en-IE" smtClean="0"/>
              <a:t>01/12/2021</a:t>
            </a:fld>
            <a:endParaRPr lang="en-IE"/>
          </a:p>
        </p:txBody>
      </p:sp>
      <p:sp>
        <p:nvSpPr>
          <p:cNvPr id="5" name="Footer Placeholder 4"/>
          <p:cNvSpPr>
            <a:spLocks noGrp="1"/>
          </p:cNvSpPr>
          <p:nvPr>
            <p:ph type="ftr" sz="quarter" idx="11"/>
          </p:nvPr>
        </p:nvSpPr>
        <p:spPr/>
        <p:txBody>
          <a:bodyPr/>
          <a:lstStyle/>
          <a:p>
            <a:endParaRPr lang="en-I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8AC350D-2C35-4C85-A19B-1D3F0E9FFD10}" type="slidenum">
              <a:rPr lang="en-IE" smtClean="0"/>
              <a:t>‹#›</a:t>
            </a:fld>
            <a:endParaRPr lang="en-IE"/>
          </a:p>
        </p:txBody>
      </p:sp>
    </p:spTree>
    <p:extLst>
      <p:ext uri="{BB962C8B-B14F-4D97-AF65-F5344CB8AC3E}">
        <p14:creationId xmlns:p14="http://schemas.microsoft.com/office/powerpoint/2010/main" val="302773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57E6449-A57C-4022-80CE-DFC9E0598BC8}" type="datetimeFigureOut">
              <a:rPr lang="en-IE" smtClean="0"/>
              <a:t>01/12/2021</a:t>
            </a:fld>
            <a:endParaRPr lang="en-IE"/>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8AC350D-2C35-4C85-A19B-1D3F0E9FFD10}" type="slidenum">
              <a:rPr lang="en-IE" smtClean="0"/>
              <a:t>‹#›</a:t>
            </a:fld>
            <a:endParaRPr lang="en-IE"/>
          </a:p>
        </p:txBody>
      </p:sp>
    </p:spTree>
    <p:extLst>
      <p:ext uri="{BB962C8B-B14F-4D97-AF65-F5344CB8AC3E}">
        <p14:creationId xmlns:p14="http://schemas.microsoft.com/office/powerpoint/2010/main" val="35266162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7A722-6280-47A5-AC90-823392357702}"/>
              </a:ext>
            </a:extLst>
          </p:cNvPr>
          <p:cNvSpPr>
            <a:spLocks noGrp="1"/>
          </p:cNvSpPr>
          <p:nvPr>
            <p:ph type="ctrTitle"/>
          </p:nvPr>
        </p:nvSpPr>
        <p:spPr/>
        <p:txBody>
          <a:bodyPr>
            <a:normAutofit fontScale="90000"/>
          </a:bodyPr>
          <a:lstStyle/>
          <a:p>
            <a:r>
              <a:rPr lang="en-IE" dirty="0"/>
              <a:t>An approach to social inclusion for Waterford LCDC</a:t>
            </a:r>
          </a:p>
        </p:txBody>
      </p:sp>
      <p:sp>
        <p:nvSpPr>
          <p:cNvPr id="3" name="Subtitle 2">
            <a:extLst>
              <a:ext uri="{FF2B5EF4-FFF2-40B4-BE49-F238E27FC236}">
                <a16:creationId xmlns:a16="http://schemas.microsoft.com/office/drawing/2014/main" id="{82B61F81-EDD6-40D2-9A3E-16C8C5E5A496}"/>
              </a:ext>
            </a:extLst>
          </p:cNvPr>
          <p:cNvSpPr>
            <a:spLocks noGrp="1"/>
          </p:cNvSpPr>
          <p:nvPr>
            <p:ph type="subTitle" idx="1"/>
          </p:nvPr>
        </p:nvSpPr>
        <p:spPr/>
        <p:txBody>
          <a:bodyPr/>
          <a:lstStyle/>
          <a:p>
            <a:endParaRPr lang="en-IE" dirty="0"/>
          </a:p>
          <a:p>
            <a:r>
              <a:rPr lang="en-IE" dirty="0"/>
              <a:t>December 2021</a:t>
            </a:r>
          </a:p>
        </p:txBody>
      </p:sp>
    </p:spTree>
    <p:extLst>
      <p:ext uri="{BB962C8B-B14F-4D97-AF65-F5344CB8AC3E}">
        <p14:creationId xmlns:p14="http://schemas.microsoft.com/office/powerpoint/2010/main" val="92893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E7B0E-A722-46C4-BFD3-85A695284139}"/>
              </a:ext>
            </a:extLst>
          </p:cNvPr>
          <p:cNvSpPr>
            <a:spLocks noGrp="1"/>
          </p:cNvSpPr>
          <p:nvPr>
            <p:ph type="title"/>
          </p:nvPr>
        </p:nvSpPr>
        <p:spPr/>
        <p:txBody>
          <a:bodyPr/>
          <a:lstStyle/>
          <a:p>
            <a:r>
              <a:rPr lang="en-IE" dirty="0"/>
              <a:t>Background</a:t>
            </a:r>
          </a:p>
        </p:txBody>
      </p:sp>
      <p:sp>
        <p:nvSpPr>
          <p:cNvPr id="3" name="Content Placeholder 2">
            <a:extLst>
              <a:ext uri="{FF2B5EF4-FFF2-40B4-BE49-F238E27FC236}">
                <a16:creationId xmlns:a16="http://schemas.microsoft.com/office/drawing/2014/main" id="{B4E26C07-FB64-4E33-8CFF-1BE6A1E80386}"/>
              </a:ext>
            </a:extLst>
          </p:cNvPr>
          <p:cNvSpPr>
            <a:spLocks noGrp="1"/>
          </p:cNvSpPr>
          <p:nvPr>
            <p:ph idx="1"/>
          </p:nvPr>
        </p:nvSpPr>
        <p:spPr/>
        <p:txBody>
          <a:bodyPr>
            <a:normAutofit/>
          </a:bodyPr>
          <a:lstStyle/>
          <a:p>
            <a:r>
              <a:rPr lang="en-IE" sz="2800" dirty="0"/>
              <a:t>In 2021 Waterford LCDC decided to develop a social inclusion Statement of Intent to inform the future actions of various bodies and the implementation of programmes from a social inclusion perspective</a:t>
            </a:r>
          </a:p>
        </p:txBody>
      </p:sp>
    </p:spTree>
    <p:extLst>
      <p:ext uri="{BB962C8B-B14F-4D97-AF65-F5344CB8AC3E}">
        <p14:creationId xmlns:p14="http://schemas.microsoft.com/office/powerpoint/2010/main" val="1112071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8A523-3717-4BEB-90F9-C182B823860C}"/>
              </a:ext>
            </a:extLst>
          </p:cNvPr>
          <p:cNvSpPr>
            <a:spLocks noGrp="1"/>
          </p:cNvSpPr>
          <p:nvPr>
            <p:ph type="title"/>
          </p:nvPr>
        </p:nvSpPr>
        <p:spPr/>
        <p:txBody>
          <a:bodyPr/>
          <a:lstStyle/>
          <a:p>
            <a:r>
              <a:rPr lang="en-IE" dirty="0"/>
              <a:t>Objectives</a:t>
            </a:r>
          </a:p>
        </p:txBody>
      </p:sp>
      <p:sp>
        <p:nvSpPr>
          <p:cNvPr id="3" name="Content Placeholder 2">
            <a:extLst>
              <a:ext uri="{FF2B5EF4-FFF2-40B4-BE49-F238E27FC236}">
                <a16:creationId xmlns:a16="http://schemas.microsoft.com/office/drawing/2014/main" id="{34175D43-2FF3-4BBA-B702-B67DE6199F53}"/>
              </a:ext>
            </a:extLst>
          </p:cNvPr>
          <p:cNvSpPr>
            <a:spLocks noGrp="1"/>
          </p:cNvSpPr>
          <p:nvPr>
            <p:ph idx="1"/>
          </p:nvPr>
        </p:nvSpPr>
        <p:spPr>
          <a:xfrm>
            <a:off x="2589212" y="1509823"/>
            <a:ext cx="8915400" cy="4986670"/>
          </a:xfrm>
        </p:spPr>
        <p:txBody>
          <a:bodyPr>
            <a:normAutofit/>
          </a:bodyPr>
          <a:lstStyle/>
          <a:p>
            <a:r>
              <a:rPr lang="en-IE" sz="2800" dirty="0"/>
              <a:t>The following were the objectives</a:t>
            </a:r>
          </a:p>
          <a:p>
            <a:pPr lvl="1"/>
            <a:r>
              <a:rPr lang="en-US" sz="2200" dirty="0"/>
              <a:t>To develop a report encompassing a Social Inclusion Statement of Intent and supporting Information to inform the work of Waterford LCDC and the Waterford Local Economic and Community Plan. </a:t>
            </a:r>
          </a:p>
          <a:p>
            <a:pPr lvl="1"/>
            <a:r>
              <a:rPr lang="en-US" sz="2200" dirty="0"/>
              <a:t>To develop and present a report and recommendations to the LCDC on how best to embed social inclusion as a core principle in the new/reviewed LECP </a:t>
            </a:r>
          </a:p>
          <a:p>
            <a:pPr lvl="1"/>
            <a:r>
              <a:rPr lang="en-US" sz="2200" dirty="0"/>
              <a:t>To carry out a desktop exercise to identify the main social inclusion/exclusion issues in Waterford and make recommendations in relation to the major social inclusion/ social exclusion issues to be addressed in the new/reviewed LECP.</a:t>
            </a:r>
          </a:p>
          <a:p>
            <a:endParaRPr lang="en-IE" sz="2800" dirty="0"/>
          </a:p>
        </p:txBody>
      </p:sp>
    </p:spTree>
    <p:extLst>
      <p:ext uri="{BB962C8B-B14F-4D97-AF65-F5344CB8AC3E}">
        <p14:creationId xmlns:p14="http://schemas.microsoft.com/office/powerpoint/2010/main" val="1804034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76E9A-7AB4-4990-A5E9-FF70EBA8BFDB}"/>
              </a:ext>
            </a:extLst>
          </p:cNvPr>
          <p:cNvSpPr>
            <a:spLocks noGrp="1"/>
          </p:cNvSpPr>
          <p:nvPr>
            <p:ph type="title"/>
          </p:nvPr>
        </p:nvSpPr>
        <p:spPr>
          <a:xfrm>
            <a:off x="2592925" y="294501"/>
            <a:ext cx="8911687" cy="1280890"/>
          </a:xfrm>
        </p:spPr>
        <p:txBody>
          <a:bodyPr/>
          <a:lstStyle/>
          <a:p>
            <a:r>
              <a:rPr lang="en-IE" dirty="0"/>
              <a:t>The process</a:t>
            </a:r>
          </a:p>
        </p:txBody>
      </p:sp>
      <p:sp>
        <p:nvSpPr>
          <p:cNvPr id="3" name="Content Placeholder 2">
            <a:extLst>
              <a:ext uri="{FF2B5EF4-FFF2-40B4-BE49-F238E27FC236}">
                <a16:creationId xmlns:a16="http://schemas.microsoft.com/office/drawing/2014/main" id="{354E008A-39C3-4755-8E59-D7E731039E15}"/>
              </a:ext>
            </a:extLst>
          </p:cNvPr>
          <p:cNvSpPr>
            <a:spLocks noGrp="1"/>
          </p:cNvSpPr>
          <p:nvPr>
            <p:ph idx="1"/>
          </p:nvPr>
        </p:nvSpPr>
        <p:spPr>
          <a:xfrm>
            <a:off x="2110747" y="1010093"/>
            <a:ext cx="8915400" cy="5635256"/>
          </a:xfrm>
        </p:spPr>
        <p:txBody>
          <a:bodyPr>
            <a:normAutofit fontScale="77500" lnSpcReduction="20000"/>
          </a:bodyPr>
          <a:lstStyle/>
          <a:p>
            <a:r>
              <a:rPr lang="en-IE" sz="2400" dirty="0"/>
              <a:t>Following a competitive tendering process Mr. Ciaran Lynch of Community Engagement Partners was appointed to prepare the report</a:t>
            </a:r>
          </a:p>
          <a:p>
            <a:r>
              <a:rPr lang="en-IE" sz="2400" dirty="0"/>
              <a:t>A Steering Group was established to guide and oversee the work and to provide input to the process</a:t>
            </a:r>
          </a:p>
          <a:p>
            <a:r>
              <a:rPr lang="en-IE" sz="2400" dirty="0"/>
              <a:t>The following steps were undertaken</a:t>
            </a:r>
          </a:p>
          <a:p>
            <a:pPr lvl="1"/>
            <a:r>
              <a:rPr lang="en-IE" sz="2200" dirty="0"/>
              <a:t> A review of national and international reports, policies and strategies was undertaken and a number of conclusions reached as a result of that review</a:t>
            </a:r>
          </a:p>
          <a:p>
            <a:pPr lvl="1"/>
            <a:r>
              <a:rPr lang="en-IE" sz="2200" dirty="0"/>
              <a:t>A survey of social-inclusion engaged organisations in Waterford City and County was carried out</a:t>
            </a:r>
          </a:p>
          <a:p>
            <a:pPr lvl="1"/>
            <a:r>
              <a:rPr lang="en-IE" sz="2200" dirty="0"/>
              <a:t>A brief review was carried out of SICAP Reports</a:t>
            </a:r>
          </a:p>
          <a:p>
            <a:pPr lvl="1"/>
            <a:r>
              <a:rPr lang="en-IE" sz="2200" dirty="0"/>
              <a:t>A draft operational model for the application of social inclusion thinking was developed</a:t>
            </a:r>
          </a:p>
          <a:p>
            <a:pPr lvl="1"/>
            <a:r>
              <a:rPr lang="en-IE" sz="2200" dirty="0"/>
              <a:t>Based on that model two sets of recommendations and one statement were prepared</a:t>
            </a:r>
          </a:p>
          <a:p>
            <a:pPr lvl="2"/>
            <a:r>
              <a:rPr lang="en-IE" sz="2000" dirty="0"/>
              <a:t>Recommendations regarding the development and implementation of the LECP</a:t>
            </a:r>
          </a:p>
          <a:p>
            <a:pPr lvl="2"/>
            <a:r>
              <a:rPr lang="en-IE" sz="2000" dirty="0"/>
              <a:t>Recommendations regarding the consideration of social inclusion issues by the LCDC and its constituent bodies</a:t>
            </a:r>
          </a:p>
          <a:p>
            <a:pPr lvl="2"/>
            <a:r>
              <a:rPr lang="en-IE" sz="2000" dirty="0"/>
              <a:t>A Statement of Intent regarding social inclusion for consideration for adoption by the LCDC and its constituent bodies</a:t>
            </a:r>
          </a:p>
        </p:txBody>
      </p:sp>
    </p:spTree>
    <p:extLst>
      <p:ext uri="{BB962C8B-B14F-4D97-AF65-F5344CB8AC3E}">
        <p14:creationId xmlns:p14="http://schemas.microsoft.com/office/powerpoint/2010/main" val="488496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46C80-E7DB-4F86-8352-9F26D9C77491}"/>
              </a:ext>
            </a:extLst>
          </p:cNvPr>
          <p:cNvSpPr>
            <a:spLocks noGrp="1"/>
          </p:cNvSpPr>
          <p:nvPr>
            <p:ph type="title"/>
          </p:nvPr>
        </p:nvSpPr>
        <p:spPr>
          <a:xfrm>
            <a:off x="2589212" y="297712"/>
            <a:ext cx="8911687" cy="811285"/>
          </a:xfrm>
        </p:spPr>
        <p:txBody>
          <a:bodyPr/>
          <a:lstStyle/>
          <a:p>
            <a:r>
              <a:rPr lang="en-IE" dirty="0"/>
              <a:t>Some key findings</a:t>
            </a:r>
          </a:p>
        </p:txBody>
      </p:sp>
      <p:sp>
        <p:nvSpPr>
          <p:cNvPr id="3" name="Content Placeholder 2">
            <a:extLst>
              <a:ext uri="{FF2B5EF4-FFF2-40B4-BE49-F238E27FC236}">
                <a16:creationId xmlns:a16="http://schemas.microsoft.com/office/drawing/2014/main" id="{5A04F00A-CD0B-4F3B-8492-832538E86032}"/>
              </a:ext>
            </a:extLst>
          </p:cNvPr>
          <p:cNvSpPr>
            <a:spLocks noGrp="1"/>
          </p:cNvSpPr>
          <p:nvPr>
            <p:ph idx="1"/>
          </p:nvPr>
        </p:nvSpPr>
        <p:spPr>
          <a:xfrm>
            <a:off x="2589212" y="1108997"/>
            <a:ext cx="8915400" cy="5323701"/>
          </a:xfrm>
        </p:spPr>
        <p:txBody>
          <a:bodyPr>
            <a:normAutofit fontScale="92500" lnSpcReduction="10000"/>
          </a:bodyPr>
          <a:lstStyle/>
          <a:p>
            <a:r>
              <a:rPr lang="en-IE" sz="2800" dirty="0"/>
              <a:t>It is difficult to consider the issue of social inclusion without first considering the issue of social exclusion and its causes</a:t>
            </a:r>
          </a:p>
          <a:p>
            <a:r>
              <a:rPr lang="en-IE" sz="2800" dirty="0"/>
              <a:t>Social exclusion can be considered as both a societal process affecting groups in society and a lived experience of individuals</a:t>
            </a:r>
          </a:p>
          <a:p>
            <a:r>
              <a:rPr lang="en-IE" sz="2800" dirty="0"/>
              <a:t>Social exclusion can be considered under a variety of headings but one model includes</a:t>
            </a:r>
          </a:p>
          <a:p>
            <a:pPr lvl="1"/>
            <a:r>
              <a:rPr lang="en-IE" sz="2600" dirty="0"/>
              <a:t>Economic</a:t>
            </a:r>
          </a:p>
          <a:p>
            <a:pPr lvl="1"/>
            <a:r>
              <a:rPr lang="en-IE" sz="2600" dirty="0"/>
              <a:t>Social</a:t>
            </a:r>
          </a:p>
          <a:p>
            <a:pPr lvl="1"/>
            <a:r>
              <a:rPr lang="en-IE" sz="2600" dirty="0"/>
              <a:t>Cultural and </a:t>
            </a:r>
          </a:p>
          <a:p>
            <a:pPr lvl="1"/>
            <a:r>
              <a:rPr lang="en-IE" sz="2600" dirty="0"/>
              <a:t>Political forms of exclusion</a:t>
            </a:r>
          </a:p>
        </p:txBody>
      </p:sp>
    </p:spTree>
    <p:extLst>
      <p:ext uri="{BB962C8B-B14F-4D97-AF65-F5344CB8AC3E}">
        <p14:creationId xmlns:p14="http://schemas.microsoft.com/office/powerpoint/2010/main" val="2245333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CC5C5-0470-4B90-9EED-56FC73413EF0}"/>
              </a:ext>
            </a:extLst>
          </p:cNvPr>
          <p:cNvSpPr>
            <a:spLocks noGrp="1"/>
          </p:cNvSpPr>
          <p:nvPr>
            <p:ph type="title"/>
          </p:nvPr>
        </p:nvSpPr>
        <p:spPr>
          <a:xfrm>
            <a:off x="2592925" y="152566"/>
            <a:ext cx="8911687" cy="758123"/>
          </a:xfrm>
        </p:spPr>
        <p:txBody>
          <a:bodyPr/>
          <a:lstStyle/>
          <a:p>
            <a:r>
              <a:rPr lang="en-IE" dirty="0"/>
              <a:t>And…</a:t>
            </a:r>
          </a:p>
        </p:txBody>
      </p:sp>
      <p:sp>
        <p:nvSpPr>
          <p:cNvPr id="3" name="Content Placeholder 2">
            <a:extLst>
              <a:ext uri="{FF2B5EF4-FFF2-40B4-BE49-F238E27FC236}">
                <a16:creationId xmlns:a16="http://schemas.microsoft.com/office/drawing/2014/main" id="{F4F3CC17-E905-46F6-8D79-7AAB16494FED}"/>
              </a:ext>
            </a:extLst>
          </p:cNvPr>
          <p:cNvSpPr>
            <a:spLocks noGrp="1"/>
          </p:cNvSpPr>
          <p:nvPr>
            <p:ph idx="1"/>
          </p:nvPr>
        </p:nvSpPr>
        <p:spPr>
          <a:xfrm>
            <a:off x="2592925" y="1112707"/>
            <a:ext cx="8915400" cy="5330623"/>
          </a:xfrm>
        </p:spPr>
        <p:txBody>
          <a:bodyPr>
            <a:normAutofit fontScale="77500" lnSpcReduction="20000"/>
          </a:bodyPr>
          <a:lstStyle/>
          <a:p>
            <a:r>
              <a:rPr lang="en-IE" sz="2800" dirty="0"/>
              <a:t>Unemployment and poverty are considered by many and reflected in many reports and policies as being the key drivers of social exclusion</a:t>
            </a:r>
          </a:p>
          <a:p>
            <a:r>
              <a:rPr lang="en-IE" sz="2800" dirty="0"/>
              <a:t>While these are, indeed, very important, there are other causes of exclusion which can apply to those who are not economically disadvantaged and which need to be considered in any approach which seeks to address social exclusion </a:t>
            </a:r>
          </a:p>
          <a:p>
            <a:r>
              <a:rPr lang="en-IE" sz="2800" dirty="0"/>
              <a:t>The definition of social </a:t>
            </a:r>
            <a:r>
              <a:rPr lang="en-IE" sz="2800" i="1" dirty="0"/>
              <a:t>inclusion</a:t>
            </a:r>
            <a:r>
              <a:rPr lang="en-IE" sz="2800" dirty="0"/>
              <a:t> in the LECP guidelines seems to acknowledge this when speaking of it as follows - –</a:t>
            </a:r>
          </a:p>
          <a:p>
            <a:pPr marL="0" marR="1905" indent="0">
              <a:lnSpc>
                <a:spcPct val="107000"/>
              </a:lnSpc>
              <a:spcBef>
                <a:spcPts val="810"/>
              </a:spcBef>
              <a:spcAft>
                <a:spcPts val="0"/>
              </a:spcAft>
              <a:buNone/>
            </a:pPr>
            <a:r>
              <a:rPr lang="en-IE" sz="2800" i="1" dirty="0">
                <a:effectLst/>
                <a:latin typeface="Calibri" panose="020F0502020204030204" pitchFamily="34" charset="0"/>
                <a:ea typeface="Calibri" panose="020F0502020204030204" pitchFamily="34" charset="0"/>
              </a:rPr>
              <a:t>	The process of improving the terms on which individuals and groups take 	part in society—improving the ability, opportunity, and dignity of those 	disadvantaged on the basis of their identity.</a:t>
            </a:r>
          </a:p>
          <a:p>
            <a:pPr marR="1905">
              <a:lnSpc>
                <a:spcPct val="107000"/>
              </a:lnSpc>
              <a:spcBef>
                <a:spcPts val="810"/>
              </a:spcBef>
              <a:spcAft>
                <a:spcPts val="0"/>
              </a:spcAft>
            </a:pPr>
            <a:r>
              <a:rPr lang="en-IE" sz="3100" dirty="0">
                <a:latin typeface="Calibri" panose="020F0502020204030204" pitchFamily="34" charset="0"/>
                <a:ea typeface="Calibri" panose="020F0502020204030204" pitchFamily="34" charset="0"/>
              </a:rPr>
              <a:t>What is recommended in the present report is in good alignment with this definition</a:t>
            </a:r>
            <a:endParaRPr lang="en-IE" sz="3100" dirty="0">
              <a:effectLst/>
              <a:latin typeface="Calibri" panose="020F0502020204030204" pitchFamily="34" charset="0"/>
              <a:ea typeface="Calibri" panose="020F0502020204030204" pitchFamily="34" charset="0"/>
            </a:endParaRPr>
          </a:p>
          <a:p>
            <a:endParaRPr lang="en-IE" sz="2800" dirty="0"/>
          </a:p>
          <a:p>
            <a:pPr marL="0" indent="0">
              <a:buNone/>
            </a:pPr>
            <a:endParaRPr lang="en-IE" sz="2800" dirty="0"/>
          </a:p>
          <a:p>
            <a:endParaRPr lang="en-IE" sz="2800" dirty="0"/>
          </a:p>
        </p:txBody>
      </p:sp>
    </p:spTree>
    <p:extLst>
      <p:ext uri="{BB962C8B-B14F-4D97-AF65-F5344CB8AC3E}">
        <p14:creationId xmlns:p14="http://schemas.microsoft.com/office/powerpoint/2010/main" val="3930948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90039-CE5F-499A-AC00-3EEB6F5A2422}"/>
              </a:ext>
            </a:extLst>
          </p:cNvPr>
          <p:cNvSpPr>
            <a:spLocks noGrp="1"/>
          </p:cNvSpPr>
          <p:nvPr>
            <p:ph type="title"/>
          </p:nvPr>
        </p:nvSpPr>
        <p:spPr>
          <a:xfrm>
            <a:off x="1962304" y="119614"/>
            <a:ext cx="8911687" cy="1280890"/>
          </a:xfrm>
        </p:spPr>
        <p:txBody>
          <a:bodyPr/>
          <a:lstStyle/>
          <a:p>
            <a:r>
              <a:rPr lang="en-IE" dirty="0"/>
              <a:t>The LEADER Programme</a:t>
            </a:r>
          </a:p>
        </p:txBody>
      </p:sp>
      <p:sp>
        <p:nvSpPr>
          <p:cNvPr id="3" name="Content Placeholder 2">
            <a:extLst>
              <a:ext uri="{FF2B5EF4-FFF2-40B4-BE49-F238E27FC236}">
                <a16:creationId xmlns:a16="http://schemas.microsoft.com/office/drawing/2014/main" id="{CE6F99B5-301B-47B0-B2BA-941DBA36E9EA}"/>
              </a:ext>
            </a:extLst>
          </p:cNvPr>
          <p:cNvSpPr>
            <a:spLocks noGrp="1"/>
          </p:cNvSpPr>
          <p:nvPr>
            <p:ph idx="1"/>
          </p:nvPr>
        </p:nvSpPr>
        <p:spPr>
          <a:xfrm>
            <a:off x="1618593" y="819807"/>
            <a:ext cx="10268607" cy="5843751"/>
          </a:xfrm>
        </p:spPr>
        <p:txBody>
          <a:bodyPr>
            <a:normAutofit fontScale="92500" lnSpcReduction="20000"/>
          </a:bodyPr>
          <a:lstStyle/>
          <a:p>
            <a:r>
              <a:rPr lang="en-IE" sz="2400" dirty="0"/>
              <a:t>The programme does have social inclusion themes and sub-themes</a:t>
            </a:r>
          </a:p>
          <a:p>
            <a:r>
              <a:rPr lang="en-IE" sz="2400" dirty="0"/>
              <a:t>However, the programme is essentially a project-support mechanism and</a:t>
            </a:r>
          </a:p>
          <a:p>
            <a:pPr lvl="1"/>
            <a:r>
              <a:rPr lang="en-IE" sz="2200" dirty="0"/>
              <a:t>Relies on project promoters with capacity coming forward</a:t>
            </a:r>
          </a:p>
          <a:p>
            <a:pPr lvl="1"/>
            <a:r>
              <a:rPr lang="en-IE" sz="2200" dirty="0"/>
              <a:t>Must operate within strict operational rules set at EC and national level</a:t>
            </a:r>
          </a:p>
          <a:p>
            <a:pPr lvl="1"/>
            <a:r>
              <a:rPr lang="en-IE" sz="2200" dirty="0"/>
              <a:t>Has limited resource to provide capacity building support to potential promoters</a:t>
            </a:r>
          </a:p>
          <a:p>
            <a:r>
              <a:rPr lang="en-IE" sz="2400" dirty="0"/>
              <a:t>Projects within the social inclusion themes, therefore, are often whole community projects with the socially excluded benefiting as an added benefit</a:t>
            </a:r>
          </a:p>
          <a:p>
            <a:r>
              <a:rPr lang="en-IE" sz="2400" dirty="0"/>
              <a:t>Some projects focused on the socially excluded, have, indeed, been instigated by the LEADER company and SICAP has worked with groups to assist them in accessing funding but more needs to be done.</a:t>
            </a:r>
          </a:p>
          <a:p>
            <a:r>
              <a:rPr lang="en-IE" sz="2400" dirty="0"/>
              <a:t>Recommended, therefore that collaborative protocols should be developed between organisations so that timely support can be provided to disadvantaged communities and organisations to enable them to avail of funding opportunities including those provided by the LEADER programme.</a:t>
            </a:r>
          </a:p>
          <a:p>
            <a:endParaRPr lang="en-IE" sz="2400" dirty="0"/>
          </a:p>
          <a:p>
            <a:endParaRPr lang="en-IE" sz="2400" dirty="0"/>
          </a:p>
          <a:p>
            <a:endParaRPr lang="en-IE" sz="2400" dirty="0"/>
          </a:p>
        </p:txBody>
      </p:sp>
    </p:spTree>
    <p:extLst>
      <p:ext uri="{BB962C8B-B14F-4D97-AF65-F5344CB8AC3E}">
        <p14:creationId xmlns:p14="http://schemas.microsoft.com/office/powerpoint/2010/main" val="3923859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B20F7-9463-4585-8C55-46773A701E7B}"/>
              </a:ext>
            </a:extLst>
          </p:cNvPr>
          <p:cNvSpPr>
            <a:spLocks noGrp="1"/>
          </p:cNvSpPr>
          <p:nvPr>
            <p:ph type="title"/>
          </p:nvPr>
        </p:nvSpPr>
        <p:spPr>
          <a:xfrm>
            <a:off x="2592925" y="202019"/>
            <a:ext cx="8911687" cy="726225"/>
          </a:xfrm>
        </p:spPr>
        <p:txBody>
          <a:bodyPr/>
          <a:lstStyle/>
          <a:p>
            <a:r>
              <a:rPr lang="en-IE" dirty="0"/>
              <a:t>The outcomes of the survey</a:t>
            </a:r>
          </a:p>
        </p:txBody>
      </p:sp>
      <p:sp>
        <p:nvSpPr>
          <p:cNvPr id="3" name="Content Placeholder 2">
            <a:extLst>
              <a:ext uri="{FF2B5EF4-FFF2-40B4-BE49-F238E27FC236}">
                <a16:creationId xmlns:a16="http://schemas.microsoft.com/office/drawing/2014/main" id="{B4678391-2435-43A1-AAB4-5267852434F4}"/>
              </a:ext>
            </a:extLst>
          </p:cNvPr>
          <p:cNvSpPr>
            <a:spLocks noGrp="1"/>
          </p:cNvSpPr>
          <p:nvPr>
            <p:ph idx="1"/>
          </p:nvPr>
        </p:nvSpPr>
        <p:spPr>
          <a:xfrm>
            <a:off x="1881963" y="1105786"/>
            <a:ext cx="9952074" cy="5305646"/>
          </a:xfrm>
        </p:spPr>
        <p:txBody>
          <a:bodyPr>
            <a:normAutofit fontScale="77500" lnSpcReduction="20000"/>
          </a:bodyPr>
          <a:lstStyle/>
          <a:p>
            <a:r>
              <a:rPr lang="en-IE" sz="2400" dirty="0"/>
              <a:t>28 relevant organisations responded to the survey with the following  principal results –</a:t>
            </a:r>
          </a:p>
          <a:p>
            <a:pPr marL="342900" marR="1905" lvl="0" indent="-342900">
              <a:lnSpc>
                <a:spcPct val="107000"/>
              </a:lnSpc>
              <a:spcAft>
                <a:spcPts val="600"/>
              </a:spcAft>
              <a:buSzPts val="1100"/>
              <a:buFont typeface="Calibri" panose="020F0502020204030204" pitchFamily="34" charset="0"/>
              <a:buAutoNum type="arabicPeriod"/>
            </a:pPr>
            <a:r>
              <a:rPr lang="en-IE" sz="2400" spc="-10" dirty="0">
                <a:effectLst/>
                <a:latin typeface="Calibri" panose="020F0502020204030204" pitchFamily="34" charset="0"/>
                <a:ea typeface="Calibri" panose="020F0502020204030204" pitchFamily="34" charset="0"/>
              </a:rPr>
              <a:t>There is a substantial spread of social inclusion issues  which are being addressed  and, in most cases,  numbers of organisations are addressing each issue.</a:t>
            </a:r>
          </a:p>
          <a:p>
            <a:pPr marL="342900" marR="1905" lvl="0" indent="-342900">
              <a:lnSpc>
                <a:spcPct val="107000"/>
              </a:lnSpc>
              <a:spcAft>
                <a:spcPts val="600"/>
              </a:spcAft>
              <a:buSzPts val="1100"/>
              <a:buFont typeface="Calibri" panose="020F0502020204030204" pitchFamily="34" charset="0"/>
              <a:buAutoNum type="arabicPeriod"/>
            </a:pPr>
            <a:r>
              <a:rPr lang="en-IE" sz="2400" spc="-10" dirty="0">
                <a:effectLst/>
                <a:latin typeface="Calibri" panose="020F0502020204030204" pitchFamily="34" charset="0"/>
                <a:ea typeface="Calibri" panose="020F0502020204030204" pitchFamily="34" charset="0"/>
              </a:rPr>
              <a:t>There is a wide spread of target groups will again be noted with only rural households and ex-prisoners having small numbers of organisations who see them as target groups.</a:t>
            </a:r>
          </a:p>
          <a:p>
            <a:pPr marL="342900" marR="1905" lvl="0" indent="-342900">
              <a:lnSpc>
                <a:spcPct val="107000"/>
              </a:lnSpc>
              <a:spcAft>
                <a:spcPts val="600"/>
              </a:spcAft>
              <a:buSzPts val="1100"/>
              <a:buFont typeface="Calibri" panose="020F0502020204030204" pitchFamily="34" charset="0"/>
              <a:buAutoNum type="arabicPeriod"/>
            </a:pPr>
            <a:r>
              <a:rPr lang="en-IE" sz="2400" spc="-10" dirty="0">
                <a:effectLst/>
                <a:latin typeface="Calibri" panose="020F0502020204030204" pitchFamily="34" charset="0"/>
                <a:ea typeface="Calibri" panose="020F0502020204030204" pitchFamily="34" charset="0"/>
              </a:rPr>
              <a:t>A large percentage of organisations report themselves as providing soft supports  as opposed to the more physical supports such as finance, accommodation, equipment and personal services.</a:t>
            </a:r>
          </a:p>
          <a:p>
            <a:pPr marL="342900" marR="1905" lvl="0" indent="-342900">
              <a:lnSpc>
                <a:spcPct val="107000"/>
              </a:lnSpc>
              <a:spcAft>
                <a:spcPts val="600"/>
              </a:spcAft>
              <a:buSzPts val="1100"/>
              <a:buFont typeface="Calibri" panose="020F0502020204030204" pitchFamily="34" charset="0"/>
              <a:buAutoNum type="arabicPeriod"/>
            </a:pPr>
            <a:r>
              <a:rPr lang="en-IE" sz="2400" spc="-10" dirty="0">
                <a:effectLst/>
                <a:latin typeface="Calibri" panose="020F0502020204030204" pitchFamily="34" charset="0"/>
                <a:ea typeface="Calibri" panose="020F0502020204030204" pitchFamily="34" charset="0"/>
              </a:rPr>
              <a:t>Most organisations work in both the city and county with no organisation working in all of Waterford county only, while  many respondents indicated specific areas of coverage and a number mentioned a regional coverage.</a:t>
            </a:r>
          </a:p>
          <a:p>
            <a:pPr marL="342900" marR="1905" lvl="0" indent="-342900">
              <a:lnSpc>
                <a:spcPct val="107000"/>
              </a:lnSpc>
              <a:spcAft>
                <a:spcPts val="600"/>
              </a:spcAft>
              <a:buSzPts val="1100"/>
              <a:buFont typeface="Calibri" panose="020F0502020204030204" pitchFamily="34" charset="0"/>
              <a:buAutoNum type="arabicPeriod"/>
            </a:pPr>
            <a:r>
              <a:rPr lang="en-IE" sz="2400" spc="-10" dirty="0">
                <a:effectLst/>
                <a:latin typeface="Calibri" panose="020F0502020204030204" pitchFamily="34" charset="0"/>
                <a:ea typeface="Calibri" panose="020F0502020204030204" pitchFamily="34" charset="0"/>
              </a:rPr>
              <a:t>The responses indicated high levels of collaboration within the county with all organisations mentioning at least one collaborator while many organisations referred to multiple collaborators</a:t>
            </a:r>
          </a:p>
          <a:p>
            <a:pPr marL="342900" marR="1905" lvl="0" indent="-342900">
              <a:lnSpc>
                <a:spcPct val="107000"/>
              </a:lnSpc>
              <a:spcAft>
                <a:spcPts val="600"/>
              </a:spcAft>
              <a:buSzPts val="1100"/>
              <a:buFont typeface="Calibri" panose="020F0502020204030204" pitchFamily="34" charset="0"/>
              <a:buAutoNum type="arabicPeriod"/>
            </a:pPr>
            <a:r>
              <a:rPr lang="en-IE" sz="2400" spc="-10" dirty="0">
                <a:effectLst/>
                <a:latin typeface="Calibri" panose="020F0502020204030204" pitchFamily="34" charset="0"/>
                <a:ea typeface="Calibri" panose="020F0502020204030204" pitchFamily="34" charset="0"/>
              </a:rPr>
              <a:t>Most organisations were satisfied with the range of services which they provided with fewer satisfied with the availability of services and fewer still satisfied with the coverage</a:t>
            </a:r>
          </a:p>
        </p:txBody>
      </p:sp>
    </p:spTree>
    <p:extLst>
      <p:ext uri="{BB962C8B-B14F-4D97-AF65-F5344CB8AC3E}">
        <p14:creationId xmlns:p14="http://schemas.microsoft.com/office/powerpoint/2010/main" val="2244954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B20F7-9463-4585-8C55-46773A701E7B}"/>
              </a:ext>
            </a:extLst>
          </p:cNvPr>
          <p:cNvSpPr>
            <a:spLocks noGrp="1"/>
          </p:cNvSpPr>
          <p:nvPr>
            <p:ph type="title"/>
          </p:nvPr>
        </p:nvSpPr>
        <p:spPr>
          <a:xfrm>
            <a:off x="2592925" y="202019"/>
            <a:ext cx="8911687" cy="726225"/>
          </a:xfrm>
        </p:spPr>
        <p:txBody>
          <a:bodyPr/>
          <a:lstStyle/>
          <a:p>
            <a:r>
              <a:rPr lang="en-IE" dirty="0"/>
              <a:t>And…</a:t>
            </a:r>
          </a:p>
        </p:txBody>
      </p:sp>
      <p:sp>
        <p:nvSpPr>
          <p:cNvPr id="3" name="Content Placeholder 2">
            <a:extLst>
              <a:ext uri="{FF2B5EF4-FFF2-40B4-BE49-F238E27FC236}">
                <a16:creationId xmlns:a16="http://schemas.microsoft.com/office/drawing/2014/main" id="{B4678391-2435-43A1-AAB4-5267852434F4}"/>
              </a:ext>
            </a:extLst>
          </p:cNvPr>
          <p:cNvSpPr>
            <a:spLocks noGrp="1"/>
          </p:cNvSpPr>
          <p:nvPr>
            <p:ph idx="1"/>
          </p:nvPr>
        </p:nvSpPr>
        <p:spPr>
          <a:xfrm>
            <a:off x="1881963" y="928244"/>
            <a:ext cx="9952074" cy="5483188"/>
          </a:xfrm>
        </p:spPr>
        <p:txBody>
          <a:bodyPr>
            <a:normAutofit fontScale="85000" lnSpcReduction="10000"/>
          </a:bodyPr>
          <a:lstStyle/>
          <a:p>
            <a:pPr marL="361950" marR="1905" lvl="0" indent="-361950">
              <a:lnSpc>
                <a:spcPct val="107000"/>
              </a:lnSpc>
              <a:spcAft>
                <a:spcPts val="600"/>
              </a:spcAft>
              <a:buSzPts val="1100"/>
              <a:buFont typeface="+mj-lt"/>
              <a:buAutoNum type="arabicPeriod" startAt="7"/>
            </a:pPr>
            <a:r>
              <a:rPr lang="en-IE" sz="2400" spc="-10" dirty="0">
                <a:effectLst/>
                <a:latin typeface="Calibri" panose="020F0502020204030204" pitchFamily="34" charset="0"/>
                <a:ea typeface="Calibri" panose="020F0502020204030204" pitchFamily="34" charset="0"/>
              </a:rPr>
              <a:t>Service development was the future goal most mentioned by respondents, far exceeding references to other goals</a:t>
            </a:r>
          </a:p>
          <a:p>
            <a:pPr marL="342900" marR="1905" lvl="0" indent="-342900">
              <a:lnSpc>
                <a:spcPct val="107000"/>
              </a:lnSpc>
              <a:spcAft>
                <a:spcPts val="600"/>
              </a:spcAft>
              <a:buSzPts val="1100"/>
              <a:buFont typeface="Calibri" panose="020F0502020204030204" pitchFamily="34" charset="0"/>
              <a:buAutoNum type="arabicPeriod" startAt="7"/>
            </a:pPr>
            <a:r>
              <a:rPr lang="en-IE" sz="2400" spc="-10" dirty="0">
                <a:effectLst/>
                <a:latin typeface="Calibri" panose="020F0502020204030204" pitchFamily="34" charset="0"/>
                <a:ea typeface="Calibri" panose="020F0502020204030204" pitchFamily="34" charset="0"/>
              </a:rPr>
              <a:t>Respondents perceived the need for a very wide range of requirements to achieve their goals including personnel and finance but also improvements in national and local policy</a:t>
            </a:r>
          </a:p>
          <a:p>
            <a:pPr marL="342900" marR="1905" lvl="0" indent="-342900">
              <a:lnSpc>
                <a:spcPct val="107000"/>
              </a:lnSpc>
              <a:spcAft>
                <a:spcPts val="600"/>
              </a:spcAft>
              <a:buSzPts val="1100"/>
              <a:buFont typeface="Calibri" panose="020F0502020204030204" pitchFamily="34" charset="0"/>
              <a:buAutoNum type="arabicPeriod" startAt="7"/>
            </a:pPr>
            <a:r>
              <a:rPr lang="en-IE" sz="2400" spc="-10" dirty="0">
                <a:effectLst/>
                <a:latin typeface="Calibri" panose="020F0502020204030204" pitchFamily="34" charset="0"/>
                <a:ea typeface="Calibri" panose="020F0502020204030204" pitchFamily="34" charset="0"/>
              </a:rPr>
              <a:t>A very large range of policies impacting on their work was mentioned by respondents which shows the extent of the policy framework which is in place</a:t>
            </a:r>
          </a:p>
          <a:p>
            <a:pPr marL="342900" marR="1905" lvl="0" indent="-342900">
              <a:lnSpc>
                <a:spcPct val="107000"/>
              </a:lnSpc>
              <a:spcAft>
                <a:spcPts val="600"/>
              </a:spcAft>
              <a:buSzPts val="1100"/>
              <a:buFont typeface="Calibri" panose="020F0502020204030204" pitchFamily="34" charset="0"/>
              <a:buAutoNum type="arabicPeriod" startAt="7"/>
            </a:pPr>
            <a:r>
              <a:rPr lang="en-IE" sz="2400" spc="-10" dirty="0">
                <a:effectLst/>
                <a:latin typeface="Calibri" panose="020F0502020204030204" pitchFamily="34" charset="0"/>
                <a:ea typeface="Calibri" panose="020F0502020204030204" pitchFamily="34" charset="0"/>
              </a:rPr>
              <a:t>Less than half of the respondent organisations had a strategy in place though another third were in the process of preparing a strategy</a:t>
            </a:r>
          </a:p>
          <a:p>
            <a:pPr marL="342900" marR="1905" lvl="0" indent="-342900">
              <a:lnSpc>
                <a:spcPct val="107000"/>
              </a:lnSpc>
              <a:spcAft>
                <a:spcPts val="600"/>
              </a:spcAft>
              <a:buSzPts val="1100"/>
              <a:buFont typeface="Calibri" panose="020F0502020204030204" pitchFamily="34" charset="0"/>
              <a:buAutoNum type="arabicPeriod" startAt="7"/>
            </a:pPr>
            <a:r>
              <a:rPr lang="en-IE" sz="2400" spc="-10" dirty="0">
                <a:effectLst/>
                <a:latin typeface="Calibri" panose="020F0502020204030204" pitchFamily="34" charset="0"/>
                <a:ea typeface="Calibri" panose="020F0502020204030204" pitchFamily="34" charset="0"/>
              </a:rPr>
              <a:t>Respondents indicated that economic and social exclusion were most prevalent for their target groups with political exclusion somewhat less prevalent and cultural exclusion significantly less so</a:t>
            </a:r>
          </a:p>
          <a:p>
            <a:pPr marL="342900" marR="1905" lvl="0" indent="-342900">
              <a:lnSpc>
                <a:spcPct val="107000"/>
              </a:lnSpc>
              <a:spcAft>
                <a:spcPts val="600"/>
              </a:spcAft>
              <a:buSzPts val="1100"/>
              <a:buFont typeface="Calibri" panose="020F0502020204030204" pitchFamily="34" charset="0"/>
              <a:buAutoNum type="arabicPeriod" startAt="7"/>
            </a:pPr>
            <a:r>
              <a:rPr lang="en-IE" sz="2400" spc="-10" dirty="0">
                <a:effectLst/>
                <a:latin typeface="Calibri" panose="020F0502020204030204" pitchFamily="34" charset="0"/>
                <a:ea typeface="Calibri" panose="020F0502020204030204" pitchFamily="34" charset="0"/>
              </a:rPr>
              <a:t>Respondents were of the view that, other than when the policy was specifically addressing the needs of their target group, the needs of those the work for and with were taken into account to a small extent or not at all by policymakers</a:t>
            </a:r>
          </a:p>
        </p:txBody>
      </p:sp>
    </p:spTree>
    <p:extLst>
      <p:ext uri="{BB962C8B-B14F-4D97-AF65-F5344CB8AC3E}">
        <p14:creationId xmlns:p14="http://schemas.microsoft.com/office/powerpoint/2010/main" val="1461869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EFD83-90D1-46BB-8037-328D20B38888}"/>
              </a:ext>
            </a:extLst>
          </p:cNvPr>
          <p:cNvSpPr>
            <a:spLocks noGrp="1"/>
          </p:cNvSpPr>
          <p:nvPr>
            <p:ph type="title"/>
          </p:nvPr>
        </p:nvSpPr>
        <p:spPr>
          <a:xfrm>
            <a:off x="2589212" y="306333"/>
            <a:ext cx="8911687" cy="852616"/>
          </a:xfrm>
        </p:spPr>
        <p:txBody>
          <a:bodyPr/>
          <a:lstStyle/>
          <a:p>
            <a:r>
              <a:rPr lang="en-IE" dirty="0"/>
              <a:t>The proposed model</a:t>
            </a:r>
          </a:p>
        </p:txBody>
      </p:sp>
      <p:sp>
        <p:nvSpPr>
          <p:cNvPr id="3" name="Content Placeholder 2">
            <a:extLst>
              <a:ext uri="{FF2B5EF4-FFF2-40B4-BE49-F238E27FC236}">
                <a16:creationId xmlns:a16="http://schemas.microsoft.com/office/drawing/2014/main" id="{FD7C7C62-A44B-4560-97A4-0A3DE2908BD1}"/>
              </a:ext>
            </a:extLst>
          </p:cNvPr>
          <p:cNvSpPr>
            <a:spLocks noGrp="1"/>
          </p:cNvSpPr>
          <p:nvPr>
            <p:ph idx="1"/>
          </p:nvPr>
        </p:nvSpPr>
        <p:spPr>
          <a:xfrm>
            <a:off x="1779028" y="1158949"/>
            <a:ext cx="9750240" cy="5539563"/>
          </a:xfrm>
        </p:spPr>
        <p:txBody>
          <a:bodyPr>
            <a:normAutofit fontScale="70000" lnSpcReduction="20000"/>
          </a:bodyPr>
          <a:lstStyle/>
          <a:p>
            <a:r>
              <a:rPr lang="en-IE" sz="2800" dirty="0"/>
              <a:t>Based on a proposal by </a:t>
            </a:r>
            <a:r>
              <a:rPr lang="en-IE" sz="2800" dirty="0" err="1"/>
              <a:t>Simplican</a:t>
            </a:r>
            <a:r>
              <a:rPr lang="en-IE" sz="2800" dirty="0"/>
              <a:t> et al it is proposed that a five-element model of social exclusion/inclusion be adopted by the LCDC</a:t>
            </a:r>
          </a:p>
          <a:p>
            <a:r>
              <a:rPr lang="en-IE" sz="2800" dirty="0"/>
              <a:t>The five elements which refer to the various mechanisms through which a group or an individual can be excluded or included are –</a:t>
            </a:r>
          </a:p>
          <a:p>
            <a:pPr lvl="1"/>
            <a:r>
              <a:rPr lang="en-IE" sz="2600" dirty="0"/>
              <a:t>Personal</a:t>
            </a:r>
          </a:p>
          <a:p>
            <a:pPr lvl="1"/>
            <a:r>
              <a:rPr lang="en-IE" sz="2600" dirty="0"/>
              <a:t>Organisational</a:t>
            </a:r>
          </a:p>
          <a:p>
            <a:pPr lvl="1"/>
            <a:r>
              <a:rPr lang="en-IE" sz="2600" dirty="0"/>
              <a:t>Inter-organisational</a:t>
            </a:r>
          </a:p>
          <a:p>
            <a:pPr lvl="1"/>
            <a:r>
              <a:rPr lang="en-IE" sz="2600" dirty="0"/>
              <a:t>Community and</a:t>
            </a:r>
          </a:p>
          <a:p>
            <a:pPr lvl="1"/>
            <a:r>
              <a:rPr lang="en-IE" sz="2600" dirty="0"/>
              <a:t>Socio-political</a:t>
            </a:r>
          </a:p>
          <a:p>
            <a:r>
              <a:rPr lang="en-IE" sz="2800" dirty="0"/>
              <a:t>It is also proposed that the social inclusion objectives of service delivery should be –</a:t>
            </a:r>
          </a:p>
          <a:p>
            <a:pPr lvl="1"/>
            <a:r>
              <a:rPr lang="en-US" sz="2600" dirty="0"/>
              <a:t>To maximise access</a:t>
            </a:r>
          </a:p>
          <a:p>
            <a:pPr lvl="1"/>
            <a:r>
              <a:rPr lang="en-US" sz="2600" dirty="0"/>
              <a:t>To minimise barriers</a:t>
            </a:r>
          </a:p>
          <a:p>
            <a:pPr lvl="1"/>
            <a:r>
              <a:rPr lang="en-US" sz="2600" dirty="0"/>
              <a:t>To facilitate engagement</a:t>
            </a:r>
          </a:p>
          <a:p>
            <a:pPr lvl="1"/>
            <a:r>
              <a:rPr lang="en-US" sz="2600" dirty="0"/>
              <a:t>To promote respect</a:t>
            </a:r>
          </a:p>
          <a:p>
            <a:pPr lvl="1"/>
            <a:r>
              <a:rPr lang="en-US" sz="2600" dirty="0"/>
              <a:t>To develop capacity</a:t>
            </a:r>
          </a:p>
          <a:p>
            <a:endParaRPr lang="en-IE" sz="2800" dirty="0"/>
          </a:p>
        </p:txBody>
      </p:sp>
    </p:spTree>
    <p:extLst>
      <p:ext uri="{BB962C8B-B14F-4D97-AF65-F5344CB8AC3E}">
        <p14:creationId xmlns:p14="http://schemas.microsoft.com/office/powerpoint/2010/main" val="304240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EFD83-90D1-46BB-8037-328D20B38888}"/>
              </a:ext>
            </a:extLst>
          </p:cNvPr>
          <p:cNvSpPr>
            <a:spLocks noGrp="1"/>
          </p:cNvSpPr>
          <p:nvPr>
            <p:ph type="title"/>
          </p:nvPr>
        </p:nvSpPr>
        <p:spPr>
          <a:xfrm>
            <a:off x="2589212" y="306333"/>
            <a:ext cx="8911687" cy="852616"/>
          </a:xfrm>
        </p:spPr>
        <p:txBody>
          <a:bodyPr/>
          <a:lstStyle/>
          <a:p>
            <a:r>
              <a:rPr lang="en-IE" dirty="0"/>
              <a:t>The proposed model – Part II</a:t>
            </a:r>
          </a:p>
        </p:txBody>
      </p:sp>
      <p:sp>
        <p:nvSpPr>
          <p:cNvPr id="3" name="Content Placeholder 2">
            <a:extLst>
              <a:ext uri="{FF2B5EF4-FFF2-40B4-BE49-F238E27FC236}">
                <a16:creationId xmlns:a16="http://schemas.microsoft.com/office/drawing/2014/main" id="{FD7C7C62-A44B-4560-97A4-0A3DE2908BD1}"/>
              </a:ext>
            </a:extLst>
          </p:cNvPr>
          <p:cNvSpPr>
            <a:spLocks noGrp="1"/>
          </p:cNvSpPr>
          <p:nvPr>
            <p:ph idx="1"/>
          </p:nvPr>
        </p:nvSpPr>
        <p:spPr>
          <a:xfrm>
            <a:off x="1924493" y="1158949"/>
            <a:ext cx="9580119" cy="5273749"/>
          </a:xfrm>
        </p:spPr>
        <p:txBody>
          <a:bodyPr>
            <a:normAutofit fontScale="92500"/>
          </a:bodyPr>
          <a:lstStyle/>
          <a:p>
            <a:r>
              <a:rPr lang="en-IE" sz="2800" dirty="0"/>
              <a:t>Social inclusion has, of course, one main programme (SICAP) and other programmes dedicated to it</a:t>
            </a:r>
          </a:p>
          <a:p>
            <a:r>
              <a:rPr lang="en-IE" sz="2800" dirty="0"/>
              <a:t>However, any action of a public body, agency or voluntary group can have implications for social inclusion and all actions and policies should be considered in that context</a:t>
            </a:r>
          </a:p>
          <a:p>
            <a:r>
              <a:rPr lang="en-IE" sz="2800" dirty="0"/>
              <a:t>There are two key areas to be considered –</a:t>
            </a:r>
          </a:p>
          <a:p>
            <a:pPr lvl="1"/>
            <a:r>
              <a:rPr lang="en-IE" sz="2600" dirty="0"/>
              <a:t>Might the action increase social exclusion and if so how can that be mitigated?</a:t>
            </a:r>
          </a:p>
          <a:p>
            <a:pPr lvl="1"/>
            <a:r>
              <a:rPr lang="en-IE" sz="2600" dirty="0"/>
              <a:t>Is there potential for the action to reduce social exclusion even though that may not be its primary purpose and, if so, how can that be achieved?    </a:t>
            </a:r>
            <a:endParaRPr lang="en-IE" sz="2400" dirty="0"/>
          </a:p>
        </p:txBody>
      </p:sp>
    </p:spTree>
    <p:extLst>
      <p:ext uri="{BB962C8B-B14F-4D97-AF65-F5344CB8AC3E}">
        <p14:creationId xmlns:p14="http://schemas.microsoft.com/office/powerpoint/2010/main" val="1246357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54"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55"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56"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57"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58"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59"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60"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61"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62"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63"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64"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65"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67" name="Group 66">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68"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69"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70"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71"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72"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73"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74"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75"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76"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77"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78"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79"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81"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3" name="Content Placeholder 2">
            <a:extLst>
              <a:ext uri="{FF2B5EF4-FFF2-40B4-BE49-F238E27FC236}">
                <a16:creationId xmlns:a16="http://schemas.microsoft.com/office/drawing/2014/main" id="{41D615C0-FB0B-4E04-808D-5680D0767CAE}"/>
              </a:ext>
            </a:extLst>
          </p:cNvPr>
          <p:cNvSpPr>
            <a:spLocks noGrp="1"/>
          </p:cNvSpPr>
          <p:nvPr>
            <p:ph idx="1"/>
          </p:nvPr>
        </p:nvSpPr>
        <p:spPr>
          <a:xfrm>
            <a:off x="3060848" y="276045"/>
            <a:ext cx="8851296" cy="6293994"/>
          </a:xfrm>
        </p:spPr>
        <p:txBody>
          <a:bodyPr>
            <a:normAutofit lnSpcReduction="10000"/>
          </a:bodyPr>
          <a:lstStyle/>
          <a:p>
            <a:pPr marR="1905">
              <a:lnSpc>
                <a:spcPct val="90000"/>
              </a:lnSpc>
              <a:spcBef>
                <a:spcPts val="810"/>
              </a:spcBef>
              <a:buSzPts val="1100"/>
            </a:pPr>
            <a:r>
              <a:rPr lang="en-IE" sz="2400" spc="-10" dirty="0">
                <a:effectLst/>
                <a:latin typeface="Calibri" panose="020F0502020204030204" pitchFamily="34" charset="0"/>
                <a:ea typeface="Calibri" panose="020F0502020204030204" pitchFamily="34" charset="0"/>
              </a:rPr>
              <a:t>Too many recommendations to go into in detail</a:t>
            </a:r>
            <a:r>
              <a:rPr lang="en-IE" sz="1400" spc="-10" dirty="0">
                <a:effectLst/>
                <a:latin typeface="Calibri" panose="020F0502020204030204" pitchFamily="34" charset="0"/>
                <a:ea typeface="Calibri" panose="020F0502020204030204" pitchFamily="34" charset="0"/>
              </a:rPr>
              <a:t> </a:t>
            </a:r>
            <a:r>
              <a:rPr lang="en-IE" sz="2400" spc="-10" dirty="0">
                <a:latin typeface="Calibri" panose="020F0502020204030204" pitchFamily="34" charset="0"/>
                <a:ea typeface="Calibri" panose="020F0502020204030204" pitchFamily="34" charset="0"/>
              </a:rPr>
              <a:t> here but there are specific recommendations for</a:t>
            </a:r>
          </a:p>
          <a:p>
            <a:pPr marR="1905" lvl="1">
              <a:lnSpc>
                <a:spcPct val="90000"/>
              </a:lnSpc>
              <a:spcBef>
                <a:spcPts val="810"/>
              </a:spcBef>
              <a:buSzPts val="1100"/>
            </a:pPr>
            <a:r>
              <a:rPr lang="en-IE" sz="2000" spc="-10" dirty="0">
                <a:effectLst/>
                <a:latin typeface="Calibri" panose="020F0502020204030204" pitchFamily="34" charset="0"/>
                <a:ea typeface="Calibri" panose="020F0502020204030204" pitchFamily="34" charset="0"/>
              </a:rPr>
              <a:t>Consultation</a:t>
            </a:r>
          </a:p>
          <a:p>
            <a:pPr marR="1905" lvl="1">
              <a:lnSpc>
                <a:spcPct val="90000"/>
              </a:lnSpc>
              <a:spcBef>
                <a:spcPts val="810"/>
              </a:spcBef>
              <a:buSzPts val="1100"/>
            </a:pPr>
            <a:r>
              <a:rPr lang="en-IE" sz="2000" spc="-10" dirty="0">
                <a:latin typeface="Calibri" panose="020F0502020204030204" pitchFamily="34" charset="0"/>
                <a:ea typeface="Calibri" panose="020F0502020204030204" pitchFamily="34" charset="0"/>
              </a:rPr>
              <a:t>Goal, Objective and KPI Development</a:t>
            </a:r>
          </a:p>
          <a:p>
            <a:pPr marR="1905" lvl="1">
              <a:lnSpc>
                <a:spcPct val="90000"/>
              </a:lnSpc>
              <a:spcBef>
                <a:spcPts val="810"/>
              </a:spcBef>
              <a:buSzPts val="1100"/>
            </a:pPr>
            <a:r>
              <a:rPr lang="en-IE" sz="2000" spc="-10" dirty="0">
                <a:latin typeface="Calibri" panose="020F0502020204030204" pitchFamily="34" charset="0"/>
                <a:ea typeface="Calibri" panose="020F0502020204030204" pitchFamily="34" charset="0"/>
              </a:rPr>
              <a:t>Implementation</a:t>
            </a:r>
          </a:p>
          <a:p>
            <a:pPr marR="1905" lvl="1">
              <a:lnSpc>
                <a:spcPct val="90000"/>
              </a:lnSpc>
              <a:spcBef>
                <a:spcPts val="810"/>
              </a:spcBef>
              <a:buSzPts val="1100"/>
            </a:pPr>
            <a:r>
              <a:rPr lang="en-IE" sz="2000" spc="-10" dirty="0">
                <a:latin typeface="Calibri" panose="020F0502020204030204" pitchFamily="34" charset="0"/>
                <a:ea typeface="Calibri" panose="020F0502020204030204" pitchFamily="34" charset="0"/>
              </a:rPr>
              <a:t>Monitoring and evaluation</a:t>
            </a:r>
          </a:p>
          <a:p>
            <a:pPr marR="1905">
              <a:lnSpc>
                <a:spcPct val="90000"/>
              </a:lnSpc>
              <a:spcBef>
                <a:spcPts val="810"/>
              </a:spcBef>
              <a:buSzPts val="1100"/>
            </a:pPr>
            <a:r>
              <a:rPr lang="en-IE" sz="2400" spc="-10" dirty="0">
                <a:latin typeface="Calibri" panose="020F0502020204030204" pitchFamily="34" charset="0"/>
                <a:ea typeface="Calibri" panose="020F0502020204030204" pitchFamily="34" charset="0"/>
              </a:rPr>
              <a:t>In summary, the recommendations are –</a:t>
            </a:r>
          </a:p>
          <a:p>
            <a:pPr marR="1905" lvl="1">
              <a:lnSpc>
                <a:spcPct val="90000"/>
              </a:lnSpc>
              <a:spcBef>
                <a:spcPts val="810"/>
              </a:spcBef>
              <a:buSzPts val="1100"/>
            </a:pPr>
            <a:r>
              <a:rPr lang="en-IE" sz="2000" spc="-10" dirty="0">
                <a:latin typeface="Calibri" panose="020F0502020204030204" pitchFamily="34" charset="0"/>
                <a:ea typeface="Calibri" panose="020F0502020204030204" pitchFamily="34" charset="0"/>
              </a:rPr>
              <a:t>That social inclusion is given conscious consideration at all stages of the process</a:t>
            </a:r>
          </a:p>
          <a:p>
            <a:pPr marR="1905" lvl="1">
              <a:lnSpc>
                <a:spcPct val="90000"/>
              </a:lnSpc>
              <a:spcBef>
                <a:spcPts val="810"/>
              </a:spcBef>
              <a:buSzPts val="1100"/>
            </a:pPr>
            <a:r>
              <a:rPr lang="en-IE" sz="2000" spc="-10" dirty="0">
                <a:latin typeface="Calibri" panose="020F0502020204030204" pitchFamily="34" charset="0"/>
                <a:ea typeface="Calibri" panose="020F0502020204030204" pitchFamily="34" charset="0"/>
              </a:rPr>
              <a:t>That reporting on the social inclusion aspects of each stage is carried out</a:t>
            </a:r>
          </a:p>
          <a:p>
            <a:pPr marR="1905" lvl="1">
              <a:lnSpc>
                <a:spcPct val="90000"/>
              </a:lnSpc>
              <a:spcBef>
                <a:spcPts val="810"/>
              </a:spcBef>
              <a:buSzPts val="1100"/>
            </a:pPr>
            <a:r>
              <a:rPr lang="en-IE" sz="2000" spc="-10" dirty="0">
                <a:latin typeface="Calibri" panose="020F0502020204030204" pitchFamily="34" charset="0"/>
                <a:ea typeface="Calibri" panose="020F0502020204030204" pitchFamily="34" charset="0"/>
              </a:rPr>
              <a:t>That social inclusion expertise is included in structures and processes</a:t>
            </a:r>
          </a:p>
          <a:p>
            <a:pPr marR="1905" lvl="1">
              <a:lnSpc>
                <a:spcPct val="90000"/>
              </a:lnSpc>
              <a:spcBef>
                <a:spcPts val="810"/>
              </a:spcBef>
              <a:buSzPts val="1100"/>
            </a:pPr>
            <a:r>
              <a:rPr lang="en-IE" sz="2000" spc="-10" dirty="0">
                <a:latin typeface="Calibri" panose="020F0502020204030204" pitchFamily="34" charset="0"/>
                <a:ea typeface="Calibri" panose="020F0502020204030204" pitchFamily="34" charset="0"/>
              </a:rPr>
              <a:t>That social inclusion organisations are engaged with during the course of the process </a:t>
            </a:r>
          </a:p>
          <a:p>
            <a:pPr marR="1905" lvl="1">
              <a:lnSpc>
                <a:spcPct val="90000"/>
              </a:lnSpc>
              <a:spcBef>
                <a:spcPts val="810"/>
              </a:spcBef>
              <a:buSzPts val="1100"/>
            </a:pPr>
            <a:r>
              <a:rPr lang="en-IE" sz="2000" spc="-10" dirty="0">
                <a:latin typeface="Calibri" panose="020F0502020204030204" pitchFamily="34" charset="0"/>
                <a:ea typeface="Calibri" panose="020F0502020204030204" pitchFamily="34" charset="0"/>
              </a:rPr>
              <a:t>That every effort is made to engage directly with those in danger of social exclusion</a:t>
            </a:r>
          </a:p>
          <a:p>
            <a:pPr marR="1905" lvl="1">
              <a:lnSpc>
                <a:spcPct val="90000"/>
              </a:lnSpc>
              <a:spcBef>
                <a:spcPts val="810"/>
              </a:spcBef>
              <a:buSzPts val="1100"/>
            </a:pPr>
            <a:r>
              <a:rPr lang="en-IE" sz="2000" spc="-10" dirty="0">
                <a:latin typeface="Calibri" panose="020F0502020204030204" pitchFamily="34" charset="0"/>
                <a:ea typeface="Calibri" panose="020F0502020204030204" pitchFamily="34" charset="0"/>
              </a:rPr>
              <a:t>That social inclusion issues are considered as part of the economic development aspect of the plan as well as the community development aspect</a:t>
            </a:r>
          </a:p>
          <a:p>
            <a:pPr marR="1905" lvl="1">
              <a:lnSpc>
                <a:spcPct val="90000"/>
              </a:lnSpc>
              <a:spcBef>
                <a:spcPts val="810"/>
              </a:spcBef>
              <a:buSzPts val="1100"/>
            </a:pPr>
            <a:r>
              <a:rPr lang="en-IE" sz="2000" spc="-10" dirty="0">
                <a:latin typeface="Calibri" panose="020F0502020204030204" pitchFamily="34" charset="0"/>
                <a:ea typeface="Calibri" panose="020F0502020204030204" pitchFamily="34" charset="0"/>
              </a:rPr>
              <a:t>That specific social inclusion goals, objectives and KPIs are included </a:t>
            </a:r>
          </a:p>
          <a:p>
            <a:pPr marR="1905" lvl="1">
              <a:lnSpc>
                <a:spcPct val="90000"/>
              </a:lnSpc>
              <a:spcBef>
                <a:spcPts val="810"/>
              </a:spcBef>
              <a:buSzPts val="1100"/>
            </a:pPr>
            <a:endParaRPr lang="en-IE" spc="-10" dirty="0">
              <a:effectLst/>
              <a:latin typeface="Calibri" panose="020F0502020204030204" pitchFamily="34" charset="0"/>
              <a:ea typeface="Calibri" panose="020F0502020204030204" pitchFamily="34" charset="0"/>
            </a:endParaRPr>
          </a:p>
        </p:txBody>
      </p:sp>
      <p:sp>
        <p:nvSpPr>
          <p:cNvPr id="66" name="TextBox 65">
            <a:extLst>
              <a:ext uri="{FF2B5EF4-FFF2-40B4-BE49-F238E27FC236}">
                <a16:creationId xmlns:a16="http://schemas.microsoft.com/office/drawing/2014/main" id="{50706B45-388B-4653-9185-B783636B452C}"/>
              </a:ext>
            </a:extLst>
          </p:cNvPr>
          <p:cNvSpPr txBox="1"/>
          <p:nvPr/>
        </p:nvSpPr>
        <p:spPr>
          <a:xfrm rot="16200000">
            <a:off x="-334356" y="2438827"/>
            <a:ext cx="3768983" cy="954107"/>
          </a:xfrm>
          <a:prstGeom prst="rect">
            <a:avLst/>
          </a:prstGeom>
          <a:noFill/>
        </p:spPr>
        <p:txBody>
          <a:bodyPr wrap="square" rtlCol="0">
            <a:spAutoFit/>
          </a:bodyPr>
          <a:lstStyle/>
          <a:p>
            <a:pPr algn="ctr"/>
            <a:r>
              <a:rPr lang="en-IE" sz="2800" dirty="0">
                <a:solidFill>
                  <a:schemeClr val="bg1"/>
                </a:solidFill>
                <a:latin typeface="+mj-lt"/>
                <a:ea typeface="+mj-ea"/>
                <a:cs typeface="+mj-cs"/>
              </a:rPr>
              <a:t>LECP  Recommendations</a:t>
            </a:r>
          </a:p>
        </p:txBody>
      </p:sp>
    </p:spTree>
    <p:extLst>
      <p:ext uri="{BB962C8B-B14F-4D97-AF65-F5344CB8AC3E}">
        <p14:creationId xmlns:p14="http://schemas.microsoft.com/office/powerpoint/2010/main" val="3720990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54"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55"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56"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57"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58"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59"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60"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61"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62"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63"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64"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65"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67" name="Group 66">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68"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69"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70"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71"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72"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73"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74"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75"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76"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77"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78"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79"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81"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3" name="Content Placeholder 2">
            <a:extLst>
              <a:ext uri="{FF2B5EF4-FFF2-40B4-BE49-F238E27FC236}">
                <a16:creationId xmlns:a16="http://schemas.microsoft.com/office/drawing/2014/main" id="{41D615C0-FB0B-4E04-808D-5680D0767CAE}"/>
              </a:ext>
            </a:extLst>
          </p:cNvPr>
          <p:cNvSpPr>
            <a:spLocks noGrp="1"/>
          </p:cNvSpPr>
          <p:nvPr>
            <p:ph idx="1"/>
          </p:nvPr>
        </p:nvSpPr>
        <p:spPr>
          <a:xfrm>
            <a:off x="3049915" y="579616"/>
            <a:ext cx="8891985" cy="6402797"/>
          </a:xfrm>
        </p:spPr>
        <p:txBody>
          <a:bodyPr>
            <a:normAutofit fontScale="92500" lnSpcReduction="20000"/>
          </a:bodyPr>
          <a:lstStyle/>
          <a:p>
            <a:pPr marL="342900" marR="1905" lvl="0" indent="-342900">
              <a:lnSpc>
                <a:spcPct val="90000"/>
              </a:lnSpc>
              <a:spcBef>
                <a:spcPts val="810"/>
              </a:spcBef>
              <a:spcAft>
                <a:spcPts val="0"/>
              </a:spcAft>
              <a:buSzPts val="1100"/>
              <a:buFont typeface="Calibri" panose="020F0502020204030204" pitchFamily="34" charset="0"/>
              <a:buAutoNum type="arabicPeriod"/>
            </a:pPr>
            <a:r>
              <a:rPr lang="en-IE" sz="2000" spc="-10" dirty="0">
                <a:latin typeface="Calibri" panose="020F0502020204030204" pitchFamily="34" charset="0"/>
              </a:rPr>
              <a:t>Each relevant organisation should formally commit to the Statement of Purpose as set out below, or to a similar undertaking. </a:t>
            </a:r>
          </a:p>
          <a:p>
            <a:pPr marL="342900" marR="1905" lvl="0" indent="-342900">
              <a:lnSpc>
                <a:spcPct val="90000"/>
              </a:lnSpc>
              <a:spcBef>
                <a:spcPts val="600"/>
              </a:spcBef>
              <a:spcAft>
                <a:spcPts val="0"/>
              </a:spcAft>
              <a:buSzPts val="1100"/>
              <a:buFont typeface="Calibri" panose="020F0502020204030204" pitchFamily="34" charset="0"/>
              <a:buAutoNum type="arabicPeriod"/>
            </a:pPr>
            <a:r>
              <a:rPr lang="en-IE" sz="2000" spc="-10" dirty="0">
                <a:latin typeface="Calibri" panose="020F0502020204030204" pitchFamily="34" charset="0"/>
              </a:rPr>
              <a:t>A five-element model of social exclusion which helps to capture the multi-faceted nature of the process and of the experience should be adopted  </a:t>
            </a:r>
          </a:p>
          <a:p>
            <a:pPr marL="342900" marR="1905" lvl="0" indent="-342900">
              <a:lnSpc>
                <a:spcPct val="90000"/>
              </a:lnSpc>
              <a:spcBef>
                <a:spcPts val="600"/>
              </a:spcBef>
              <a:spcAft>
                <a:spcPts val="0"/>
              </a:spcAft>
              <a:buSzPts val="1100"/>
              <a:buFont typeface="Calibri" panose="020F0502020204030204" pitchFamily="34" charset="0"/>
              <a:buAutoNum type="arabicPeriod"/>
            </a:pPr>
            <a:r>
              <a:rPr lang="en-IE" sz="2000" spc="-10" dirty="0">
                <a:latin typeface="Calibri" panose="020F0502020204030204" pitchFamily="34" charset="0"/>
              </a:rPr>
              <a:t>All significant actions taken by any actor, and especially by those who are members of or engaged with the LCDC, should adopt an approach to action development and implementation which consciously considers the questions of social inclusion and exclusion. </a:t>
            </a:r>
          </a:p>
          <a:p>
            <a:pPr marL="342900" marR="1905" lvl="0" indent="-342900">
              <a:lnSpc>
                <a:spcPct val="90000"/>
              </a:lnSpc>
              <a:spcAft>
                <a:spcPts val="0"/>
              </a:spcAft>
              <a:buSzPts val="1100"/>
              <a:buFont typeface="Calibri" panose="020F0502020204030204" pitchFamily="34" charset="0"/>
              <a:buAutoNum type="arabicPeriod"/>
            </a:pPr>
            <a:r>
              <a:rPr lang="en-IE" sz="2000" spc="-10" dirty="0">
                <a:effectLst/>
                <a:latin typeface="Calibri" panose="020F0502020204030204" pitchFamily="34" charset="0"/>
                <a:ea typeface="Calibri" panose="020F0502020204030204" pitchFamily="34" charset="0"/>
              </a:rPr>
              <a:t>A mechanism should be developed which will allow the processes set out at 3 to take place in an</a:t>
            </a:r>
            <a:r>
              <a:rPr lang="en-IE" sz="2000" spc="5" dirty="0">
                <a:effectLst/>
                <a:latin typeface="Calibri" panose="020F0502020204030204" pitchFamily="34" charset="0"/>
                <a:ea typeface="Calibri" panose="020F0502020204030204" pitchFamily="34" charset="0"/>
              </a:rPr>
              <a:t> </a:t>
            </a:r>
            <a:r>
              <a:rPr lang="en-IE" sz="2000" spc="-10" dirty="0">
                <a:effectLst/>
                <a:latin typeface="Calibri" panose="020F0502020204030204" pitchFamily="34" charset="0"/>
                <a:ea typeface="Calibri" panose="020F0502020204030204" pitchFamily="34" charset="0"/>
              </a:rPr>
              <a:t>agreed and similar manner across all organisations.  </a:t>
            </a:r>
          </a:p>
          <a:p>
            <a:pPr marL="342900" marR="1905" lvl="0" indent="-342900">
              <a:lnSpc>
                <a:spcPct val="90000"/>
              </a:lnSpc>
              <a:spcAft>
                <a:spcPts val="0"/>
              </a:spcAft>
              <a:buSzPts val="1100"/>
              <a:buFont typeface="Calibri" panose="020F0502020204030204" pitchFamily="34" charset="0"/>
              <a:buAutoNum type="arabicPeriod"/>
            </a:pPr>
            <a:r>
              <a:rPr lang="en-IE" sz="2000" spc="-10" dirty="0">
                <a:effectLst/>
                <a:latin typeface="Calibri" panose="020F0502020204030204" pitchFamily="34" charset="0"/>
                <a:ea typeface="Calibri" panose="020F0502020204030204" pitchFamily="34" charset="0"/>
              </a:rPr>
              <a:t>Each relevant organisation should commission a review its own processes and procedures with a view to considering the extent to which they inadvertently contribute to social exclusion and should take remedial action where the need for such is identified. </a:t>
            </a:r>
          </a:p>
          <a:p>
            <a:pPr marL="342900" marR="1905" lvl="0" indent="-342900">
              <a:lnSpc>
                <a:spcPct val="90000"/>
              </a:lnSpc>
              <a:spcAft>
                <a:spcPts val="0"/>
              </a:spcAft>
              <a:buSzPts val="1100"/>
              <a:buFont typeface="Calibri" panose="020F0502020204030204" pitchFamily="34" charset="0"/>
              <a:buAutoNum type="arabicPeriod"/>
            </a:pPr>
            <a:r>
              <a:rPr lang="en-IE" sz="2000" spc="-10" dirty="0">
                <a:effectLst/>
                <a:latin typeface="Calibri" panose="020F0502020204030204" pitchFamily="34" charset="0"/>
                <a:ea typeface="Calibri" panose="020F0502020204030204" pitchFamily="34" charset="0"/>
              </a:rPr>
              <a:t>The development and application of a mindset which recognises and seeks to address issues</a:t>
            </a:r>
            <a:r>
              <a:rPr lang="en-IE" sz="2000" spc="-235" dirty="0">
                <a:effectLst/>
                <a:latin typeface="Calibri" panose="020F0502020204030204" pitchFamily="34" charset="0"/>
                <a:ea typeface="Calibri" panose="020F0502020204030204" pitchFamily="34" charset="0"/>
              </a:rPr>
              <a:t> </a:t>
            </a:r>
            <a:r>
              <a:rPr lang="en-IE" sz="2000" spc="-10" dirty="0">
                <a:effectLst/>
                <a:latin typeface="Calibri" panose="020F0502020204030204" pitchFamily="34" charset="0"/>
                <a:ea typeface="Calibri" panose="020F0502020204030204" pitchFamily="34" charset="0"/>
              </a:rPr>
              <a:t>of social inclusion and exclusion will not arise automatically. It is recommended that a</a:t>
            </a:r>
            <a:r>
              <a:rPr lang="en-IE" sz="2000" spc="5" dirty="0">
                <a:effectLst/>
                <a:latin typeface="Calibri" panose="020F0502020204030204" pitchFamily="34" charset="0"/>
                <a:ea typeface="Calibri" panose="020F0502020204030204" pitchFamily="34" charset="0"/>
              </a:rPr>
              <a:t> </a:t>
            </a:r>
            <a:r>
              <a:rPr lang="en-IE" sz="2000" spc="-10" dirty="0">
                <a:effectLst/>
                <a:latin typeface="Calibri" panose="020F0502020204030204" pitchFamily="34" charset="0"/>
                <a:ea typeface="Calibri" panose="020F0502020204030204" pitchFamily="34" charset="0"/>
              </a:rPr>
              <a:t>programme of training and education for relevant staff be developed and implemented.</a:t>
            </a:r>
            <a:r>
              <a:rPr lang="en-IE" sz="2000" spc="5" dirty="0">
                <a:effectLst/>
                <a:latin typeface="Calibri" panose="020F0502020204030204" pitchFamily="34" charset="0"/>
                <a:ea typeface="Calibri" panose="020F0502020204030204" pitchFamily="34" charset="0"/>
              </a:rPr>
              <a:t> </a:t>
            </a:r>
            <a:r>
              <a:rPr lang="en-IE" sz="2000" spc="-10" dirty="0">
                <a:effectLst/>
                <a:latin typeface="Calibri" panose="020F0502020204030204" pitchFamily="34" charset="0"/>
                <a:ea typeface="Calibri" panose="020F0502020204030204" pitchFamily="34" charset="0"/>
              </a:rPr>
              <a:t> </a:t>
            </a:r>
          </a:p>
          <a:p>
            <a:pPr marL="342900" marR="1905" lvl="0" indent="-342900">
              <a:lnSpc>
                <a:spcPct val="90000"/>
              </a:lnSpc>
              <a:spcAft>
                <a:spcPts val="0"/>
              </a:spcAft>
              <a:buSzPts val="1100"/>
              <a:buFont typeface="Calibri" panose="020F0502020204030204" pitchFamily="34" charset="0"/>
              <a:buAutoNum type="arabicPeriod"/>
            </a:pPr>
            <a:r>
              <a:rPr lang="en-IE" sz="2000" spc="-10" dirty="0">
                <a:effectLst/>
                <a:latin typeface="Calibri" panose="020F0502020204030204" pitchFamily="34" charset="0"/>
                <a:ea typeface="Calibri" panose="020F0502020204030204" pitchFamily="34" charset="0"/>
              </a:rPr>
              <a:t>To the extent that the guidelines allow, the approach to the consideration of social inclusion and social exclusion in the development of the next LECP should follow the recommendations set out above</a:t>
            </a:r>
          </a:p>
          <a:p>
            <a:pPr marR="1905">
              <a:lnSpc>
                <a:spcPct val="90000"/>
              </a:lnSpc>
              <a:buSzPts val="1100"/>
              <a:buFont typeface="Calibri" panose="020F0502020204030204" pitchFamily="34" charset="0"/>
              <a:buAutoNum type="arabicPeriod"/>
            </a:pPr>
            <a:r>
              <a:rPr lang="en-IE" sz="2100" spc="-10" dirty="0">
                <a:latin typeface="Calibri" panose="020F0502020204030204" pitchFamily="34" charset="0"/>
              </a:rPr>
              <a:t>Collaborative protocols should be developed between organisations so that timely support can be provided to disadvantaged communities and organisations to enable them to avail of funding opportunities including those provided by the LEADER programme.</a:t>
            </a:r>
          </a:p>
          <a:p>
            <a:pPr marL="342900" marR="1905" lvl="0" indent="-342900">
              <a:lnSpc>
                <a:spcPct val="90000"/>
              </a:lnSpc>
              <a:spcAft>
                <a:spcPts val="0"/>
              </a:spcAft>
              <a:buSzPts val="1100"/>
              <a:buFont typeface="Calibri" panose="020F0502020204030204" pitchFamily="34" charset="0"/>
              <a:buAutoNum type="arabicPeriod"/>
            </a:pPr>
            <a:endParaRPr lang="en-IE" sz="2000" spc="-10" dirty="0">
              <a:effectLst/>
              <a:latin typeface="Calibri" panose="020F0502020204030204" pitchFamily="34" charset="0"/>
              <a:ea typeface="Calibri" panose="020F0502020204030204" pitchFamily="34" charset="0"/>
            </a:endParaRPr>
          </a:p>
          <a:p>
            <a:pPr>
              <a:lnSpc>
                <a:spcPct val="90000"/>
              </a:lnSpc>
            </a:pPr>
            <a:endParaRPr lang="en-IE" sz="1100" dirty="0"/>
          </a:p>
        </p:txBody>
      </p:sp>
      <p:sp>
        <p:nvSpPr>
          <p:cNvPr id="66" name="TextBox 65">
            <a:extLst>
              <a:ext uri="{FF2B5EF4-FFF2-40B4-BE49-F238E27FC236}">
                <a16:creationId xmlns:a16="http://schemas.microsoft.com/office/drawing/2014/main" id="{50706B45-388B-4653-9185-B783636B452C}"/>
              </a:ext>
            </a:extLst>
          </p:cNvPr>
          <p:cNvSpPr txBox="1"/>
          <p:nvPr/>
        </p:nvSpPr>
        <p:spPr>
          <a:xfrm rot="16200000">
            <a:off x="-334356" y="2438827"/>
            <a:ext cx="3768983" cy="954107"/>
          </a:xfrm>
          <a:prstGeom prst="rect">
            <a:avLst/>
          </a:prstGeom>
          <a:noFill/>
        </p:spPr>
        <p:txBody>
          <a:bodyPr wrap="square" rtlCol="0">
            <a:spAutoFit/>
          </a:bodyPr>
          <a:lstStyle/>
          <a:p>
            <a:pPr algn="ctr"/>
            <a:r>
              <a:rPr lang="en-IE" sz="2800" dirty="0">
                <a:solidFill>
                  <a:schemeClr val="bg1"/>
                </a:solidFill>
                <a:latin typeface="+mj-lt"/>
                <a:ea typeface="+mj-ea"/>
                <a:cs typeface="+mj-cs"/>
              </a:rPr>
              <a:t>Overall Recommendations</a:t>
            </a:r>
          </a:p>
        </p:txBody>
      </p:sp>
    </p:spTree>
    <p:extLst>
      <p:ext uri="{BB962C8B-B14F-4D97-AF65-F5344CB8AC3E}">
        <p14:creationId xmlns:p14="http://schemas.microsoft.com/office/powerpoint/2010/main" val="221000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3" name="Content Placeholder 2">
            <a:extLst>
              <a:ext uri="{FF2B5EF4-FFF2-40B4-BE49-F238E27FC236}">
                <a16:creationId xmlns:a16="http://schemas.microsoft.com/office/drawing/2014/main" id="{1C355C92-D419-437B-A25A-F351F5EB73EB}"/>
              </a:ext>
            </a:extLst>
          </p:cNvPr>
          <p:cNvSpPr>
            <a:spLocks noGrp="1"/>
          </p:cNvSpPr>
          <p:nvPr>
            <p:ph idx="1"/>
          </p:nvPr>
        </p:nvSpPr>
        <p:spPr>
          <a:xfrm>
            <a:off x="3347754" y="394692"/>
            <a:ext cx="8011926" cy="6547585"/>
          </a:xfrm>
        </p:spPr>
        <p:txBody>
          <a:bodyPr>
            <a:normAutofit/>
          </a:bodyPr>
          <a:lstStyle/>
          <a:p>
            <a:pPr marL="342900" marR="1905" lvl="0" indent="-342900">
              <a:lnSpc>
                <a:spcPct val="107000"/>
              </a:lnSpc>
              <a:spcAft>
                <a:spcPts val="600"/>
              </a:spcAft>
              <a:buSzPts val="1100"/>
              <a:buFont typeface="Calibri" panose="020F0502020204030204" pitchFamily="34" charset="0"/>
              <a:buAutoNum type="arabicPeriod"/>
            </a:pPr>
            <a:r>
              <a:rPr lang="en-IE" sz="2000" spc="-10" dirty="0">
                <a:effectLst/>
                <a:latin typeface="Calibri" panose="020F0502020204030204" pitchFamily="34" charset="0"/>
                <a:ea typeface="Calibri" panose="020F0502020204030204" pitchFamily="34" charset="0"/>
              </a:rPr>
              <a:t>Social exclusion is both a process and an outcome.</a:t>
            </a:r>
          </a:p>
          <a:p>
            <a:pPr marL="342900" marR="1905" lvl="0" indent="-342900">
              <a:lnSpc>
                <a:spcPct val="107000"/>
              </a:lnSpc>
              <a:spcAft>
                <a:spcPts val="600"/>
              </a:spcAft>
              <a:buSzPts val="1100"/>
              <a:buFont typeface="Calibri" panose="020F0502020204030204" pitchFamily="34" charset="0"/>
              <a:buAutoNum type="arabicPeriod"/>
            </a:pPr>
            <a:r>
              <a:rPr lang="en-IE" sz="2000" spc="-10" dirty="0">
                <a:effectLst/>
                <a:latin typeface="Calibri" panose="020F0502020204030204" pitchFamily="34" charset="0"/>
                <a:ea typeface="Calibri" panose="020F0502020204030204" pitchFamily="34" charset="0"/>
              </a:rPr>
              <a:t>Social, cultural and economic factors make certain parts of society more likely to suffer from social exclusion</a:t>
            </a:r>
          </a:p>
          <a:p>
            <a:pPr marL="342900" marR="1905" lvl="0" indent="-342900">
              <a:lnSpc>
                <a:spcPct val="107000"/>
              </a:lnSpc>
              <a:spcAft>
                <a:spcPts val="600"/>
              </a:spcAft>
              <a:buSzPts val="1100"/>
              <a:buFont typeface="Calibri" panose="020F0502020204030204" pitchFamily="34" charset="0"/>
              <a:buAutoNum type="arabicPeriod"/>
            </a:pPr>
            <a:r>
              <a:rPr lang="en-IE" sz="2000" spc="-10" dirty="0">
                <a:effectLst/>
                <a:latin typeface="Calibri" panose="020F0502020204030204" pitchFamily="34" charset="0"/>
                <a:ea typeface="Calibri" panose="020F0502020204030204" pitchFamily="34" charset="0"/>
              </a:rPr>
              <a:t>While macro-level factors increase the likelihood of social exclusion, social exclusion is a personal and family lived experience with major implications for an individual’s or household’s quality of life</a:t>
            </a:r>
          </a:p>
          <a:p>
            <a:pPr marL="342900" marR="1905" lvl="0" indent="-342900">
              <a:lnSpc>
                <a:spcPct val="107000"/>
              </a:lnSpc>
              <a:spcAft>
                <a:spcPts val="600"/>
              </a:spcAft>
              <a:buSzPts val="1100"/>
              <a:buFont typeface="Calibri" panose="020F0502020204030204" pitchFamily="34" charset="0"/>
              <a:buAutoNum type="arabicPeriod"/>
            </a:pPr>
            <a:r>
              <a:rPr lang="en-IE" sz="2000" spc="-10" dirty="0">
                <a:effectLst/>
                <a:latin typeface="Calibri" panose="020F0502020204030204" pitchFamily="34" charset="0"/>
                <a:ea typeface="Calibri" panose="020F0502020204030204" pitchFamily="34" charset="0"/>
              </a:rPr>
              <a:t>Poverty and unemployment are major contributors to social exclusion within society and seeking to address these issues will make a major contribution to eliminating social exclusion.</a:t>
            </a:r>
          </a:p>
          <a:p>
            <a:pPr marL="342900" marR="1905" lvl="0" indent="-342900">
              <a:lnSpc>
                <a:spcPct val="107000"/>
              </a:lnSpc>
              <a:spcAft>
                <a:spcPts val="600"/>
              </a:spcAft>
              <a:buSzPts val="1100"/>
              <a:buFont typeface="Calibri" panose="020F0502020204030204" pitchFamily="34" charset="0"/>
              <a:buAutoNum type="arabicPeriod"/>
            </a:pPr>
            <a:r>
              <a:rPr lang="en-IE" sz="2000" spc="-10" dirty="0">
                <a:effectLst/>
                <a:latin typeface="Calibri" panose="020F0502020204030204" pitchFamily="34" charset="0"/>
                <a:ea typeface="Calibri" panose="020F0502020204030204" pitchFamily="34" charset="0"/>
              </a:rPr>
              <a:t>Poverty and unemployment are not, however, the only factors which drive social exclusion. Other factors are both drivers and act as determinants of how social exclusion is experienced.</a:t>
            </a:r>
          </a:p>
          <a:p>
            <a:pPr marL="342900" marR="1905" lvl="0" indent="-342900">
              <a:lnSpc>
                <a:spcPct val="107000"/>
              </a:lnSpc>
              <a:spcAft>
                <a:spcPts val="600"/>
              </a:spcAft>
              <a:buSzPts val="1100"/>
              <a:buFont typeface="Calibri" panose="020F0502020204030204" pitchFamily="34" charset="0"/>
              <a:buAutoNum type="arabicPeriod"/>
            </a:pPr>
            <a:r>
              <a:rPr lang="en-IE" sz="2000" spc="-10" dirty="0">
                <a:effectLst/>
                <a:latin typeface="Calibri" panose="020F0502020204030204" pitchFamily="34" charset="0"/>
                <a:ea typeface="Calibri" panose="020F0502020204030204" pitchFamily="34" charset="0"/>
              </a:rPr>
              <a:t>Some actions of the state, the private sector and civil society are specifically targeted at addressing issues of social inclusion and these actions are of great importance.</a:t>
            </a:r>
          </a:p>
          <a:p>
            <a:endParaRPr lang="en-IE" dirty="0"/>
          </a:p>
        </p:txBody>
      </p:sp>
      <p:sp>
        <p:nvSpPr>
          <p:cNvPr id="4" name="TextBox 3">
            <a:extLst>
              <a:ext uri="{FF2B5EF4-FFF2-40B4-BE49-F238E27FC236}">
                <a16:creationId xmlns:a16="http://schemas.microsoft.com/office/drawing/2014/main" id="{8FC649F1-7E2F-4833-ACD2-8F0049F14BC2}"/>
              </a:ext>
            </a:extLst>
          </p:cNvPr>
          <p:cNvSpPr txBox="1"/>
          <p:nvPr/>
        </p:nvSpPr>
        <p:spPr>
          <a:xfrm>
            <a:off x="162154" y="2136894"/>
            <a:ext cx="2477823" cy="954107"/>
          </a:xfrm>
          <a:prstGeom prst="rect">
            <a:avLst/>
          </a:prstGeom>
          <a:noFill/>
        </p:spPr>
        <p:txBody>
          <a:bodyPr wrap="square" rtlCol="0">
            <a:spAutoFit/>
          </a:bodyPr>
          <a:lstStyle/>
          <a:p>
            <a:pPr algn="ctr"/>
            <a:r>
              <a:rPr lang="en-IE" sz="2800" dirty="0">
                <a:solidFill>
                  <a:schemeClr val="bg1"/>
                </a:solidFill>
                <a:latin typeface="+mj-lt"/>
                <a:ea typeface="+mj-ea"/>
                <a:cs typeface="+mj-cs"/>
              </a:rPr>
              <a:t>Statement of Intent</a:t>
            </a:r>
          </a:p>
        </p:txBody>
      </p:sp>
    </p:spTree>
    <p:extLst>
      <p:ext uri="{BB962C8B-B14F-4D97-AF65-F5344CB8AC3E}">
        <p14:creationId xmlns:p14="http://schemas.microsoft.com/office/powerpoint/2010/main" val="3292739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sp>
      <p:sp>
        <p:nvSpPr>
          <p:cNvPr id="3" name="Content Placeholder 2">
            <a:extLst>
              <a:ext uri="{FF2B5EF4-FFF2-40B4-BE49-F238E27FC236}">
                <a16:creationId xmlns:a16="http://schemas.microsoft.com/office/drawing/2014/main" id="{1C355C92-D419-437B-A25A-F351F5EB73EB}"/>
              </a:ext>
            </a:extLst>
          </p:cNvPr>
          <p:cNvSpPr>
            <a:spLocks noGrp="1"/>
          </p:cNvSpPr>
          <p:nvPr>
            <p:ph idx="1"/>
          </p:nvPr>
        </p:nvSpPr>
        <p:spPr>
          <a:xfrm>
            <a:off x="2979272" y="148857"/>
            <a:ext cx="8927179" cy="6704396"/>
          </a:xfrm>
        </p:spPr>
        <p:txBody>
          <a:bodyPr>
            <a:normAutofit fontScale="92500" lnSpcReduction="10000"/>
          </a:bodyPr>
          <a:lstStyle/>
          <a:p>
            <a:pPr marR="1905" lvl="0">
              <a:lnSpc>
                <a:spcPct val="107000"/>
              </a:lnSpc>
              <a:spcAft>
                <a:spcPts val="600"/>
              </a:spcAft>
              <a:buSzPts val="1100"/>
              <a:buFont typeface="+mj-lt"/>
              <a:buAutoNum type="arabicPeriod" startAt="7"/>
            </a:pPr>
            <a:r>
              <a:rPr lang="en-IE" sz="2000" spc="-10" dirty="0">
                <a:effectLst/>
                <a:latin typeface="Calibri" panose="020F0502020204030204" pitchFamily="34" charset="0"/>
                <a:ea typeface="Calibri" panose="020F0502020204030204" pitchFamily="34" charset="0"/>
              </a:rPr>
              <a:t>Such actions are not, however, of themselves sufficient to achieve the outcome of a society with few instances of social exclusion.</a:t>
            </a:r>
          </a:p>
          <a:p>
            <a:pPr marR="1905" lvl="0">
              <a:lnSpc>
                <a:spcPct val="107000"/>
              </a:lnSpc>
              <a:spcAft>
                <a:spcPts val="600"/>
              </a:spcAft>
              <a:buSzPts val="1100"/>
              <a:buFont typeface="+mj-lt"/>
              <a:buAutoNum type="arabicPeriod" startAt="7"/>
            </a:pPr>
            <a:r>
              <a:rPr lang="en-IE" sz="2000" spc="-10" dirty="0">
                <a:effectLst/>
                <a:latin typeface="Calibri" panose="020F0502020204030204" pitchFamily="34" charset="0"/>
                <a:ea typeface="Calibri" panose="020F0502020204030204" pitchFamily="34" charset="0"/>
              </a:rPr>
              <a:t>Most actions taken by the state, private sector and civil society do not have social inclusion as their purpose. However, many have implications for social exclusion either inherent in the nature of their purpose or in the way in which they are implemented.</a:t>
            </a:r>
          </a:p>
          <a:p>
            <a:pPr marR="1905" lvl="0">
              <a:lnSpc>
                <a:spcPct val="107000"/>
              </a:lnSpc>
              <a:spcAft>
                <a:spcPts val="600"/>
              </a:spcAft>
              <a:buSzPts val="1100"/>
              <a:buFont typeface="+mj-lt"/>
              <a:buAutoNum type="arabicPeriod" startAt="7"/>
            </a:pPr>
            <a:r>
              <a:rPr lang="en-IE" sz="2000" spc="-10" dirty="0">
                <a:effectLst/>
                <a:latin typeface="Calibri" panose="020F0502020204030204" pitchFamily="34" charset="0"/>
                <a:ea typeface="Calibri" panose="020F0502020204030204" pitchFamily="34" charset="0"/>
              </a:rPr>
              <a:t>Other actions, though not targeted at social exclusion and though not giving rise to negative consequences, have the potential to promote the social inclusion agenda with a small amount of remodelling.</a:t>
            </a:r>
          </a:p>
          <a:p>
            <a:pPr marR="1905" lvl="0">
              <a:lnSpc>
                <a:spcPct val="107000"/>
              </a:lnSpc>
              <a:spcAft>
                <a:spcPts val="600"/>
              </a:spcAft>
              <a:buSzPts val="1100"/>
              <a:buFont typeface="+mj-lt"/>
              <a:buAutoNum type="arabicPeriod" startAt="7"/>
            </a:pPr>
            <a:r>
              <a:rPr lang="en-IE" sz="2000" spc="-10" dirty="0">
                <a:effectLst/>
                <a:latin typeface="Calibri" panose="020F0502020204030204" pitchFamily="34" charset="0"/>
                <a:ea typeface="Calibri" panose="020F0502020204030204" pitchFamily="34" charset="0"/>
              </a:rPr>
              <a:t>Ensuring that social exclusion and inclusion issues are considered when such actions are being developed and implemented is critical in addressing the issue of social inclusion.</a:t>
            </a:r>
          </a:p>
          <a:p>
            <a:pPr marR="1905" lvl="0">
              <a:lnSpc>
                <a:spcPct val="107000"/>
              </a:lnSpc>
              <a:spcAft>
                <a:spcPts val="600"/>
              </a:spcAft>
              <a:buSzPts val="1100"/>
              <a:buFont typeface="+mj-lt"/>
              <a:buAutoNum type="arabicPeriod" startAt="7"/>
            </a:pPr>
            <a:r>
              <a:rPr lang="en-IE" sz="2000" spc="-10" dirty="0">
                <a:effectLst/>
                <a:latin typeface="Calibri" panose="020F0502020204030204" pitchFamily="34" charset="0"/>
                <a:ea typeface="Calibri" panose="020F0502020204030204" pitchFamily="34" charset="0"/>
              </a:rPr>
              <a:t>Ultimately, the active consideration of social exclusion and inclusion should become part of the ethos of all organisations; vindicating the citizens’ rights should be an objective of all working in service delivery; and processes which achieve this objective should become part of the normal way of working of all relevant bodies.</a:t>
            </a:r>
          </a:p>
          <a:p>
            <a:pPr marR="1905" lvl="0">
              <a:lnSpc>
                <a:spcPct val="107000"/>
              </a:lnSpc>
              <a:spcAft>
                <a:spcPts val="600"/>
              </a:spcAft>
              <a:buSzPts val="1100"/>
              <a:buFont typeface="+mj-lt"/>
              <a:buAutoNum type="arabicPeriod" startAt="7"/>
            </a:pPr>
            <a:r>
              <a:rPr lang="en-IE" sz="2000" spc="-10" dirty="0">
                <a:effectLst/>
                <a:latin typeface="Calibri" panose="020F0502020204030204" pitchFamily="34" charset="0"/>
                <a:ea typeface="Calibri" panose="020F0502020204030204" pitchFamily="34" charset="0"/>
              </a:rPr>
              <a:t>If widely adopted, the approach set out here would   make a significant contribution to the development of a just and fair society in which no group or individual would experience the trauma</a:t>
            </a:r>
            <a:r>
              <a:rPr lang="en-IE" sz="2000" spc="-15" dirty="0">
                <a:effectLst/>
                <a:latin typeface="Calibri" panose="020F0502020204030204" pitchFamily="34" charset="0"/>
                <a:ea typeface="Calibri" panose="020F0502020204030204" pitchFamily="34" charset="0"/>
              </a:rPr>
              <a:t> </a:t>
            </a:r>
            <a:r>
              <a:rPr lang="en-IE" sz="2000" spc="-10" dirty="0">
                <a:effectLst/>
                <a:latin typeface="Calibri" panose="020F0502020204030204" pitchFamily="34" charset="0"/>
                <a:ea typeface="Calibri" panose="020F0502020204030204" pitchFamily="34" charset="0"/>
              </a:rPr>
              <a:t>of exclusion.</a:t>
            </a:r>
          </a:p>
          <a:p>
            <a:endParaRPr lang="en-IE" dirty="0"/>
          </a:p>
        </p:txBody>
      </p:sp>
      <p:sp>
        <p:nvSpPr>
          <p:cNvPr id="4" name="TextBox 3">
            <a:extLst>
              <a:ext uri="{FF2B5EF4-FFF2-40B4-BE49-F238E27FC236}">
                <a16:creationId xmlns:a16="http://schemas.microsoft.com/office/drawing/2014/main" id="{8FC649F1-7E2F-4833-ACD2-8F0049F14BC2}"/>
              </a:ext>
            </a:extLst>
          </p:cNvPr>
          <p:cNvSpPr txBox="1"/>
          <p:nvPr/>
        </p:nvSpPr>
        <p:spPr>
          <a:xfrm>
            <a:off x="162154" y="2136894"/>
            <a:ext cx="2477823" cy="954107"/>
          </a:xfrm>
          <a:prstGeom prst="rect">
            <a:avLst/>
          </a:prstGeom>
          <a:noFill/>
        </p:spPr>
        <p:txBody>
          <a:bodyPr wrap="square" rtlCol="0">
            <a:spAutoFit/>
          </a:bodyPr>
          <a:lstStyle/>
          <a:p>
            <a:pPr algn="ctr"/>
            <a:r>
              <a:rPr lang="en-IE" sz="2800" dirty="0">
                <a:solidFill>
                  <a:schemeClr val="bg1"/>
                </a:solidFill>
                <a:latin typeface="+mj-lt"/>
                <a:ea typeface="+mj-ea"/>
                <a:cs typeface="+mj-cs"/>
              </a:rPr>
              <a:t>Statement of Intent</a:t>
            </a:r>
          </a:p>
        </p:txBody>
      </p:sp>
    </p:spTree>
    <p:extLst>
      <p:ext uri="{BB962C8B-B14F-4D97-AF65-F5344CB8AC3E}">
        <p14:creationId xmlns:p14="http://schemas.microsoft.com/office/powerpoint/2010/main" val="35877091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DC1AA86741E448B45BA6C6FC51406F" ma:contentTypeVersion="1" ma:contentTypeDescription="Create a new document." ma:contentTypeScope="" ma:versionID="be27b8390d6deed4c9b2392af4f6de6d">
  <xsd:schema xmlns:xsd="http://www.w3.org/2001/XMLSchema" xmlns:xs="http://www.w3.org/2001/XMLSchema" xmlns:p="http://schemas.microsoft.com/office/2006/metadata/properties" xmlns:ns2="e208e405-7f5c-4092-9d00-ae49e9a9738c" targetNamespace="http://schemas.microsoft.com/office/2006/metadata/properties" ma:root="true" ma:fieldsID="36550ac7033362f31ca0921fe5504de1" ns2:_="">
    <xsd:import namespace="e208e405-7f5c-4092-9d00-ae49e9a9738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08e405-7f5c-4092-9d00-ae49e9a9738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e208e405-7f5c-4092-9d00-ae49e9a9738c">YNAFEP33AA7V-118805768-2489</_dlc_DocId>
    <_dlc_DocIdUrl xmlns="e208e405-7f5c-4092-9d00-ae49e9a9738c">
      <Url>http://intranet/community/comman/_layouts/15/DocIdRedir.aspx?ID=YNAFEP33AA7V-118805768-2489</Url>
      <Description>YNAFEP33AA7V-118805768-2489</Description>
    </_dlc_DocIdUrl>
  </documentManagement>
</p:properties>
</file>

<file path=customXml/itemProps1.xml><?xml version="1.0" encoding="utf-8"?>
<ds:datastoreItem xmlns:ds="http://schemas.openxmlformats.org/officeDocument/2006/customXml" ds:itemID="{E39E9B29-C308-41C7-98FB-C55E912FCB2F}"/>
</file>

<file path=customXml/itemProps2.xml><?xml version="1.0" encoding="utf-8"?>
<ds:datastoreItem xmlns:ds="http://schemas.openxmlformats.org/officeDocument/2006/customXml" ds:itemID="{125E1246-FD8E-4F91-9507-767C1A09F5D5}"/>
</file>

<file path=customXml/itemProps3.xml><?xml version="1.0" encoding="utf-8"?>
<ds:datastoreItem xmlns:ds="http://schemas.openxmlformats.org/officeDocument/2006/customXml" ds:itemID="{831E1FED-C4FE-484E-AA28-55935C39EE92}"/>
</file>

<file path=customXml/itemProps4.xml><?xml version="1.0" encoding="utf-8"?>
<ds:datastoreItem xmlns:ds="http://schemas.openxmlformats.org/officeDocument/2006/customXml" ds:itemID="{2AAA3F03-2E95-4D70-A9B3-F32EE8EAB53D}"/>
</file>

<file path=docProps/app.xml><?xml version="1.0" encoding="utf-8"?>
<Properties xmlns="http://schemas.openxmlformats.org/officeDocument/2006/extended-properties" xmlns:vt="http://schemas.openxmlformats.org/officeDocument/2006/docPropsVTypes">
  <Template>Wisp</Template>
  <TotalTime>763</TotalTime>
  <Words>1991</Words>
  <Application>Microsoft Office PowerPoint</Application>
  <PresentationFormat>Widescreen</PresentationFormat>
  <Paragraphs>119</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Century Gothic</vt:lpstr>
      <vt:lpstr>Wingdings 3</vt:lpstr>
      <vt:lpstr>Wisp</vt:lpstr>
      <vt:lpstr>An approach to social inclusion for Waterford LCDC</vt:lpstr>
      <vt:lpstr>Background</vt:lpstr>
      <vt:lpstr>Objectives</vt:lpstr>
      <vt:lpstr>The process</vt:lpstr>
      <vt:lpstr>Some key findings</vt:lpstr>
      <vt:lpstr>And…</vt:lpstr>
      <vt:lpstr>The LEADER Programme</vt:lpstr>
      <vt:lpstr>The outcomes of the survey</vt:lpstr>
      <vt:lpstr>And…</vt:lpstr>
      <vt:lpstr>The proposed model</vt:lpstr>
      <vt:lpstr>The proposed model – Part II</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approach to social inclusion for Waterford LCDC</dc:title>
  <dc:creator>Ciaran Lynch</dc:creator>
  <cp:lastModifiedBy>Ciaran Lynch</cp:lastModifiedBy>
  <cp:revision>6</cp:revision>
  <dcterms:created xsi:type="dcterms:W3CDTF">2021-11-25T19:12:38Z</dcterms:created>
  <dcterms:modified xsi:type="dcterms:W3CDTF">2021-12-01T20:03:25Z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0x010100A1DC1AA86741E448B45BA6C6FC51406F</vt:lpwstr>
  </property>
  <property fmtid="{D5CDD505-2E9C-101B-9397-08002B2CF9AE}" pid="3" name="_dlc_DocIdItemGuid">
    <vt:lpwstr>deaccea6-3518-4797-8e8b-7cb869864a4c</vt:lpwstr>
  </property>
</Properties>
</file>