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0"/>
  </p:notesMasterIdLst>
  <p:sldIdLst>
    <p:sldId id="256" r:id="rId2"/>
    <p:sldId id="257" r:id="rId3"/>
    <p:sldId id="259" r:id="rId4"/>
    <p:sldId id="258" r:id="rId5"/>
    <p:sldId id="261" r:id="rId6"/>
    <p:sldId id="268" r:id="rId7"/>
    <p:sldId id="266" r:id="rId8"/>
    <p:sldId id="262" r:id="rId9"/>
    <p:sldId id="264" r:id="rId10"/>
    <p:sldId id="267" r:id="rId11"/>
    <p:sldId id="263" r:id="rId12"/>
    <p:sldId id="274" r:id="rId13"/>
    <p:sldId id="270" r:id="rId14"/>
    <p:sldId id="269" r:id="rId15"/>
    <p:sldId id="272" r:id="rId16"/>
    <p:sldId id="273" r:id="rId17"/>
    <p:sldId id="276"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1FF7D8-CB8B-440E-9DA5-D5215E663C0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4BDA134-F4DB-45E6-8483-E0616858F513}">
      <dgm:prSet/>
      <dgm:spPr/>
      <dgm:t>
        <a:bodyPr/>
        <a:lstStyle/>
        <a:p>
          <a:r>
            <a:rPr lang="en-IE" b="1" dirty="0">
              <a:solidFill>
                <a:schemeClr val="tx1"/>
              </a:solidFill>
            </a:rPr>
            <a:t>SICAP Programme Goal (1):</a:t>
          </a:r>
          <a:r>
            <a:rPr lang="en-IE" dirty="0">
              <a:solidFill>
                <a:schemeClr val="tx1"/>
              </a:solidFill>
            </a:rPr>
            <a:t> To support communities and target groups to engage with relevant stakeholders in identifying and addressing social exclusion and equality issues, developing the capacity of Local Community Groups, and creating more sustainable communities.</a:t>
          </a:r>
          <a:endParaRPr lang="en-US" dirty="0">
            <a:solidFill>
              <a:schemeClr val="tx1"/>
            </a:solidFill>
          </a:endParaRPr>
        </a:p>
      </dgm:t>
    </dgm:pt>
    <dgm:pt modelId="{662F82B0-9366-4AB6-9D2A-5645EC3133B9}" type="parTrans" cxnId="{B88CFE22-F0CB-41F3-927E-02CAD770A21E}">
      <dgm:prSet/>
      <dgm:spPr/>
      <dgm:t>
        <a:bodyPr/>
        <a:lstStyle/>
        <a:p>
          <a:endParaRPr lang="en-US"/>
        </a:p>
      </dgm:t>
    </dgm:pt>
    <dgm:pt modelId="{655978B9-4F4C-4B9E-A6D2-1ED837649B5B}" type="sibTrans" cxnId="{B88CFE22-F0CB-41F3-927E-02CAD770A21E}">
      <dgm:prSet/>
      <dgm:spPr/>
      <dgm:t>
        <a:bodyPr/>
        <a:lstStyle/>
        <a:p>
          <a:endParaRPr lang="en-US"/>
        </a:p>
      </dgm:t>
    </dgm:pt>
    <dgm:pt modelId="{2B48B344-EFC1-442D-B883-6BACC76033FC}">
      <dgm:prSet/>
      <dgm:spPr/>
      <dgm:t>
        <a:bodyPr/>
        <a:lstStyle/>
        <a:p>
          <a:r>
            <a:rPr lang="en-IE" b="1" dirty="0">
              <a:solidFill>
                <a:schemeClr val="tx1"/>
              </a:solidFill>
            </a:rPr>
            <a:t>SICAP Thematic Area:</a:t>
          </a:r>
          <a:r>
            <a:rPr lang="en-IE" dirty="0">
              <a:solidFill>
                <a:schemeClr val="tx1"/>
              </a:solidFill>
            </a:rPr>
            <a:t> Increase the level and/or type of services delivered by Social Enterprises to SICAP target groups and increase the sustainability of the enterprise and its ability to contribute to the social and economic development of disadvantaged areas.</a:t>
          </a:r>
          <a:endParaRPr lang="en-US" dirty="0">
            <a:solidFill>
              <a:schemeClr val="tx1"/>
            </a:solidFill>
          </a:endParaRPr>
        </a:p>
      </dgm:t>
    </dgm:pt>
    <dgm:pt modelId="{31855113-F8EC-4DAD-835F-D70078414CF1}" type="parTrans" cxnId="{F58D8535-3973-4EC1-9AFB-8044214EFDCF}">
      <dgm:prSet/>
      <dgm:spPr/>
      <dgm:t>
        <a:bodyPr/>
        <a:lstStyle/>
        <a:p>
          <a:endParaRPr lang="en-US"/>
        </a:p>
      </dgm:t>
    </dgm:pt>
    <dgm:pt modelId="{0B5AECD7-C9DF-48B2-98EE-47A75A8635BE}" type="sibTrans" cxnId="{F58D8535-3973-4EC1-9AFB-8044214EFDCF}">
      <dgm:prSet/>
      <dgm:spPr/>
      <dgm:t>
        <a:bodyPr/>
        <a:lstStyle/>
        <a:p>
          <a:endParaRPr lang="en-US"/>
        </a:p>
      </dgm:t>
    </dgm:pt>
    <dgm:pt modelId="{874176B3-F342-4371-9EEF-5C68FC358079}">
      <dgm:prSet/>
      <dgm:spPr/>
      <dgm:t>
        <a:bodyPr/>
        <a:lstStyle/>
        <a:p>
          <a:r>
            <a:rPr lang="en-IE" b="1" dirty="0">
              <a:solidFill>
                <a:schemeClr val="tx1"/>
              </a:solidFill>
            </a:rPr>
            <a:t>SICAP Target Outcome:</a:t>
          </a:r>
          <a:r>
            <a:rPr lang="en-IE" dirty="0">
              <a:solidFill>
                <a:schemeClr val="tx1"/>
              </a:solidFill>
            </a:rPr>
            <a:t> G1-5:2 Social enterprises supported by SICAP are stronger and more able to contribute to local economic and community development</a:t>
          </a:r>
          <a:r>
            <a:rPr lang="en-IE" dirty="0"/>
            <a:t>.</a:t>
          </a:r>
          <a:endParaRPr lang="en-US" dirty="0"/>
        </a:p>
      </dgm:t>
    </dgm:pt>
    <dgm:pt modelId="{49CC30FA-7052-4C5C-A271-0AD0397B949B}" type="parTrans" cxnId="{AAB20C21-AA44-43B5-BCFA-35DD747FC690}">
      <dgm:prSet/>
      <dgm:spPr/>
      <dgm:t>
        <a:bodyPr/>
        <a:lstStyle/>
        <a:p>
          <a:endParaRPr lang="en-US"/>
        </a:p>
      </dgm:t>
    </dgm:pt>
    <dgm:pt modelId="{C52A943D-47A6-498B-8434-8040E98094A5}" type="sibTrans" cxnId="{AAB20C21-AA44-43B5-BCFA-35DD747FC690}">
      <dgm:prSet/>
      <dgm:spPr/>
      <dgm:t>
        <a:bodyPr/>
        <a:lstStyle/>
        <a:p>
          <a:endParaRPr lang="en-US"/>
        </a:p>
      </dgm:t>
    </dgm:pt>
    <dgm:pt modelId="{C9C646CC-DCE5-44C8-A06B-C80A86DDA77E}" type="pres">
      <dgm:prSet presAssocID="{0F1FF7D8-CB8B-440E-9DA5-D5215E663C06}" presName="linear" presStyleCnt="0">
        <dgm:presLayoutVars>
          <dgm:animLvl val="lvl"/>
          <dgm:resizeHandles val="exact"/>
        </dgm:presLayoutVars>
      </dgm:prSet>
      <dgm:spPr/>
    </dgm:pt>
    <dgm:pt modelId="{07559FDA-8393-4972-B94D-15052A842E1C}" type="pres">
      <dgm:prSet presAssocID="{14BDA134-F4DB-45E6-8483-E0616858F513}" presName="parentText" presStyleLbl="node1" presStyleIdx="0" presStyleCnt="3">
        <dgm:presLayoutVars>
          <dgm:chMax val="0"/>
          <dgm:bulletEnabled val="1"/>
        </dgm:presLayoutVars>
      </dgm:prSet>
      <dgm:spPr/>
    </dgm:pt>
    <dgm:pt modelId="{7A7895B0-5EEB-4A8A-94F3-53439702BB0D}" type="pres">
      <dgm:prSet presAssocID="{655978B9-4F4C-4B9E-A6D2-1ED837649B5B}" presName="spacer" presStyleCnt="0"/>
      <dgm:spPr/>
    </dgm:pt>
    <dgm:pt modelId="{C4D6BB4B-FD66-4122-AA9B-EDAA5FD2225A}" type="pres">
      <dgm:prSet presAssocID="{2B48B344-EFC1-442D-B883-6BACC76033FC}" presName="parentText" presStyleLbl="node1" presStyleIdx="1" presStyleCnt="3">
        <dgm:presLayoutVars>
          <dgm:chMax val="0"/>
          <dgm:bulletEnabled val="1"/>
        </dgm:presLayoutVars>
      </dgm:prSet>
      <dgm:spPr/>
    </dgm:pt>
    <dgm:pt modelId="{669AA0A6-DAE5-49BF-B085-7139FED15897}" type="pres">
      <dgm:prSet presAssocID="{0B5AECD7-C9DF-48B2-98EE-47A75A8635BE}" presName="spacer" presStyleCnt="0"/>
      <dgm:spPr/>
    </dgm:pt>
    <dgm:pt modelId="{3FE5AF8E-8798-49E2-9A8B-4F31FFA845F5}" type="pres">
      <dgm:prSet presAssocID="{874176B3-F342-4371-9EEF-5C68FC358079}" presName="parentText" presStyleLbl="node1" presStyleIdx="2" presStyleCnt="3">
        <dgm:presLayoutVars>
          <dgm:chMax val="0"/>
          <dgm:bulletEnabled val="1"/>
        </dgm:presLayoutVars>
      </dgm:prSet>
      <dgm:spPr/>
    </dgm:pt>
  </dgm:ptLst>
  <dgm:cxnLst>
    <dgm:cxn modelId="{DEEB3E19-AD20-4F62-BE1C-121E964C8110}" type="presOf" srcId="{0F1FF7D8-CB8B-440E-9DA5-D5215E663C06}" destId="{C9C646CC-DCE5-44C8-A06B-C80A86DDA77E}" srcOrd="0" destOrd="0" presId="urn:microsoft.com/office/officeart/2005/8/layout/vList2"/>
    <dgm:cxn modelId="{AAB20C21-AA44-43B5-BCFA-35DD747FC690}" srcId="{0F1FF7D8-CB8B-440E-9DA5-D5215E663C06}" destId="{874176B3-F342-4371-9EEF-5C68FC358079}" srcOrd="2" destOrd="0" parTransId="{49CC30FA-7052-4C5C-A271-0AD0397B949B}" sibTransId="{C52A943D-47A6-498B-8434-8040E98094A5}"/>
    <dgm:cxn modelId="{B88CFE22-F0CB-41F3-927E-02CAD770A21E}" srcId="{0F1FF7D8-CB8B-440E-9DA5-D5215E663C06}" destId="{14BDA134-F4DB-45E6-8483-E0616858F513}" srcOrd="0" destOrd="0" parTransId="{662F82B0-9366-4AB6-9D2A-5645EC3133B9}" sibTransId="{655978B9-4F4C-4B9E-A6D2-1ED837649B5B}"/>
    <dgm:cxn modelId="{9360B02E-045F-4AA2-A8CE-D0C88C4EEA5C}" type="presOf" srcId="{2B48B344-EFC1-442D-B883-6BACC76033FC}" destId="{C4D6BB4B-FD66-4122-AA9B-EDAA5FD2225A}" srcOrd="0" destOrd="0" presId="urn:microsoft.com/office/officeart/2005/8/layout/vList2"/>
    <dgm:cxn modelId="{F58D8535-3973-4EC1-9AFB-8044214EFDCF}" srcId="{0F1FF7D8-CB8B-440E-9DA5-D5215E663C06}" destId="{2B48B344-EFC1-442D-B883-6BACC76033FC}" srcOrd="1" destOrd="0" parTransId="{31855113-F8EC-4DAD-835F-D70078414CF1}" sibTransId="{0B5AECD7-C9DF-48B2-98EE-47A75A8635BE}"/>
    <dgm:cxn modelId="{A569BC3E-09D5-4DC6-B9B4-470A1C25987C}" type="presOf" srcId="{874176B3-F342-4371-9EEF-5C68FC358079}" destId="{3FE5AF8E-8798-49E2-9A8B-4F31FFA845F5}" srcOrd="0" destOrd="0" presId="urn:microsoft.com/office/officeart/2005/8/layout/vList2"/>
    <dgm:cxn modelId="{A0A17697-3968-46E7-96E3-5E7D82A9E5BE}" type="presOf" srcId="{14BDA134-F4DB-45E6-8483-E0616858F513}" destId="{07559FDA-8393-4972-B94D-15052A842E1C}" srcOrd="0" destOrd="0" presId="urn:microsoft.com/office/officeart/2005/8/layout/vList2"/>
    <dgm:cxn modelId="{71EFF101-F2B8-4D73-A5B1-F27EB79624C9}" type="presParOf" srcId="{C9C646CC-DCE5-44C8-A06B-C80A86DDA77E}" destId="{07559FDA-8393-4972-B94D-15052A842E1C}" srcOrd="0" destOrd="0" presId="urn:microsoft.com/office/officeart/2005/8/layout/vList2"/>
    <dgm:cxn modelId="{70C7BF7D-BE0A-492E-92A7-16BF83C19768}" type="presParOf" srcId="{C9C646CC-DCE5-44C8-A06B-C80A86DDA77E}" destId="{7A7895B0-5EEB-4A8A-94F3-53439702BB0D}" srcOrd="1" destOrd="0" presId="urn:microsoft.com/office/officeart/2005/8/layout/vList2"/>
    <dgm:cxn modelId="{3E29C2E9-F15F-40F0-A099-208D941764EB}" type="presParOf" srcId="{C9C646CC-DCE5-44C8-A06B-C80A86DDA77E}" destId="{C4D6BB4B-FD66-4122-AA9B-EDAA5FD2225A}" srcOrd="2" destOrd="0" presId="urn:microsoft.com/office/officeart/2005/8/layout/vList2"/>
    <dgm:cxn modelId="{2474593B-6091-4F9C-BB0B-A1E562FDF0E2}" type="presParOf" srcId="{C9C646CC-DCE5-44C8-A06B-C80A86DDA77E}" destId="{669AA0A6-DAE5-49BF-B085-7139FED15897}" srcOrd="3" destOrd="0" presId="urn:microsoft.com/office/officeart/2005/8/layout/vList2"/>
    <dgm:cxn modelId="{7ECA2972-02B7-410C-8A50-2108AC7E06E7}" type="presParOf" srcId="{C9C646CC-DCE5-44C8-A06B-C80A86DDA77E}" destId="{3FE5AF8E-8798-49E2-9A8B-4F31FFA845F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5EA96B-6C1B-49F9-AFC5-E6E990F9F68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94B0AA7-F031-4DC0-ABC4-3BD3FD7DBAED}">
      <dgm:prSet custT="1"/>
      <dgm:spPr/>
      <dgm:t>
        <a:bodyPr/>
        <a:lstStyle/>
        <a:p>
          <a:r>
            <a:rPr lang="en-IE" sz="2000" b="1" dirty="0">
              <a:solidFill>
                <a:schemeClr val="tx1"/>
              </a:solidFill>
              <a:latin typeface="Calibri" panose="020F0502020204030204" pitchFamily="34" charset="0"/>
              <a:cs typeface="Calibri" panose="020F0502020204030204" pitchFamily="34" charset="0"/>
            </a:rPr>
            <a:t>Revisiting WLEDC foundational principles and governance with a focus on how the company can supporting the local S/E ecosystem</a:t>
          </a:r>
          <a:endParaRPr lang="en-US" sz="2000" b="1" dirty="0">
            <a:solidFill>
              <a:schemeClr val="tx1"/>
            </a:solidFill>
            <a:latin typeface="Calibri" panose="020F0502020204030204" pitchFamily="34" charset="0"/>
            <a:cs typeface="Calibri" panose="020F0502020204030204" pitchFamily="34" charset="0"/>
          </a:endParaRPr>
        </a:p>
      </dgm:t>
    </dgm:pt>
    <dgm:pt modelId="{6CCBFDF0-383C-424E-B88B-C64A774BBA2A}" type="parTrans" cxnId="{939AC383-DE53-4CDD-9584-872D897F78AF}">
      <dgm:prSet/>
      <dgm:spPr/>
      <dgm:t>
        <a:bodyPr/>
        <a:lstStyle/>
        <a:p>
          <a:endParaRPr lang="en-US"/>
        </a:p>
      </dgm:t>
    </dgm:pt>
    <dgm:pt modelId="{5E00545D-6CDE-4917-8677-A15CB6904D28}" type="sibTrans" cxnId="{939AC383-DE53-4CDD-9584-872D897F78AF}">
      <dgm:prSet/>
      <dgm:spPr/>
      <dgm:t>
        <a:bodyPr/>
        <a:lstStyle/>
        <a:p>
          <a:endParaRPr lang="en-US"/>
        </a:p>
      </dgm:t>
    </dgm:pt>
    <dgm:pt modelId="{1C78DCA2-2DA8-421C-8FB2-F5AF425AE30E}">
      <dgm:prSet custT="1"/>
      <dgm:spPr/>
      <dgm:t>
        <a:bodyPr/>
        <a:lstStyle/>
        <a:p>
          <a:r>
            <a:rPr lang="en-IE" sz="2000" b="1" dirty="0">
              <a:solidFill>
                <a:schemeClr val="tx1"/>
              </a:solidFill>
              <a:latin typeface="Calibri" panose="020F0502020204030204" pitchFamily="34" charset="0"/>
              <a:cs typeface="Calibri" panose="020F0502020204030204" pitchFamily="34" charset="0"/>
            </a:rPr>
            <a:t>A review of the operation of Cill Barra and the development of a 3-year action plan focusing on social impact and business growth.</a:t>
          </a:r>
          <a:endParaRPr lang="en-US" sz="2000" b="1" dirty="0">
            <a:solidFill>
              <a:schemeClr val="tx1"/>
            </a:solidFill>
            <a:latin typeface="Calibri" panose="020F0502020204030204" pitchFamily="34" charset="0"/>
            <a:cs typeface="Calibri" panose="020F0502020204030204" pitchFamily="34" charset="0"/>
          </a:endParaRPr>
        </a:p>
      </dgm:t>
    </dgm:pt>
    <dgm:pt modelId="{3D08B4C1-3A4E-4AA0-B71B-A862C13F07B8}" type="parTrans" cxnId="{D1BA4695-A12C-433E-B53A-D3EC7AC0B9E4}">
      <dgm:prSet/>
      <dgm:spPr/>
      <dgm:t>
        <a:bodyPr/>
        <a:lstStyle/>
        <a:p>
          <a:endParaRPr lang="en-US"/>
        </a:p>
      </dgm:t>
    </dgm:pt>
    <dgm:pt modelId="{EC92A0B0-0C1B-43A2-B307-3898B1579CED}" type="sibTrans" cxnId="{D1BA4695-A12C-433E-B53A-D3EC7AC0B9E4}">
      <dgm:prSet/>
      <dgm:spPr/>
      <dgm:t>
        <a:bodyPr/>
        <a:lstStyle/>
        <a:p>
          <a:endParaRPr lang="en-US"/>
        </a:p>
      </dgm:t>
    </dgm:pt>
    <dgm:pt modelId="{C8038628-26C5-4BA9-B379-BC61BA0ECDE9}">
      <dgm:prSet custT="1"/>
      <dgm:spPr/>
      <dgm:t>
        <a:bodyPr/>
        <a:lstStyle/>
        <a:p>
          <a:r>
            <a:rPr lang="en-IE" sz="1800" b="1" dirty="0">
              <a:solidFill>
                <a:schemeClr val="tx1"/>
              </a:solidFill>
              <a:latin typeface="Calibri" panose="020F0502020204030204" pitchFamily="34" charset="0"/>
              <a:cs typeface="Calibri" panose="020F0502020204030204" pitchFamily="34" charset="0"/>
            </a:rPr>
            <a:t>A D.M. audit of Cill Barra. </a:t>
          </a:r>
        </a:p>
        <a:p>
          <a:r>
            <a:rPr lang="en-IE" sz="1800" b="1" dirty="0">
              <a:solidFill>
                <a:schemeClr val="tx1"/>
              </a:solidFill>
              <a:latin typeface="Calibri" panose="020F0502020204030204" pitchFamily="34" charset="0"/>
              <a:cs typeface="Calibri" panose="020F0502020204030204" pitchFamily="34" charset="0"/>
            </a:rPr>
            <a:t>D.M. workshops</a:t>
          </a:r>
        </a:p>
        <a:p>
          <a:r>
            <a:rPr lang="en-IE" sz="1800" b="1" dirty="0">
              <a:solidFill>
                <a:schemeClr val="tx1"/>
              </a:solidFill>
              <a:latin typeface="Calibri" panose="020F0502020204030204" pitchFamily="34" charset="0"/>
              <a:cs typeface="Calibri" panose="020F0502020204030204" pitchFamily="34" charset="0"/>
            </a:rPr>
            <a:t>A short test digital marketing campaign to demonstrate the benefit of a DM strategy for social enterprise</a:t>
          </a:r>
          <a:r>
            <a:rPr lang="en-IE" sz="1500" b="1" dirty="0">
              <a:solidFill>
                <a:schemeClr val="tx1"/>
              </a:solidFill>
              <a:latin typeface="Calibri" panose="020F0502020204030204" pitchFamily="34" charset="0"/>
              <a:cs typeface="Calibri" panose="020F0502020204030204" pitchFamily="34" charset="0"/>
            </a:rPr>
            <a:t>.</a:t>
          </a:r>
          <a:endParaRPr lang="en-US" sz="1500" b="1" dirty="0">
            <a:solidFill>
              <a:schemeClr val="tx1"/>
            </a:solidFill>
            <a:latin typeface="Calibri" panose="020F0502020204030204" pitchFamily="34" charset="0"/>
            <a:cs typeface="Calibri" panose="020F0502020204030204" pitchFamily="34" charset="0"/>
          </a:endParaRPr>
        </a:p>
      </dgm:t>
    </dgm:pt>
    <dgm:pt modelId="{883B5CD4-676D-41D7-B0EA-CFF0F679A8AA}" type="parTrans" cxnId="{8A755554-2B38-40B3-959E-87C76D004CE0}">
      <dgm:prSet/>
      <dgm:spPr/>
      <dgm:t>
        <a:bodyPr/>
        <a:lstStyle/>
        <a:p>
          <a:endParaRPr lang="en-US"/>
        </a:p>
      </dgm:t>
    </dgm:pt>
    <dgm:pt modelId="{4FBC28EA-6E84-4734-992B-5C24F77D9564}" type="sibTrans" cxnId="{8A755554-2B38-40B3-959E-87C76D004CE0}">
      <dgm:prSet/>
      <dgm:spPr/>
      <dgm:t>
        <a:bodyPr/>
        <a:lstStyle/>
        <a:p>
          <a:endParaRPr lang="en-US"/>
        </a:p>
      </dgm:t>
    </dgm:pt>
    <dgm:pt modelId="{D256D115-92A8-4AC6-9F9C-D6ACA1D17119}">
      <dgm:prSet custT="1"/>
      <dgm:spPr/>
      <dgm:t>
        <a:bodyPr/>
        <a:lstStyle/>
        <a:p>
          <a:r>
            <a:rPr lang="en-IE" sz="2000" b="1" dirty="0">
              <a:solidFill>
                <a:schemeClr val="tx1"/>
              </a:solidFill>
              <a:latin typeface="Calibri" panose="020F0502020204030204" pitchFamily="34" charset="0"/>
              <a:cs typeface="Calibri" panose="020F0502020204030204" pitchFamily="34" charset="0"/>
            </a:rPr>
            <a:t>Capitalise on the WSEN engagement with the wider S/E ecosystem in Europe </a:t>
          </a:r>
          <a:endParaRPr lang="en-US" sz="2000" b="1" dirty="0">
            <a:solidFill>
              <a:schemeClr val="tx1"/>
            </a:solidFill>
            <a:latin typeface="Calibri" panose="020F0502020204030204" pitchFamily="34" charset="0"/>
            <a:cs typeface="Calibri" panose="020F0502020204030204" pitchFamily="34" charset="0"/>
          </a:endParaRPr>
        </a:p>
      </dgm:t>
    </dgm:pt>
    <dgm:pt modelId="{38D281CA-6132-4ECA-9BEA-91B4162A0176}" type="parTrans" cxnId="{98B5E29C-3C10-4416-B0B7-45750B2BB24E}">
      <dgm:prSet/>
      <dgm:spPr/>
      <dgm:t>
        <a:bodyPr/>
        <a:lstStyle/>
        <a:p>
          <a:endParaRPr lang="en-US"/>
        </a:p>
      </dgm:t>
    </dgm:pt>
    <dgm:pt modelId="{50824D53-A02A-44E2-A36F-3FED7819127B}" type="sibTrans" cxnId="{98B5E29C-3C10-4416-B0B7-45750B2BB24E}">
      <dgm:prSet/>
      <dgm:spPr/>
      <dgm:t>
        <a:bodyPr/>
        <a:lstStyle/>
        <a:p>
          <a:endParaRPr lang="en-US"/>
        </a:p>
      </dgm:t>
    </dgm:pt>
    <dgm:pt modelId="{19C3299E-BDF4-4676-A6F0-8E44D7C9EE17}">
      <dgm:prSet/>
      <dgm:spPr/>
      <dgm:t>
        <a:bodyPr/>
        <a:lstStyle/>
        <a:p>
          <a:r>
            <a:rPr lang="en-IE" b="1" i="1" dirty="0">
              <a:solidFill>
                <a:schemeClr val="tx1"/>
              </a:solidFill>
              <a:latin typeface="Calibri" panose="020F0502020204030204" pitchFamily="34" charset="0"/>
              <a:cs typeface="Calibri" panose="020F0502020204030204" pitchFamily="34" charset="0"/>
            </a:rPr>
            <a:t>“Given the emphasis underway at an EU level in relation to social enterprise and the wider social economy, there is also an opportunity for social enterprises to benefit from Ireland engaging more closely with EU policy developments at Governmental level” </a:t>
          </a:r>
          <a:r>
            <a:rPr lang="en-GB" b="1" i="1" dirty="0">
              <a:solidFill>
                <a:schemeClr val="tx1"/>
              </a:solidFill>
              <a:latin typeface="Calibri" panose="020F0502020204030204" pitchFamily="34" charset="0"/>
              <a:cs typeface="Calibri" panose="020F0502020204030204" pitchFamily="34" charset="0"/>
            </a:rPr>
            <a:t>National Social Enterprise Policy for Ireland. P.22</a:t>
          </a:r>
          <a:endParaRPr lang="en-US" b="1" dirty="0">
            <a:solidFill>
              <a:schemeClr val="tx1"/>
            </a:solidFill>
            <a:latin typeface="Calibri" panose="020F0502020204030204" pitchFamily="34" charset="0"/>
            <a:cs typeface="Calibri" panose="020F0502020204030204" pitchFamily="34" charset="0"/>
          </a:endParaRPr>
        </a:p>
      </dgm:t>
    </dgm:pt>
    <dgm:pt modelId="{D9F5F083-8B69-46CA-851B-9583EE0FAC7B}" type="parTrans" cxnId="{B3043CA9-14D0-488D-983A-6CAC491E2B7B}">
      <dgm:prSet/>
      <dgm:spPr/>
      <dgm:t>
        <a:bodyPr/>
        <a:lstStyle/>
        <a:p>
          <a:endParaRPr lang="en-US"/>
        </a:p>
      </dgm:t>
    </dgm:pt>
    <dgm:pt modelId="{B89D0E0B-D113-4300-A416-ACCB35E77AE7}" type="sibTrans" cxnId="{B3043CA9-14D0-488D-983A-6CAC491E2B7B}">
      <dgm:prSet/>
      <dgm:spPr/>
      <dgm:t>
        <a:bodyPr/>
        <a:lstStyle/>
        <a:p>
          <a:endParaRPr lang="en-US"/>
        </a:p>
      </dgm:t>
    </dgm:pt>
    <dgm:pt modelId="{15E4C85F-EEDD-4798-A7EA-160D53581AD1}" type="pres">
      <dgm:prSet presAssocID="{785EA96B-6C1B-49F9-AFC5-E6E990F9F680}" presName="diagram" presStyleCnt="0">
        <dgm:presLayoutVars>
          <dgm:dir/>
          <dgm:resizeHandles val="exact"/>
        </dgm:presLayoutVars>
      </dgm:prSet>
      <dgm:spPr/>
    </dgm:pt>
    <dgm:pt modelId="{032A0D6E-8CD6-4935-A55D-AD875B145C12}" type="pres">
      <dgm:prSet presAssocID="{E94B0AA7-F031-4DC0-ABC4-3BD3FD7DBAED}" presName="node" presStyleLbl="node1" presStyleIdx="0" presStyleCnt="5">
        <dgm:presLayoutVars>
          <dgm:bulletEnabled val="1"/>
        </dgm:presLayoutVars>
      </dgm:prSet>
      <dgm:spPr/>
    </dgm:pt>
    <dgm:pt modelId="{9A8D56B0-347D-4DD0-80E1-E3F56F80E1FA}" type="pres">
      <dgm:prSet presAssocID="{5E00545D-6CDE-4917-8677-A15CB6904D28}" presName="sibTrans" presStyleCnt="0"/>
      <dgm:spPr/>
    </dgm:pt>
    <dgm:pt modelId="{73F2A113-0EA0-46D5-937F-5D39EEB782E4}" type="pres">
      <dgm:prSet presAssocID="{1C78DCA2-2DA8-421C-8FB2-F5AF425AE30E}" presName="node" presStyleLbl="node1" presStyleIdx="1" presStyleCnt="5">
        <dgm:presLayoutVars>
          <dgm:bulletEnabled val="1"/>
        </dgm:presLayoutVars>
      </dgm:prSet>
      <dgm:spPr/>
    </dgm:pt>
    <dgm:pt modelId="{AEA62A87-A557-4DB9-8F0D-0F967036A51A}" type="pres">
      <dgm:prSet presAssocID="{EC92A0B0-0C1B-43A2-B307-3898B1579CED}" presName="sibTrans" presStyleCnt="0"/>
      <dgm:spPr/>
    </dgm:pt>
    <dgm:pt modelId="{AAE0C899-6AA7-4C1A-A030-C13FDE34E7C3}" type="pres">
      <dgm:prSet presAssocID="{C8038628-26C5-4BA9-B379-BC61BA0ECDE9}" presName="node" presStyleLbl="node1" presStyleIdx="2" presStyleCnt="5">
        <dgm:presLayoutVars>
          <dgm:bulletEnabled val="1"/>
        </dgm:presLayoutVars>
      </dgm:prSet>
      <dgm:spPr/>
    </dgm:pt>
    <dgm:pt modelId="{CBD83E67-32D6-4B35-834D-32360D4E5F53}" type="pres">
      <dgm:prSet presAssocID="{4FBC28EA-6E84-4734-992B-5C24F77D9564}" presName="sibTrans" presStyleCnt="0"/>
      <dgm:spPr/>
    </dgm:pt>
    <dgm:pt modelId="{1D63518C-0E53-4179-ACE7-2CDA4FDC308E}" type="pres">
      <dgm:prSet presAssocID="{D256D115-92A8-4AC6-9F9C-D6ACA1D17119}" presName="node" presStyleLbl="node1" presStyleIdx="3" presStyleCnt="5">
        <dgm:presLayoutVars>
          <dgm:bulletEnabled val="1"/>
        </dgm:presLayoutVars>
      </dgm:prSet>
      <dgm:spPr/>
    </dgm:pt>
    <dgm:pt modelId="{2957B1D3-4290-42C2-9A5A-9F059F851BCB}" type="pres">
      <dgm:prSet presAssocID="{50824D53-A02A-44E2-A36F-3FED7819127B}" presName="sibTrans" presStyleCnt="0"/>
      <dgm:spPr/>
    </dgm:pt>
    <dgm:pt modelId="{0B7A9A9A-09EA-40F0-B070-C1F70E4589F3}" type="pres">
      <dgm:prSet presAssocID="{19C3299E-BDF4-4676-A6F0-8E44D7C9EE17}" presName="node" presStyleLbl="node1" presStyleIdx="4" presStyleCnt="5" custLinFactNeighborX="25260" custLinFactNeighborY="1160">
        <dgm:presLayoutVars>
          <dgm:bulletEnabled val="1"/>
        </dgm:presLayoutVars>
      </dgm:prSet>
      <dgm:spPr/>
    </dgm:pt>
  </dgm:ptLst>
  <dgm:cxnLst>
    <dgm:cxn modelId="{59F4621E-D011-4211-A220-1F95976E2D91}" type="presOf" srcId="{785EA96B-6C1B-49F9-AFC5-E6E990F9F680}" destId="{15E4C85F-EEDD-4798-A7EA-160D53581AD1}" srcOrd="0" destOrd="0" presId="urn:microsoft.com/office/officeart/2005/8/layout/default"/>
    <dgm:cxn modelId="{8B3BF831-453B-4CD1-AC0E-730A901F9890}" type="presOf" srcId="{19C3299E-BDF4-4676-A6F0-8E44D7C9EE17}" destId="{0B7A9A9A-09EA-40F0-B070-C1F70E4589F3}" srcOrd="0" destOrd="0" presId="urn:microsoft.com/office/officeart/2005/8/layout/default"/>
    <dgm:cxn modelId="{848D5D33-D0F8-48E4-85F9-EDFF7481268D}" type="presOf" srcId="{E94B0AA7-F031-4DC0-ABC4-3BD3FD7DBAED}" destId="{032A0D6E-8CD6-4935-A55D-AD875B145C12}" srcOrd="0" destOrd="0" presId="urn:microsoft.com/office/officeart/2005/8/layout/default"/>
    <dgm:cxn modelId="{8A755554-2B38-40B3-959E-87C76D004CE0}" srcId="{785EA96B-6C1B-49F9-AFC5-E6E990F9F680}" destId="{C8038628-26C5-4BA9-B379-BC61BA0ECDE9}" srcOrd="2" destOrd="0" parTransId="{883B5CD4-676D-41D7-B0EA-CFF0F679A8AA}" sibTransId="{4FBC28EA-6E84-4734-992B-5C24F77D9564}"/>
    <dgm:cxn modelId="{939AC383-DE53-4CDD-9584-872D897F78AF}" srcId="{785EA96B-6C1B-49F9-AFC5-E6E990F9F680}" destId="{E94B0AA7-F031-4DC0-ABC4-3BD3FD7DBAED}" srcOrd="0" destOrd="0" parTransId="{6CCBFDF0-383C-424E-B88B-C64A774BBA2A}" sibTransId="{5E00545D-6CDE-4917-8677-A15CB6904D28}"/>
    <dgm:cxn modelId="{9D708994-28A7-445B-9A1A-7C29C76188BF}" type="presOf" srcId="{C8038628-26C5-4BA9-B379-BC61BA0ECDE9}" destId="{AAE0C899-6AA7-4C1A-A030-C13FDE34E7C3}" srcOrd="0" destOrd="0" presId="urn:microsoft.com/office/officeart/2005/8/layout/default"/>
    <dgm:cxn modelId="{D1BA4695-A12C-433E-B53A-D3EC7AC0B9E4}" srcId="{785EA96B-6C1B-49F9-AFC5-E6E990F9F680}" destId="{1C78DCA2-2DA8-421C-8FB2-F5AF425AE30E}" srcOrd="1" destOrd="0" parTransId="{3D08B4C1-3A4E-4AA0-B71B-A862C13F07B8}" sibTransId="{EC92A0B0-0C1B-43A2-B307-3898B1579CED}"/>
    <dgm:cxn modelId="{98B5E29C-3C10-4416-B0B7-45750B2BB24E}" srcId="{785EA96B-6C1B-49F9-AFC5-E6E990F9F680}" destId="{D256D115-92A8-4AC6-9F9C-D6ACA1D17119}" srcOrd="3" destOrd="0" parTransId="{38D281CA-6132-4ECA-9BEA-91B4162A0176}" sibTransId="{50824D53-A02A-44E2-A36F-3FED7819127B}"/>
    <dgm:cxn modelId="{569A2CA4-C66A-4ECB-8BC3-8B215946BA44}" type="presOf" srcId="{1C78DCA2-2DA8-421C-8FB2-F5AF425AE30E}" destId="{73F2A113-0EA0-46D5-937F-5D39EEB782E4}" srcOrd="0" destOrd="0" presId="urn:microsoft.com/office/officeart/2005/8/layout/default"/>
    <dgm:cxn modelId="{B3043CA9-14D0-488D-983A-6CAC491E2B7B}" srcId="{785EA96B-6C1B-49F9-AFC5-E6E990F9F680}" destId="{19C3299E-BDF4-4676-A6F0-8E44D7C9EE17}" srcOrd="4" destOrd="0" parTransId="{D9F5F083-8B69-46CA-851B-9583EE0FAC7B}" sibTransId="{B89D0E0B-D113-4300-A416-ACCB35E77AE7}"/>
    <dgm:cxn modelId="{DE5B23F6-71FD-4CD5-8EB3-734D210B9C3E}" type="presOf" srcId="{D256D115-92A8-4AC6-9F9C-D6ACA1D17119}" destId="{1D63518C-0E53-4179-ACE7-2CDA4FDC308E}" srcOrd="0" destOrd="0" presId="urn:microsoft.com/office/officeart/2005/8/layout/default"/>
    <dgm:cxn modelId="{91AF7D51-B1AC-4792-912B-2D5A8357FB01}" type="presParOf" srcId="{15E4C85F-EEDD-4798-A7EA-160D53581AD1}" destId="{032A0D6E-8CD6-4935-A55D-AD875B145C12}" srcOrd="0" destOrd="0" presId="urn:microsoft.com/office/officeart/2005/8/layout/default"/>
    <dgm:cxn modelId="{1004DDEF-4616-441F-9D0A-3BBF692CC886}" type="presParOf" srcId="{15E4C85F-EEDD-4798-A7EA-160D53581AD1}" destId="{9A8D56B0-347D-4DD0-80E1-E3F56F80E1FA}" srcOrd="1" destOrd="0" presId="urn:microsoft.com/office/officeart/2005/8/layout/default"/>
    <dgm:cxn modelId="{DBC3FC2B-B6D1-4B09-A81E-D619474ED234}" type="presParOf" srcId="{15E4C85F-EEDD-4798-A7EA-160D53581AD1}" destId="{73F2A113-0EA0-46D5-937F-5D39EEB782E4}" srcOrd="2" destOrd="0" presId="urn:microsoft.com/office/officeart/2005/8/layout/default"/>
    <dgm:cxn modelId="{6E702A5A-D9FB-4EE1-93A1-7DF39846F21D}" type="presParOf" srcId="{15E4C85F-EEDD-4798-A7EA-160D53581AD1}" destId="{AEA62A87-A557-4DB9-8F0D-0F967036A51A}" srcOrd="3" destOrd="0" presId="urn:microsoft.com/office/officeart/2005/8/layout/default"/>
    <dgm:cxn modelId="{FF03417C-DAB2-4274-973F-7EAB1F6995BA}" type="presParOf" srcId="{15E4C85F-EEDD-4798-A7EA-160D53581AD1}" destId="{AAE0C899-6AA7-4C1A-A030-C13FDE34E7C3}" srcOrd="4" destOrd="0" presId="urn:microsoft.com/office/officeart/2005/8/layout/default"/>
    <dgm:cxn modelId="{F87F2C5F-349A-4452-B8B1-0ECC88100793}" type="presParOf" srcId="{15E4C85F-EEDD-4798-A7EA-160D53581AD1}" destId="{CBD83E67-32D6-4B35-834D-32360D4E5F53}" srcOrd="5" destOrd="0" presId="urn:microsoft.com/office/officeart/2005/8/layout/default"/>
    <dgm:cxn modelId="{8F06F035-5E22-424C-B6F0-C192B56479EE}" type="presParOf" srcId="{15E4C85F-EEDD-4798-A7EA-160D53581AD1}" destId="{1D63518C-0E53-4179-ACE7-2CDA4FDC308E}" srcOrd="6" destOrd="0" presId="urn:microsoft.com/office/officeart/2005/8/layout/default"/>
    <dgm:cxn modelId="{8C69B8EA-9D91-490B-91D6-F7895B370B3A}" type="presParOf" srcId="{15E4C85F-EEDD-4798-A7EA-160D53581AD1}" destId="{2957B1D3-4290-42C2-9A5A-9F059F851BCB}" srcOrd="7" destOrd="0" presId="urn:microsoft.com/office/officeart/2005/8/layout/default"/>
    <dgm:cxn modelId="{D6F27F6A-5978-4D6F-816C-EA2E35785AF2}" type="presParOf" srcId="{15E4C85F-EEDD-4798-A7EA-160D53581AD1}" destId="{0B7A9A9A-09EA-40F0-B070-C1F70E4589F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788F5B-F208-443F-BDAE-CB8D773DB42C}" type="doc">
      <dgm:prSet loTypeId="urn:microsoft.com/office/officeart/2005/8/layout/hProcess9" loCatId="process" qsTypeId="urn:microsoft.com/office/officeart/2005/8/quickstyle/simple1" qsCatId="simple" csTypeId="urn:microsoft.com/office/officeart/2005/8/colors/accent1_2" csCatId="accent1" phldr="1"/>
      <dgm:spPr/>
    </dgm:pt>
    <dgm:pt modelId="{D69E055B-1E17-472B-93FB-CB234246B9A4}">
      <dgm:prSet phldrT="[Text]"/>
      <dgm:spPr>
        <a:solidFill>
          <a:schemeClr val="accent2"/>
        </a:solidFill>
      </dgm:spPr>
      <dgm:t>
        <a:bodyPr/>
        <a:lstStyle/>
        <a:p>
          <a:r>
            <a:rPr lang="en-GB" dirty="0"/>
            <a:t>Cill Barra Strategic Plan &amp; Operational Plan</a:t>
          </a:r>
          <a:endParaRPr lang="en-IE" dirty="0"/>
        </a:p>
      </dgm:t>
    </dgm:pt>
    <dgm:pt modelId="{EF7C3B8F-6CAD-4B81-AFCC-019188CA7D41}" type="parTrans" cxnId="{378A6509-3AA8-4EE9-9A3E-BD8A177DBFDE}">
      <dgm:prSet/>
      <dgm:spPr/>
      <dgm:t>
        <a:bodyPr/>
        <a:lstStyle/>
        <a:p>
          <a:endParaRPr lang="en-IE"/>
        </a:p>
      </dgm:t>
    </dgm:pt>
    <dgm:pt modelId="{6E335A9B-14FE-469E-AAF6-479B81F0C685}" type="sibTrans" cxnId="{378A6509-3AA8-4EE9-9A3E-BD8A177DBFDE}">
      <dgm:prSet/>
      <dgm:spPr/>
      <dgm:t>
        <a:bodyPr/>
        <a:lstStyle/>
        <a:p>
          <a:endParaRPr lang="en-IE"/>
        </a:p>
      </dgm:t>
    </dgm:pt>
    <dgm:pt modelId="{A6CD1CDD-7E9A-40D9-8936-53CBA4874C4C}">
      <dgm:prSet phldrT="[Text]"/>
      <dgm:spPr>
        <a:solidFill>
          <a:schemeClr val="accent2"/>
        </a:solidFill>
      </dgm:spPr>
      <dgm:t>
        <a:bodyPr/>
        <a:lstStyle/>
        <a:p>
          <a:r>
            <a:rPr lang="en-GB" dirty="0"/>
            <a:t>Ballybeg Social Enterprise Hub</a:t>
          </a:r>
          <a:endParaRPr lang="en-IE" dirty="0"/>
        </a:p>
      </dgm:t>
    </dgm:pt>
    <dgm:pt modelId="{8BF11802-25D9-43F4-8647-975EEC919CC6}" type="parTrans" cxnId="{592240E5-2C86-4A8D-942D-A3E48675E957}">
      <dgm:prSet/>
      <dgm:spPr/>
      <dgm:t>
        <a:bodyPr/>
        <a:lstStyle/>
        <a:p>
          <a:endParaRPr lang="en-IE"/>
        </a:p>
      </dgm:t>
    </dgm:pt>
    <dgm:pt modelId="{3B3F4CE2-95F2-4776-B886-0FED1890C46D}" type="sibTrans" cxnId="{592240E5-2C86-4A8D-942D-A3E48675E957}">
      <dgm:prSet/>
      <dgm:spPr/>
      <dgm:t>
        <a:bodyPr/>
        <a:lstStyle/>
        <a:p>
          <a:endParaRPr lang="en-IE"/>
        </a:p>
      </dgm:t>
    </dgm:pt>
    <dgm:pt modelId="{921FD2E5-B49D-4E48-B976-C668A3B0C3B9}">
      <dgm:prSet phldrT="[Text]"/>
      <dgm:spPr>
        <a:solidFill>
          <a:schemeClr val="accent2"/>
        </a:solidFill>
      </dgm:spPr>
      <dgm:t>
        <a:bodyPr/>
        <a:lstStyle/>
        <a:p>
          <a:r>
            <a:rPr lang="en-GB" dirty="0"/>
            <a:t>Review &amp; Re-align WLEDC Strategy</a:t>
          </a:r>
          <a:endParaRPr lang="en-IE" dirty="0"/>
        </a:p>
      </dgm:t>
    </dgm:pt>
    <dgm:pt modelId="{5F435EDE-B147-494C-BA42-F7DBA3D65C9E}" type="sibTrans" cxnId="{C9A4F146-84C2-4FF0-8804-606514E2C5D6}">
      <dgm:prSet/>
      <dgm:spPr/>
      <dgm:t>
        <a:bodyPr/>
        <a:lstStyle/>
        <a:p>
          <a:endParaRPr lang="en-IE"/>
        </a:p>
      </dgm:t>
    </dgm:pt>
    <dgm:pt modelId="{B475DE71-448B-4AC9-A445-668F289E8658}" type="parTrans" cxnId="{C9A4F146-84C2-4FF0-8804-606514E2C5D6}">
      <dgm:prSet/>
      <dgm:spPr/>
      <dgm:t>
        <a:bodyPr/>
        <a:lstStyle/>
        <a:p>
          <a:endParaRPr lang="en-IE"/>
        </a:p>
      </dgm:t>
    </dgm:pt>
    <dgm:pt modelId="{65625005-BA46-4407-B19A-6F6B67A9103C}" type="pres">
      <dgm:prSet presAssocID="{1F788F5B-F208-443F-BDAE-CB8D773DB42C}" presName="CompostProcess" presStyleCnt="0">
        <dgm:presLayoutVars>
          <dgm:dir/>
          <dgm:resizeHandles val="exact"/>
        </dgm:presLayoutVars>
      </dgm:prSet>
      <dgm:spPr/>
    </dgm:pt>
    <dgm:pt modelId="{C2E7BF0F-6908-4BF1-938C-E8E21B18F32E}" type="pres">
      <dgm:prSet presAssocID="{1F788F5B-F208-443F-BDAE-CB8D773DB42C}" presName="arrow" presStyleLbl="bgShp" presStyleIdx="0" presStyleCnt="1"/>
      <dgm:spPr>
        <a:solidFill>
          <a:schemeClr val="accent2">
            <a:lumMod val="40000"/>
            <a:lumOff val="60000"/>
          </a:schemeClr>
        </a:solidFill>
      </dgm:spPr>
    </dgm:pt>
    <dgm:pt modelId="{5E6F05D5-D88E-43AF-A245-EE9B05307241}" type="pres">
      <dgm:prSet presAssocID="{1F788F5B-F208-443F-BDAE-CB8D773DB42C}" presName="linearProcess" presStyleCnt="0"/>
      <dgm:spPr/>
    </dgm:pt>
    <dgm:pt modelId="{5B0D5D8D-737D-442D-9635-19823E0BA21F}" type="pres">
      <dgm:prSet presAssocID="{921FD2E5-B49D-4E48-B976-C668A3B0C3B9}" presName="textNode" presStyleLbl="node1" presStyleIdx="0" presStyleCnt="3">
        <dgm:presLayoutVars>
          <dgm:bulletEnabled val="1"/>
        </dgm:presLayoutVars>
      </dgm:prSet>
      <dgm:spPr/>
    </dgm:pt>
    <dgm:pt modelId="{7D1BA19D-9839-4446-932F-694E255E1BF7}" type="pres">
      <dgm:prSet presAssocID="{5F435EDE-B147-494C-BA42-F7DBA3D65C9E}" presName="sibTrans" presStyleCnt="0"/>
      <dgm:spPr/>
    </dgm:pt>
    <dgm:pt modelId="{E94D044D-6FD1-4EBC-AE11-048614B71F08}" type="pres">
      <dgm:prSet presAssocID="{D69E055B-1E17-472B-93FB-CB234246B9A4}" presName="textNode" presStyleLbl="node1" presStyleIdx="1" presStyleCnt="3">
        <dgm:presLayoutVars>
          <dgm:bulletEnabled val="1"/>
        </dgm:presLayoutVars>
      </dgm:prSet>
      <dgm:spPr/>
    </dgm:pt>
    <dgm:pt modelId="{28B4ACF0-818B-4ADE-8D36-64663F774F0C}" type="pres">
      <dgm:prSet presAssocID="{6E335A9B-14FE-469E-AAF6-479B81F0C685}" presName="sibTrans" presStyleCnt="0"/>
      <dgm:spPr/>
    </dgm:pt>
    <dgm:pt modelId="{15EB2F5C-10E0-44B9-B3B8-ABF7F0909C43}" type="pres">
      <dgm:prSet presAssocID="{A6CD1CDD-7E9A-40D9-8936-53CBA4874C4C}" presName="textNode" presStyleLbl="node1" presStyleIdx="2" presStyleCnt="3">
        <dgm:presLayoutVars>
          <dgm:bulletEnabled val="1"/>
        </dgm:presLayoutVars>
      </dgm:prSet>
      <dgm:spPr/>
    </dgm:pt>
  </dgm:ptLst>
  <dgm:cxnLst>
    <dgm:cxn modelId="{378A6509-3AA8-4EE9-9A3E-BD8A177DBFDE}" srcId="{1F788F5B-F208-443F-BDAE-CB8D773DB42C}" destId="{D69E055B-1E17-472B-93FB-CB234246B9A4}" srcOrd="1" destOrd="0" parTransId="{EF7C3B8F-6CAD-4B81-AFCC-019188CA7D41}" sibTransId="{6E335A9B-14FE-469E-AAF6-479B81F0C685}"/>
    <dgm:cxn modelId="{B18CC512-A863-43B5-B3E8-BD2175A577BA}" type="presOf" srcId="{921FD2E5-B49D-4E48-B976-C668A3B0C3B9}" destId="{5B0D5D8D-737D-442D-9635-19823E0BA21F}" srcOrd="0" destOrd="0" presId="urn:microsoft.com/office/officeart/2005/8/layout/hProcess9"/>
    <dgm:cxn modelId="{CC98765F-D9DE-413E-88C1-6F936320670A}" type="presOf" srcId="{A6CD1CDD-7E9A-40D9-8936-53CBA4874C4C}" destId="{15EB2F5C-10E0-44B9-B3B8-ABF7F0909C43}" srcOrd="0" destOrd="0" presId="urn:microsoft.com/office/officeart/2005/8/layout/hProcess9"/>
    <dgm:cxn modelId="{C9A4F146-84C2-4FF0-8804-606514E2C5D6}" srcId="{1F788F5B-F208-443F-BDAE-CB8D773DB42C}" destId="{921FD2E5-B49D-4E48-B976-C668A3B0C3B9}" srcOrd="0" destOrd="0" parTransId="{B475DE71-448B-4AC9-A445-668F289E8658}" sibTransId="{5F435EDE-B147-494C-BA42-F7DBA3D65C9E}"/>
    <dgm:cxn modelId="{92FB269E-5D61-4895-8C0E-A59787F7B37B}" type="presOf" srcId="{1F788F5B-F208-443F-BDAE-CB8D773DB42C}" destId="{65625005-BA46-4407-B19A-6F6B67A9103C}" srcOrd="0" destOrd="0" presId="urn:microsoft.com/office/officeart/2005/8/layout/hProcess9"/>
    <dgm:cxn modelId="{4AB800BB-33C1-4980-BF74-79A8E2C6F82F}" type="presOf" srcId="{D69E055B-1E17-472B-93FB-CB234246B9A4}" destId="{E94D044D-6FD1-4EBC-AE11-048614B71F08}" srcOrd="0" destOrd="0" presId="urn:microsoft.com/office/officeart/2005/8/layout/hProcess9"/>
    <dgm:cxn modelId="{592240E5-2C86-4A8D-942D-A3E48675E957}" srcId="{1F788F5B-F208-443F-BDAE-CB8D773DB42C}" destId="{A6CD1CDD-7E9A-40D9-8936-53CBA4874C4C}" srcOrd="2" destOrd="0" parTransId="{8BF11802-25D9-43F4-8647-975EEC919CC6}" sibTransId="{3B3F4CE2-95F2-4776-B886-0FED1890C46D}"/>
    <dgm:cxn modelId="{93CE22FA-DA52-4F89-AEF4-A35FB8387B3A}" type="presParOf" srcId="{65625005-BA46-4407-B19A-6F6B67A9103C}" destId="{C2E7BF0F-6908-4BF1-938C-E8E21B18F32E}" srcOrd="0" destOrd="0" presId="urn:microsoft.com/office/officeart/2005/8/layout/hProcess9"/>
    <dgm:cxn modelId="{CC28D5B8-812F-4E60-8440-0BC3DCE63E86}" type="presParOf" srcId="{65625005-BA46-4407-B19A-6F6B67A9103C}" destId="{5E6F05D5-D88E-43AF-A245-EE9B05307241}" srcOrd="1" destOrd="0" presId="urn:microsoft.com/office/officeart/2005/8/layout/hProcess9"/>
    <dgm:cxn modelId="{3AAC7980-6DEE-43AA-9B87-267D455F58B1}" type="presParOf" srcId="{5E6F05D5-D88E-43AF-A245-EE9B05307241}" destId="{5B0D5D8D-737D-442D-9635-19823E0BA21F}" srcOrd="0" destOrd="0" presId="urn:microsoft.com/office/officeart/2005/8/layout/hProcess9"/>
    <dgm:cxn modelId="{92B6918E-4E83-4E81-BE47-6A4B5185A49F}" type="presParOf" srcId="{5E6F05D5-D88E-43AF-A245-EE9B05307241}" destId="{7D1BA19D-9839-4446-932F-694E255E1BF7}" srcOrd="1" destOrd="0" presId="urn:microsoft.com/office/officeart/2005/8/layout/hProcess9"/>
    <dgm:cxn modelId="{512473B9-FF97-413E-8D0C-D93324C9BB54}" type="presParOf" srcId="{5E6F05D5-D88E-43AF-A245-EE9B05307241}" destId="{E94D044D-6FD1-4EBC-AE11-048614B71F08}" srcOrd="2" destOrd="0" presId="urn:microsoft.com/office/officeart/2005/8/layout/hProcess9"/>
    <dgm:cxn modelId="{636A4B2D-60A2-4C24-BC35-AC9389C5AEF0}" type="presParOf" srcId="{5E6F05D5-D88E-43AF-A245-EE9B05307241}" destId="{28B4ACF0-818B-4ADE-8D36-64663F774F0C}" srcOrd="3" destOrd="0" presId="urn:microsoft.com/office/officeart/2005/8/layout/hProcess9"/>
    <dgm:cxn modelId="{147965C7-7F4E-448B-92FE-8B423732D375}" type="presParOf" srcId="{5E6F05D5-D88E-43AF-A245-EE9B05307241}" destId="{15EB2F5C-10E0-44B9-B3B8-ABF7F0909C43}"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03D668-7334-4133-9453-12331F6E2BD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048470E-5085-4EFC-8647-D740D42CD31B}">
      <dgm:prSet custT="1"/>
      <dgm:spPr/>
      <dgm:t>
        <a:bodyPr/>
        <a:lstStyle/>
        <a:p>
          <a:r>
            <a:rPr lang="en-GB" sz="1600" b="1" dirty="0">
              <a:solidFill>
                <a:schemeClr val="tx1"/>
              </a:solidFill>
              <a:latin typeface="Calibri" panose="020F0502020204030204" pitchFamily="34" charset="0"/>
              <a:cs typeface="Calibri" panose="020F0502020204030204" pitchFamily="34" charset="0"/>
            </a:rPr>
            <a:t>Experienced and skilled SICAP staff working across G1 &amp; G2</a:t>
          </a:r>
          <a:endParaRPr lang="en-US" sz="1600" b="1" dirty="0">
            <a:solidFill>
              <a:schemeClr val="tx1"/>
            </a:solidFill>
            <a:latin typeface="Calibri" panose="020F0502020204030204" pitchFamily="34" charset="0"/>
            <a:cs typeface="Calibri" panose="020F0502020204030204" pitchFamily="34" charset="0"/>
          </a:endParaRPr>
        </a:p>
      </dgm:t>
    </dgm:pt>
    <dgm:pt modelId="{BD27F4C9-7AB5-467B-8AB9-F73FA6E1FE3E}" type="parTrans" cxnId="{32B7A8AF-1323-4A9C-9D28-00BD7A4793AC}">
      <dgm:prSet/>
      <dgm:spPr/>
      <dgm:t>
        <a:bodyPr/>
        <a:lstStyle/>
        <a:p>
          <a:endParaRPr lang="en-US"/>
        </a:p>
      </dgm:t>
    </dgm:pt>
    <dgm:pt modelId="{F2CD22ED-1BAD-438F-A8FC-AAFB5DA79203}" type="sibTrans" cxnId="{32B7A8AF-1323-4A9C-9D28-00BD7A4793AC}">
      <dgm:prSet/>
      <dgm:spPr/>
      <dgm:t>
        <a:bodyPr/>
        <a:lstStyle/>
        <a:p>
          <a:endParaRPr lang="en-US"/>
        </a:p>
      </dgm:t>
    </dgm:pt>
    <dgm:pt modelId="{0FD72B86-A11A-43B0-B839-939EB76F3D51}">
      <dgm:prSet custT="1"/>
      <dgm:spPr/>
      <dgm:t>
        <a:bodyPr/>
        <a:lstStyle/>
        <a:p>
          <a:r>
            <a:rPr lang="en-GB" sz="1600" b="1" dirty="0">
              <a:solidFill>
                <a:schemeClr val="tx1"/>
              </a:solidFill>
              <a:latin typeface="Calibri" panose="020F0502020204030204" pitchFamily="34" charset="0"/>
              <a:cs typeface="Calibri" panose="020F0502020204030204" pitchFamily="34" charset="0"/>
            </a:rPr>
            <a:t>Building on previous work with WLEDC</a:t>
          </a:r>
          <a:endParaRPr lang="en-US" sz="1600" b="1" dirty="0">
            <a:solidFill>
              <a:schemeClr val="tx1"/>
            </a:solidFill>
            <a:latin typeface="Calibri" panose="020F0502020204030204" pitchFamily="34" charset="0"/>
            <a:cs typeface="Calibri" panose="020F0502020204030204" pitchFamily="34" charset="0"/>
          </a:endParaRPr>
        </a:p>
      </dgm:t>
    </dgm:pt>
    <dgm:pt modelId="{131D2AA2-7A41-4C50-9059-285E4785162B}" type="parTrans" cxnId="{32A8514A-CDA3-4E99-8D03-89E1AC783690}">
      <dgm:prSet/>
      <dgm:spPr/>
      <dgm:t>
        <a:bodyPr/>
        <a:lstStyle/>
        <a:p>
          <a:endParaRPr lang="en-US"/>
        </a:p>
      </dgm:t>
    </dgm:pt>
    <dgm:pt modelId="{4D543B99-FB49-4354-9E95-7946106362EA}" type="sibTrans" cxnId="{32A8514A-CDA3-4E99-8D03-89E1AC783690}">
      <dgm:prSet/>
      <dgm:spPr/>
      <dgm:t>
        <a:bodyPr/>
        <a:lstStyle/>
        <a:p>
          <a:endParaRPr lang="en-US"/>
        </a:p>
      </dgm:t>
    </dgm:pt>
    <dgm:pt modelId="{85BA7966-6C13-47E4-AEF8-9B352E19EDFD}">
      <dgm:prSet custT="1"/>
      <dgm:spPr/>
      <dgm:t>
        <a:bodyPr/>
        <a:lstStyle/>
        <a:p>
          <a:r>
            <a:rPr lang="en-GB" sz="1600" b="1" dirty="0">
              <a:solidFill>
                <a:schemeClr val="tx1"/>
              </a:solidFill>
              <a:latin typeface="Calibri" panose="020F0502020204030204" pitchFamily="34" charset="0"/>
              <a:cs typeface="Calibri" panose="020F0502020204030204" pitchFamily="34" charset="0"/>
            </a:rPr>
            <a:t>In-depth SICAP engagement with Board &amp; Staff</a:t>
          </a:r>
          <a:endParaRPr lang="en-US" sz="1600" b="1" dirty="0">
            <a:solidFill>
              <a:schemeClr val="tx1"/>
            </a:solidFill>
            <a:latin typeface="Calibri" panose="020F0502020204030204" pitchFamily="34" charset="0"/>
            <a:cs typeface="Calibri" panose="020F0502020204030204" pitchFamily="34" charset="0"/>
          </a:endParaRPr>
        </a:p>
      </dgm:t>
    </dgm:pt>
    <dgm:pt modelId="{3F0E8BAB-8828-4CB7-ADA6-97B3A5FEB28C}" type="parTrans" cxnId="{D6DA9763-0623-48F6-828D-558117C773E6}">
      <dgm:prSet/>
      <dgm:spPr/>
      <dgm:t>
        <a:bodyPr/>
        <a:lstStyle/>
        <a:p>
          <a:endParaRPr lang="en-US"/>
        </a:p>
      </dgm:t>
    </dgm:pt>
    <dgm:pt modelId="{05F05E73-E990-4767-800E-0BD355DB9D83}" type="sibTrans" cxnId="{D6DA9763-0623-48F6-828D-558117C773E6}">
      <dgm:prSet/>
      <dgm:spPr/>
      <dgm:t>
        <a:bodyPr/>
        <a:lstStyle/>
        <a:p>
          <a:endParaRPr lang="en-US"/>
        </a:p>
      </dgm:t>
    </dgm:pt>
    <dgm:pt modelId="{9BF3951D-4AFE-4FA2-8AB0-4B6BBBE3589D}">
      <dgm:prSet custT="1"/>
      <dgm:spPr/>
      <dgm:t>
        <a:bodyPr/>
        <a:lstStyle/>
        <a:p>
          <a:r>
            <a:rPr lang="en-GB" sz="1600" b="1" dirty="0">
              <a:solidFill>
                <a:schemeClr val="tx1"/>
              </a:solidFill>
              <a:latin typeface="Calibri" panose="020F0502020204030204" pitchFamily="34" charset="0"/>
              <a:cs typeface="Calibri" panose="020F0502020204030204" pitchFamily="34" charset="0"/>
            </a:rPr>
            <a:t>A mix of face to face and online sessions</a:t>
          </a:r>
          <a:endParaRPr lang="en-US" sz="1600" b="1" dirty="0">
            <a:solidFill>
              <a:schemeClr val="tx1"/>
            </a:solidFill>
            <a:latin typeface="Calibri" panose="020F0502020204030204" pitchFamily="34" charset="0"/>
            <a:cs typeface="Calibri" panose="020F0502020204030204" pitchFamily="34" charset="0"/>
          </a:endParaRPr>
        </a:p>
      </dgm:t>
    </dgm:pt>
    <dgm:pt modelId="{FC721623-8E6E-45D3-8A43-FD613FED6D48}" type="parTrans" cxnId="{D09DF36A-BADE-4FCC-9A2E-3DA620EBD4A3}">
      <dgm:prSet/>
      <dgm:spPr/>
      <dgm:t>
        <a:bodyPr/>
        <a:lstStyle/>
        <a:p>
          <a:endParaRPr lang="en-US"/>
        </a:p>
      </dgm:t>
    </dgm:pt>
    <dgm:pt modelId="{24127007-5708-40A9-A5F3-3135D0E3FE36}" type="sibTrans" cxnId="{D09DF36A-BADE-4FCC-9A2E-3DA620EBD4A3}">
      <dgm:prSet/>
      <dgm:spPr/>
      <dgm:t>
        <a:bodyPr/>
        <a:lstStyle/>
        <a:p>
          <a:endParaRPr lang="en-US"/>
        </a:p>
      </dgm:t>
    </dgm:pt>
    <dgm:pt modelId="{1447B308-A783-4ED7-8498-B5F66B632CC5}">
      <dgm:prSet custT="1"/>
      <dgm:spPr/>
      <dgm:t>
        <a:bodyPr/>
        <a:lstStyle/>
        <a:p>
          <a:r>
            <a:rPr lang="en-GB" sz="1600" b="1" dirty="0">
              <a:solidFill>
                <a:schemeClr val="tx1"/>
              </a:solidFill>
              <a:latin typeface="Calibri" panose="020F0502020204030204" pitchFamily="34" charset="0"/>
              <a:cs typeface="Calibri" panose="020F0502020204030204" pitchFamily="34" charset="0"/>
            </a:rPr>
            <a:t>The use of visual tools to explore business fundamentals such as strategic planning, branding and market segmentation</a:t>
          </a:r>
          <a:endParaRPr lang="en-US" sz="1600" b="1" dirty="0">
            <a:solidFill>
              <a:schemeClr val="tx1"/>
            </a:solidFill>
            <a:latin typeface="Calibri" panose="020F0502020204030204" pitchFamily="34" charset="0"/>
            <a:cs typeface="Calibri" panose="020F0502020204030204" pitchFamily="34" charset="0"/>
          </a:endParaRPr>
        </a:p>
      </dgm:t>
    </dgm:pt>
    <dgm:pt modelId="{78B4C63E-F7FF-4E6F-A580-0768A3D7E365}" type="parTrans" cxnId="{C5A99F46-2A9E-4518-80A7-D62DE9CA1E0F}">
      <dgm:prSet/>
      <dgm:spPr/>
      <dgm:t>
        <a:bodyPr/>
        <a:lstStyle/>
        <a:p>
          <a:endParaRPr lang="en-US"/>
        </a:p>
      </dgm:t>
    </dgm:pt>
    <dgm:pt modelId="{429079AD-246C-400F-B931-1DFBFB375135}" type="sibTrans" cxnId="{C5A99F46-2A9E-4518-80A7-D62DE9CA1E0F}">
      <dgm:prSet/>
      <dgm:spPr/>
      <dgm:t>
        <a:bodyPr/>
        <a:lstStyle/>
        <a:p>
          <a:endParaRPr lang="en-US"/>
        </a:p>
      </dgm:t>
    </dgm:pt>
    <dgm:pt modelId="{08121109-4BB1-4721-A77F-8B59FFF4014E}">
      <dgm:prSet custT="1"/>
      <dgm:spPr/>
      <dgm:t>
        <a:bodyPr/>
        <a:lstStyle/>
        <a:p>
          <a:r>
            <a:rPr lang="en-GB" sz="1600" b="1" dirty="0">
              <a:solidFill>
                <a:schemeClr val="tx1"/>
              </a:solidFill>
              <a:latin typeface="Calibri" panose="020F0502020204030204" pitchFamily="34" charset="0"/>
              <a:cs typeface="Calibri" panose="020F0502020204030204" pitchFamily="34" charset="0"/>
            </a:rPr>
            <a:t>Framing the “social” and the “enterprise” elements</a:t>
          </a:r>
          <a:endParaRPr lang="en-US" sz="1600" b="1" dirty="0">
            <a:solidFill>
              <a:schemeClr val="tx1"/>
            </a:solidFill>
            <a:latin typeface="Calibri" panose="020F0502020204030204" pitchFamily="34" charset="0"/>
            <a:cs typeface="Calibri" panose="020F0502020204030204" pitchFamily="34" charset="0"/>
          </a:endParaRPr>
        </a:p>
      </dgm:t>
    </dgm:pt>
    <dgm:pt modelId="{0C6A40C3-0A7B-43C8-A3A8-2CB9CA828A63}" type="parTrans" cxnId="{60E102FF-2ECC-440C-BC96-BFE68ACE02FB}">
      <dgm:prSet/>
      <dgm:spPr/>
      <dgm:t>
        <a:bodyPr/>
        <a:lstStyle/>
        <a:p>
          <a:endParaRPr lang="en-US"/>
        </a:p>
      </dgm:t>
    </dgm:pt>
    <dgm:pt modelId="{99CA5EF6-4A4E-4C3D-8256-10C7B2E4A25E}" type="sibTrans" cxnId="{60E102FF-2ECC-440C-BC96-BFE68ACE02FB}">
      <dgm:prSet/>
      <dgm:spPr/>
      <dgm:t>
        <a:bodyPr/>
        <a:lstStyle/>
        <a:p>
          <a:endParaRPr lang="en-US"/>
        </a:p>
      </dgm:t>
    </dgm:pt>
    <dgm:pt modelId="{E4AB5C12-51E7-4E97-8359-FC7880423140}">
      <dgm:prSet custT="1"/>
      <dgm:spPr/>
      <dgm:t>
        <a:bodyPr/>
        <a:lstStyle/>
        <a:p>
          <a:r>
            <a:rPr lang="en-GB" sz="1400" b="1" dirty="0">
              <a:solidFill>
                <a:schemeClr val="tx1"/>
              </a:solidFill>
              <a:latin typeface="Calibri" panose="020F0502020204030204" pitchFamily="34" charset="0"/>
              <a:cs typeface="Calibri" panose="020F0502020204030204" pitchFamily="34" charset="0"/>
            </a:rPr>
            <a:t>WLEDC engagement with WSEN and European Social Economy Workshops on Social Business Canvas Tool. Connecting the local, national &amp; European ecosystems</a:t>
          </a:r>
          <a:endParaRPr lang="en-US" sz="1400" b="1" dirty="0">
            <a:solidFill>
              <a:schemeClr val="tx1"/>
            </a:solidFill>
            <a:latin typeface="Calibri" panose="020F0502020204030204" pitchFamily="34" charset="0"/>
            <a:cs typeface="Calibri" panose="020F0502020204030204" pitchFamily="34" charset="0"/>
          </a:endParaRPr>
        </a:p>
      </dgm:t>
    </dgm:pt>
    <dgm:pt modelId="{C9C894BA-1B7C-4D66-8E86-33F71EB8EBCF}" type="parTrans" cxnId="{4B016688-23EC-4E12-9C85-001EC54D7643}">
      <dgm:prSet/>
      <dgm:spPr/>
      <dgm:t>
        <a:bodyPr/>
        <a:lstStyle/>
        <a:p>
          <a:endParaRPr lang="en-US"/>
        </a:p>
      </dgm:t>
    </dgm:pt>
    <dgm:pt modelId="{DF391FB4-CBBC-4616-8484-5EC719D2783A}" type="sibTrans" cxnId="{4B016688-23EC-4E12-9C85-001EC54D7643}">
      <dgm:prSet/>
      <dgm:spPr/>
      <dgm:t>
        <a:bodyPr/>
        <a:lstStyle/>
        <a:p>
          <a:endParaRPr lang="en-US"/>
        </a:p>
      </dgm:t>
    </dgm:pt>
    <dgm:pt modelId="{5E5B62D6-D9B8-4599-BAD2-7E3F65A2ABAC}" type="pres">
      <dgm:prSet presAssocID="{6803D668-7334-4133-9453-12331F6E2BDC}" presName="diagram" presStyleCnt="0">
        <dgm:presLayoutVars>
          <dgm:dir/>
          <dgm:resizeHandles val="exact"/>
        </dgm:presLayoutVars>
      </dgm:prSet>
      <dgm:spPr/>
    </dgm:pt>
    <dgm:pt modelId="{109D6D07-AC5C-4360-9E43-E4C5F447350D}" type="pres">
      <dgm:prSet presAssocID="{4048470E-5085-4EFC-8647-D740D42CD31B}" presName="node" presStyleLbl="node1" presStyleIdx="0" presStyleCnt="7">
        <dgm:presLayoutVars>
          <dgm:bulletEnabled val="1"/>
        </dgm:presLayoutVars>
      </dgm:prSet>
      <dgm:spPr/>
    </dgm:pt>
    <dgm:pt modelId="{0F9B521D-F6D9-4D3E-A2B7-0182B992BE2C}" type="pres">
      <dgm:prSet presAssocID="{F2CD22ED-1BAD-438F-A8FC-AAFB5DA79203}" presName="sibTrans" presStyleCnt="0"/>
      <dgm:spPr/>
    </dgm:pt>
    <dgm:pt modelId="{4DE58F5C-EC9D-4E43-8EC0-F13D1659245B}" type="pres">
      <dgm:prSet presAssocID="{0FD72B86-A11A-43B0-B839-939EB76F3D51}" presName="node" presStyleLbl="node1" presStyleIdx="1" presStyleCnt="7">
        <dgm:presLayoutVars>
          <dgm:bulletEnabled val="1"/>
        </dgm:presLayoutVars>
      </dgm:prSet>
      <dgm:spPr/>
    </dgm:pt>
    <dgm:pt modelId="{D9649E6B-0944-4C97-92C5-7E2C8B7C691C}" type="pres">
      <dgm:prSet presAssocID="{4D543B99-FB49-4354-9E95-7946106362EA}" presName="sibTrans" presStyleCnt="0"/>
      <dgm:spPr/>
    </dgm:pt>
    <dgm:pt modelId="{E20F4A58-75FB-4B08-9C11-2625CDF4963D}" type="pres">
      <dgm:prSet presAssocID="{85BA7966-6C13-47E4-AEF8-9B352E19EDFD}" presName="node" presStyleLbl="node1" presStyleIdx="2" presStyleCnt="7">
        <dgm:presLayoutVars>
          <dgm:bulletEnabled val="1"/>
        </dgm:presLayoutVars>
      </dgm:prSet>
      <dgm:spPr/>
    </dgm:pt>
    <dgm:pt modelId="{E5292980-4985-4807-837A-649CA29C6F78}" type="pres">
      <dgm:prSet presAssocID="{05F05E73-E990-4767-800E-0BD355DB9D83}" presName="sibTrans" presStyleCnt="0"/>
      <dgm:spPr/>
    </dgm:pt>
    <dgm:pt modelId="{D491D2E7-A804-4DF7-BBD6-A2349C179E8A}" type="pres">
      <dgm:prSet presAssocID="{9BF3951D-4AFE-4FA2-8AB0-4B6BBBE3589D}" presName="node" presStyleLbl="node1" presStyleIdx="3" presStyleCnt="7">
        <dgm:presLayoutVars>
          <dgm:bulletEnabled val="1"/>
        </dgm:presLayoutVars>
      </dgm:prSet>
      <dgm:spPr/>
    </dgm:pt>
    <dgm:pt modelId="{A325A5A8-409D-4CE2-B86C-A860B9A3154E}" type="pres">
      <dgm:prSet presAssocID="{24127007-5708-40A9-A5F3-3135D0E3FE36}" presName="sibTrans" presStyleCnt="0"/>
      <dgm:spPr/>
    </dgm:pt>
    <dgm:pt modelId="{4C95E71F-38FD-4EBD-8E5B-060554AA217D}" type="pres">
      <dgm:prSet presAssocID="{1447B308-A783-4ED7-8498-B5F66B632CC5}" presName="node" presStyleLbl="node1" presStyleIdx="4" presStyleCnt="7">
        <dgm:presLayoutVars>
          <dgm:bulletEnabled val="1"/>
        </dgm:presLayoutVars>
      </dgm:prSet>
      <dgm:spPr/>
    </dgm:pt>
    <dgm:pt modelId="{EC0F6362-29DD-4BC7-A3B9-CB5825EE7AEF}" type="pres">
      <dgm:prSet presAssocID="{429079AD-246C-400F-B931-1DFBFB375135}" presName="sibTrans" presStyleCnt="0"/>
      <dgm:spPr/>
    </dgm:pt>
    <dgm:pt modelId="{23F2B264-77DF-444A-868D-C22782DFB6ED}" type="pres">
      <dgm:prSet presAssocID="{08121109-4BB1-4721-A77F-8B59FFF4014E}" presName="node" presStyleLbl="node1" presStyleIdx="5" presStyleCnt="7">
        <dgm:presLayoutVars>
          <dgm:bulletEnabled val="1"/>
        </dgm:presLayoutVars>
      </dgm:prSet>
      <dgm:spPr/>
    </dgm:pt>
    <dgm:pt modelId="{451B7569-7B9C-4E8D-BC81-DD37E8657865}" type="pres">
      <dgm:prSet presAssocID="{99CA5EF6-4A4E-4C3D-8256-10C7B2E4A25E}" presName="sibTrans" presStyleCnt="0"/>
      <dgm:spPr/>
    </dgm:pt>
    <dgm:pt modelId="{84720B93-2DA5-45C9-B224-6E960276443B}" type="pres">
      <dgm:prSet presAssocID="{E4AB5C12-51E7-4E97-8359-FC7880423140}" presName="node" presStyleLbl="node1" presStyleIdx="6" presStyleCnt="7">
        <dgm:presLayoutVars>
          <dgm:bulletEnabled val="1"/>
        </dgm:presLayoutVars>
      </dgm:prSet>
      <dgm:spPr/>
    </dgm:pt>
  </dgm:ptLst>
  <dgm:cxnLst>
    <dgm:cxn modelId="{F2749303-5EC4-4C2E-8B5D-DBA28F281CAE}" type="presOf" srcId="{0FD72B86-A11A-43B0-B839-939EB76F3D51}" destId="{4DE58F5C-EC9D-4E43-8EC0-F13D1659245B}" srcOrd="0" destOrd="0" presId="urn:microsoft.com/office/officeart/2005/8/layout/default"/>
    <dgm:cxn modelId="{32C6F430-5B86-4A4A-ADDD-2EBCDDAB71A4}" type="presOf" srcId="{1447B308-A783-4ED7-8498-B5F66B632CC5}" destId="{4C95E71F-38FD-4EBD-8E5B-060554AA217D}" srcOrd="0" destOrd="0" presId="urn:microsoft.com/office/officeart/2005/8/layout/default"/>
    <dgm:cxn modelId="{D6DA9763-0623-48F6-828D-558117C773E6}" srcId="{6803D668-7334-4133-9453-12331F6E2BDC}" destId="{85BA7966-6C13-47E4-AEF8-9B352E19EDFD}" srcOrd="2" destOrd="0" parTransId="{3F0E8BAB-8828-4CB7-ADA6-97B3A5FEB28C}" sibTransId="{05F05E73-E990-4767-800E-0BD355DB9D83}"/>
    <dgm:cxn modelId="{C5A99F46-2A9E-4518-80A7-D62DE9CA1E0F}" srcId="{6803D668-7334-4133-9453-12331F6E2BDC}" destId="{1447B308-A783-4ED7-8498-B5F66B632CC5}" srcOrd="4" destOrd="0" parTransId="{78B4C63E-F7FF-4E6F-A580-0768A3D7E365}" sibTransId="{429079AD-246C-400F-B931-1DFBFB375135}"/>
    <dgm:cxn modelId="{A11D1F4A-F6B7-4213-A923-AD7BC1BEE3A5}" type="presOf" srcId="{E4AB5C12-51E7-4E97-8359-FC7880423140}" destId="{84720B93-2DA5-45C9-B224-6E960276443B}" srcOrd="0" destOrd="0" presId="urn:microsoft.com/office/officeart/2005/8/layout/default"/>
    <dgm:cxn modelId="{32A8514A-CDA3-4E99-8D03-89E1AC783690}" srcId="{6803D668-7334-4133-9453-12331F6E2BDC}" destId="{0FD72B86-A11A-43B0-B839-939EB76F3D51}" srcOrd="1" destOrd="0" parTransId="{131D2AA2-7A41-4C50-9059-285E4785162B}" sibTransId="{4D543B99-FB49-4354-9E95-7946106362EA}"/>
    <dgm:cxn modelId="{D09DF36A-BADE-4FCC-9A2E-3DA620EBD4A3}" srcId="{6803D668-7334-4133-9453-12331F6E2BDC}" destId="{9BF3951D-4AFE-4FA2-8AB0-4B6BBBE3589D}" srcOrd="3" destOrd="0" parTransId="{FC721623-8E6E-45D3-8A43-FD613FED6D48}" sibTransId="{24127007-5708-40A9-A5F3-3135D0E3FE36}"/>
    <dgm:cxn modelId="{056C1555-5DC2-4200-A2AB-C85979ECE0B1}" type="presOf" srcId="{9BF3951D-4AFE-4FA2-8AB0-4B6BBBE3589D}" destId="{D491D2E7-A804-4DF7-BBD6-A2349C179E8A}" srcOrd="0" destOrd="0" presId="urn:microsoft.com/office/officeart/2005/8/layout/default"/>
    <dgm:cxn modelId="{79849D86-63B5-452F-B24D-5108B0B4BEE1}" type="presOf" srcId="{08121109-4BB1-4721-A77F-8B59FFF4014E}" destId="{23F2B264-77DF-444A-868D-C22782DFB6ED}" srcOrd="0" destOrd="0" presId="urn:microsoft.com/office/officeart/2005/8/layout/default"/>
    <dgm:cxn modelId="{CF3D4288-3A72-4609-BB89-DEB944EE6A58}" type="presOf" srcId="{85BA7966-6C13-47E4-AEF8-9B352E19EDFD}" destId="{E20F4A58-75FB-4B08-9C11-2625CDF4963D}" srcOrd="0" destOrd="0" presId="urn:microsoft.com/office/officeart/2005/8/layout/default"/>
    <dgm:cxn modelId="{4B016688-23EC-4E12-9C85-001EC54D7643}" srcId="{6803D668-7334-4133-9453-12331F6E2BDC}" destId="{E4AB5C12-51E7-4E97-8359-FC7880423140}" srcOrd="6" destOrd="0" parTransId="{C9C894BA-1B7C-4D66-8E86-33F71EB8EBCF}" sibTransId="{DF391FB4-CBBC-4616-8484-5EC719D2783A}"/>
    <dgm:cxn modelId="{32B7A8AF-1323-4A9C-9D28-00BD7A4793AC}" srcId="{6803D668-7334-4133-9453-12331F6E2BDC}" destId="{4048470E-5085-4EFC-8647-D740D42CD31B}" srcOrd="0" destOrd="0" parTransId="{BD27F4C9-7AB5-467B-8AB9-F73FA6E1FE3E}" sibTransId="{F2CD22ED-1BAD-438F-A8FC-AAFB5DA79203}"/>
    <dgm:cxn modelId="{9AB7ADBF-0D7A-4C75-85BF-9306777C58C5}" type="presOf" srcId="{6803D668-7334-4133-9453-12331F6E2BDC}" destId="{5E5B62D6-D9B8-4599-BAD2-7E3F65A2ABAC}" srcOrd="0" destOrd="0" presId="urn:microsoft.com/office/officeart/2005/8/layout/default"/>
    <dgm:cxn modelId="{9ED79DD0-4402-470C-869F-258CE95D9561}" type="presOf" srcId="{4048470E-5085-4EFC-8647-D740D42CD31B}" destId="{109D6D07-AC5C-4360-9E43-E4C5F447350D}" srcOrd="0" destOrd="0" presId="urn:microsoft.com/office/officeart/2005/8/layout/default"/>
    <dgm:cxn modelId="{60E102FF-2ECC-440C-BC96-BFE68ACE02FB}" srcId="{6803D668-7334-4133-9453-12331F6E2BDC}" destId="{08121109-4BB1-4721-A77F-8B59FFF4014E}" srcOrd="5" destOrd="0" parTransId="{0C6A40C3-0A7B-43C8-A3A8-2CB9CA828A63}" sibTransId="{99CA5EF6-4A4E-4C3D-8256-10C7B2E4A25E}"/>
    <dgm:cxn modelId="{BE116DCF-1D47-4F51-9C25-394E4B94092A}" type="presParOf" srcId="{5E5B62D6-D9B8-4599-BAD2-7E3F65A2ABAC}" destId="{109D6D07-AC5C-4360-9E43-E4C5F447350D}" srcOrd="0" destOrd="0" presId="urn:microsoft.com/office/officeart/2005/8/layout/default"/>
    <dgm:cxn modelId="{4B4DE07D-80AA-42E7-822A-6F68C99DD005}" type="presParOf" srcId="{5E5B62D6-D9B8-4599-BAD2-7E3F65A2ABAC}" destId="{0F9B521D-F6D9-4D3E-A2B7-0182B992BE2C}" srcOrd="1" destOrd="0" presId="urn:microsoft.com/office/officeart/2005/8/layout/default"/>
    <dgm:cxn modelId="{346437E4-745A-470E-9897-F659EAFEDE9F}" type="presParOf" srcId="{5E5B62D6-D9B8-4599-BAD2-7E3F65A2ABAC}" destId="{4DE58F5C-EC9D-4E43-8EC0-F13D1659245B}" srcOrd="2" destOrd="0" presId="urn:microsoft.com/office/officeart/2005/8/layout/default"/>
    <dgm:cxn modelId="{86706016-503B-41DB-B96A-550DD36594B8}" type="presParOf" srcId="{5E5B62D6-D9B8-4599-BAD2-7E3F65A2ABAC}" destId="{D9649E6B-0944-4C97-92C5-7E2C8B7C691C}" srcOrd="3" destOrd="0" presId="urn:microsoft.com/office/officeart/2005/8/layout/default"/>
    <dgm:cxn modelId="{1FE90F1B-B45E-4A37-B549-492971410238}" type="presParOf" srcId="{5E5B62D6-D9B8-4599-BAD2-7E3F65A2ABAC}" destId="{E20F4A58-75FB-4B08-9C11-2625CDF4963D}" srcOrd="4" destOrd="0" presId="urn:microsoft.com/office/officeart/2005/8/layout/default"/>
    <dgm:cxn modelId="{CAAE48D5-2557-40BA-832B-5CE3852F1675}" type="presParOf" srcId="{5E5B62D6-D9B8-4599-BAD2-7E3F65A2ABAC}" destId="{E5292980-4985-4807-837A-649CA29C6F78}" srcOrd="5" destOrd="0" presId="urn:microsoft.com/office/officeart/2005/8/layout/default"/>
    <dgm:cxn modelId="{0246D26D-16B9-4BD5-8CCC-44BD3BA23DED}" type="presParOf" srcId="{5E5B62D6-D9B8-4599-BAD2-7E3F65A2ABAC}" destId="{D491D2E7-A804-4DF7-BBD6-A2349C179E8A}" srcOrd="6" destOrd="0" presId="urn:microsoft.com/office/officeart/2005/8/layout/default"/>
    <dgm:cxn modelId="{56BEB3D9-6A6D-46F1-8204-8372BF9500C0}" type="presParOf" srcId="{5E5B62D6-D9B8-4599-BAD2-7E3F65A2ABAC}" destId="{A325A5A8-409D-4CE2-B86C-A860B9A3154E}" srcOrd="7" destOrd="0" presId="urn:microsoft.com/office/officeart/2005/8/layout/default"/>
    <dgm:cxn modelId="{AA5263EC-D79C-423C-BB80-C597C30DA267}" type="presParOf" srcId="{5E5B62D6-D9B8-4599-BAD2-7E3F65A2ABAC}" destId="{4C95E71F-38FD-4EBD-8E5B-060554AA217D}" srcOrd="8" destOrd="0" presId="urn:microsoft.com/office/officeart/2005/8/layout/default"/>
    <dgm:cxn modelId="{CF6CD691-5CCD-4B55-BC27-C13C938B8D2E}" type="presParOf" srcId="{5E5B62D6-D9B8-4599-BAD2-7E3F65A2ABAC}" destId="{EC0F6362-29DD-4BC7-A3B9-CB5825EE7AEF}" srcOrd="9" destOrd="0" presId="urn:microsoft.com/office/officeart/2005/8/layout/default"/>
    <dgm:cxn modelId="{86680F78-B0A8-49A2-8347-8A03B731E064}" type="presParOf" srcId="{5E5B62D6-D9B8-4599-BAD2-7E3F65A2ABAC}" destId="{23F2B264-77DF-444A-868D-C22782DFB6ED}" srcOrd="10" destOrd="0" presId="urn:microsoft.com/office/officeart/2005/8/layout/default"/>
    <dgm:cxn modelId="{C592C048-46AD-49C7-8F55-B75D8E77A6E3}" type="presParOf" srcId="{5E5B62D6-D9B8-4599-BAD2-7E3F65A2ABAC}" destId="{451B7569-7B9C-4E8D-BC81-DD37E8657865}" srcOrd="11" destOrd="0" presId="urn:microsoft.com/office/officeart/2005/8/layout/default"/>
    <dgm:cxn modelId="{5AEAEC4D-603C-476F-8F8A-6CAFE90F634A}" type="presParOf" srcId="{5E5B62D6-D9B8-4599-BAD2-7E3F65A2ABAC}" destId="{84720B93-2DA5-45C9-B224-6E960276443B}"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AF032A-A5CC-4F06-96DE-F805A6041899}"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3B32D5F8-6900-4889-9187-C012BC00A97A}">
      <dgm:prSet/>
      <dgm:spPr/>
      <dgm:t>
        <a:bodyPr/>
        <a:lstStyle/>
        <a:p>
          <a:r>
            <a:rPr lang="en-GB" b="1" dirty="0">
              <a:solidFill>
                <a:schemeClr val="tx1"/>
              </a:solidFill>
            </a:rPr>
            <a:t>Digital Audit – Website &amp; S/M</a:t>
          </a:r>
          <a:endParaRPr lang="en-US" b="1" dirty="0">
            <a:solidFill>
              <a:schemeClr val="tx1"/>
            </a:solidFill>
          </a:endParaRPr>
        </a:p>
      </dgm:t>
    </dgm:pt>
    <dgm:pt modelId="{7049D65B-86D3-46A2-B8F1-7926AEFD1A63}" type="parTrans" cxnId="{A1655B7D-1FB2-4812-BE91-E7183728A116}">
      <dgm:prSet/>
      <dgm:spPr/>
      <dgm:t>
        <a:bodyPr/>
        <a:lstStyle/>
        <a:p>
          <a:endParaRPr lang="en-US"/>
        </a:p>
      </dgm:t>
    </dgm:pt>
    <dgm:pt modelId="{045B5F0B-44FE-4B78-98EF-CB0DD4E57A82}" type="sibTrans" cxnId="{A1655B7D-1FB2-4812-BE91-E7183728A116}">
      <dgm:prSet/>
      <dgm:spPr/>
      <dgm:t>
        <a:bodyPr/>
        <a:lstStyle/>
        <a:p>
          <a:endParaRPr lang="en-US"/>
        </a:p>
      </dgm:t>
    </dgm:pt>
    <dgm:pt modelId="{D160EEF8-B816-42BC-8E40-15423C7D1805}">
      <dgm:prSet/>
      <dgm:spPr/>
      <dgm:t>
        <a:bodyPr/>
        <a:lstStyle/>
        <a:p>
          <a:r>
            <a:rPr lang="en-GB" b="1" dirty="0">
              <a:solidFill>
                <a:schemeClr val="tx1"/>
              </a:solidFill>
            </a:rPr>
            <a:t>Pestel &amp; Swot Analysis</a:t>
          </a:r>
          <a:endParaRPr lang="en-US" b="1" dirty="0">
            <a:solidFill>
              <a:schemeClr val="tx1"/>
            </a:solidFill>
          </a:endParaRPr>
        </a:p>
      </dgm:t>
    </dgm:pt>
    <dgm:pt modelId="{48B8A584-FBE5-423C-8327-78BE5E22A1E0}" type="parTrans" cxnId="{F9110193-42E8-4377-88C9-3300578BBD17}">
      <dgm:prSet/>
      <dgm:spPr/>
      <dgm:t>
        <a:bodyPr/>
        <a:lstStyle/>
        <a:p>
          <a:endParaRPr lang="en-US"/>
        </a:p>
      </dgm:t>
    </dgm:pt>
    <dgm:pt modelId="{1CBD6945-D830-4E27-A771-5632FB074155}" type="sibTrans" cxnId="{F9110193-42E8-4377-88C9-3300578BBD17}">
      <dgm:prSet/>
      <dgm:spPr/>
      <dgm:t>
        <a:bodyPr/>
        <a:lstStyle/>
        <a:p>
          <a:endParaRPr lang="en-US"/>
        </a:p>
      </dgm:t>
    </dgm:pt>
    <dgm:pt modelId="{2F5E61AE-A226-4368-8A65-2374C85D07CD}">
      <dgm:prSet/>
      <dgm:spPr/>
      <dgm:t>
        <a:bodyPr/>
        <a:lstStyle/>
        <a:p>
          <a:r>
            <a:rPr lang="en-GB" b="1" dirty="0">
              <a:solidFill>
                <a:schemeClr val="tx1"/>
              </a:solidFill>
            </a:rPr>
            <a:t>Competitor Analysis</a:t>
          </a:r>
          <a:endParaRPr lang="en-US" b="1" dirty="0">
            <a:solidFill>
              <a:schemeClr val="tx1"/>
            </a:solidFill>
          </a:endParaRPr>
        </a:p>
      </dgm:t>
    </dgm:pt>
    <dgm:pt modelId="{AB97C0BC-0BCE-4241-9C87-77EBACD798AC}" type="parTrans" cxnId="{6BB2A7EE-53B7-44A5-918E-B29D233115E4}">
      <dgm:prSet/>
      <dgm:spPr/>
      <dgm:t>
        <a:bodyPr/>
        <a:lstStyle/>
        <a:p>
          <a:endParaRPr lang="en-US"/>
        </a:p>
      </dgm:t>
    </dgm:pt>
    <dgm:pt modelId="{80FC399E-09EC-47BB-8771-872ED13111F4}" type="sibTrans" cxnId="{6BB2A7EE-53B7-44A5-918E-B29D233115E4}">
      <dgm:prSet/>
      <dgm:spPr/>
      <dgm:t>
        <a:bodyPr/>
        <a:lstStyle/>
        <a:p>
          <a:endParaRPr lang="en-US"/>
        </a:p>
      </dgm:t>
    </dgm:pt>
    <dgm:pt modelId="{E6FC81B6-E41D-4DB5-AAD0-418BF9AC3602}">
      <dgm:prSet/>
      <dgm:spPr/>
      <dgm:t>
        <a:bodyPr/>
        <a:lstStyle/>
        <a:p>
          <a:r>
            <a:rPr lang="en-GB" b="1" dirty="0">
              <a:solidFill>
                <a:schemeClr val="tx1"/>
              </a:solidFill>
            </a:rPr>
            <a:t>Customer Journey</a:t>
          </a:r>
          <a:endParaRPr lang="en-US" b="1" dirty="0">
            <a:solidFill>
              <a:schemeClr val="tx1"/>
            </a:solidFill>
          </a:endParaRPr>
        </a:p>
      </dgm:t>
    </dgm:pt>
    <dgm:pt modelId="{84D071A7-6CF7-4B54-9A8A-7CD71E897B50}" type="parTrans" cxnId="{24004B8A-DA7D-428F-9FD4-552DCEB998E1}">
      <dgm:prSet/>
      <dgm:spPr/>
      <dgm:t>
        <a:bodyPr/>
        <a:lstStyle/>
        <a:p>
          <a:endParaRPr lang="en-US"/>
        </a:p>
      </dgm:t>
    </dgm:pt>
    <dgm:pt modelId="{31B49CCC-4293-4ECA-A0AF-9B3682F4491F}" type="sibTrans" cxnId="{24004B8A-DA7D-428F-9FD4-552DCEB998E1}">
      <dgm:prSet/>
      <dgm:spPr/>
      <dgm:t>
        <a:bodyPr/>
        <a:lstStyle/>
        <a:p>
          <a:endParaRPr lang="en-US"/>
        </a:p>
      </dgm:t>
    </dgm:pt>
    <dgm:pt modelId="{AE4F7052-E726-4E65-A858-BAAF4319F92C}">
      <dgm:prSet/>
      <dgm:spPr/>
      <dgm:t>
        <a:bodyPr/>
        <a:lstStyle/>
        <a:p>
          <a:r>
            <a:rPr lang="en-GB" b="1" dirty="0">
              <a:solidFill>
                <a:schemeClr val="tx1"/>
              </a:solidFill>
            </a:rPr>
            <a:t>Empathy Mapping – Market Segmentation &amp; Personalisation</a:t>
          </a:r>
          <a:endParaRPr lang="en-US" b="1" dirty="0">
            <a:solidFill>
              <a:schemeClr val="tx1"/>
            </a:solidFill>
          </a:endParaRPr>
        </a:p>
      </dgm:t>
    </dgm:pt>
    <dgm:pt modelId="{74FDFE60-342A-4A91-BE9F-BCEB9093A342}" type="parTrans" cxnId="{A7E02283-D3EB-4B44-80F0-075F1441478A}">
      <dgm:prSet/>
      <dgm:spPr/>
      <dgm:t>
        <a:bodyPr/>
        <a:lstStyle/>
        <a:p>
          <a:endParaRPr lang="en-US"/>
        </a:p>
      </dgm:t>
    </dgm:pt>
    <dgm:pt modelId="{38C7BE00-A000-4DCE-926F-5326086B2282}" type="sibTrans" cxnId="{A7E02283-D3EB-4B44-80F0-075F1441478A}">
      <dgm:prSet/>
      <dgm:spPr/>
      <dgm:t>
        <a:bodyPr/>
        <a:lstStyle/>
        <a:p>
          <a:endParaRPr lang="en-US"/>
        </a:p>
      </dgm:t>
    </dgm:pt>
    <dgm:pt modelId="{E0E9E92E-7F52-45D4-AE71-45CB44F0EA5E}">
      <dgm:prSet/>
      <dgm:spPr/>
      <dgm:t>
        <a:bodyPr/>
        <a:lstStyle/>
        <a:p>
          <a:r>
            <a:rPr lang="en-GB" b="1" dirty="0">
              <a:solidFill>
                <a:schemeClr val="tx1"/>
              </a:solidFill>
            </a:rPr>
            <a:t>Brand Identity</a:t>
          </a:r>
          <a:endParaRPr lang="en-US" b="1" dirty="0">
            <a:solidFill>
              <a:schemeClr val="tx1"/>
            </a:solidFill>
          </a:endParaRPr>
        </a:p>
      </dgm:t>
    </dgm:pt>
    <dgm:pt modelId="{371366AB-CB10-4A77-A1C2-A9BD6526FE97}" type="parTrans" cxnId="{6FB45893-2661-4A44-88BA-22AC7929E90C}">
      <dgm:prSet/>
      <dgm:spPr/>
      <dgm:t>
        <a:bodyPr/>
        <a:lstStyle/>
        <a:p>
          <a:endParaRPr lang="en-US"/>
        </a:p>
      </dgm:t>
    </dgm:pt>
    <dgm:pt modelId="{7E025F07-2E09-435C-AD62-A5F7D8AA9473}" type="sibTrans" cxnId="{6FB45893-2661-4A44-88BA-22AC7929E90C}">
      <dgm:prSet/>
      <dgm:spPr/>
      <dgm:t>
        <a:bodyPr/>
        <a:lstStyle/>
        <a:p>
          <a:endParaRPr lang="en-US"/>
        </a:p>
      </dgm:t>
    </dgm:pt>
    <dgm:pt modelId="{096114D7-6517-4BAB-A484-F17A3A710287}">
      <dgm:prSet/>
      <dgm:spPr/>
      <dgm:t>
        <a:bodyPr/>
        <a:lstStyle/>
        <a:p>
          <a:r>
            <a:rPr lang="en-GB" b="1" dirty="0">
              <a:solidFill>
                <a:schemeClr val="tx1"/>
              </a:solidFill>
            </a:rPr>
            <a:t>Short DM Campaign focused on Website improvement &amp; re-opening promotion</a:t>
          </a:r>
          <a:endParaRPr lang="en-US" b="1" dirty="0">
            <a:solidFill>
              <a:schemeClr val="tx1"/>
            </a:solidFill>
          </a:endParaRPr>
        </a:p>
      </dgm:t>
    </dgm:pt>
    <dgm:pt modelId="{6ABA9101-B7C1-4E68-B01B-BF1B1BC805AA}" type="parTrans" cxnId="{8812FA17-FC8D-41DD-88F8-9A74DE1A486C}">
      <dgm:prSet/>
      <dgm:spPr/>
      <dgm:t>
        <a:bodyPr/>
        <a:lstStyle/>
        <a:p>
          <a:endParaRPr lang="en-US"/>
        </a:p>
      </dgm:t>
    </dgm:pt>
    <dgm:pt modelId="{F6E664C2-8137-43DC-975B-4601E63A8D7C}" type="sibTrans" cxnId="{8812FA17-FC8D-41DD-88F8-9A74DE1A486C}">
      <dgm:prSet/>
      <dgm:spPr/>
      <dgm:t>
        <a:bodyPr/>
        <a:lstStyle/>
        <a:p>
          <a:endParaRPr lang="en-US"/>
        </a:p>
      </dgm:t>
    </dgm:pt>
    <dgm:pt modelId="{0197D67E-6C20-4CE2-B57D-C12E9ED5C720}" type="pres">
      <dgm:prSet presAssocID="{BFAF032A-A5CC-4F06-96DE-F805A6041899}" presName="diagram" presStyleCnt="0">
        <dgm:presLayoutVars>
          <dgm:dir/>
          <dgm:resizeHandles val="exact"/>
        </dgm:presLayoutVars>
      </dgm:prSet>
      <dgm:spPr/>
    </dgm:pt>
    <dgm:pt modelId="{0E5BDE06-7A8D-45EB-AD2A-452FABD1E71E}" type="pres">
      <dgm:prSet presAssocID="{3B32D5F8-6900-4889-9187-C012BC00A97A}" presName="node" presStyleLbl="node1" presStyleIdx="0" presStyleCnt="7">
        <dgm:presLayoutVars>
          <dgm:bulletEnabled val="1"/>
        </dgm:presLayoutVars>
      </dgm:prSet>
      <dgm:spPr/>
    </dgm:pt>
    <dgm:pt modelId="{5EBF7AD3-6A18-4445-8B8E-891ACF640AF4}" type="pres">
      <dgm:prSet presAssocID="{045B5F0B-44FE-4B78-98EF-CB0DD4E57A82}" presName="sibTrans" presStyleCnt="0"/>
      <dgm:spPr/>
    </dgm:pt>
    <dgm:pt modelId="{3DDE3460-D7B2-4270-A492-1A7B954C2B70}" type="pres">
      <dgm:prSet presAssocID="{D160EEF8-B816-42BC-8E40-15423C7D1805}" presName="node" presStyleLbl="node1" presStyleIdx="1" presStyleCnt="7">
        <dgm:presLayoutVars>
          <dgm:bulletEnabled val="1"/>
        </dgm:presLayoutVars>
      </dgm:prSet>
      <dgm:spPr/>
    </dgm:pt>
    <dgm:pt modelId="{BAD1F0D8-DA36-40BB-9062-6DBD9B32C8EC}" type="pres">
      <dgm:prSet presAssocID="{1CBD6945-D830-4E27-A771-5632FB074155}" presName="sibTrans" presStyleCnt="0"/>
      <dgm:spPr/>
    </dgm:pt>
    <dgm:pt modelId="{72A115FD-BCAD-4790-8305-CABD876444E5}" type="pres">
      <dgm:prSet presAssocID="{2F5E61AE-A226-4368-8A65-2374C85D07CD}" presName="node" presStyleLbl="node1" presStyleIdx="2" presStyleCnt="7">
        <dgm:presLayoutVars>
          <dgm:bulletEnabled val="1"/>
        </dgm:presLayoutVars>
      </dgm:prSet>
      <dgm:spPr/>
    </dgm:pt>
    <dgm:pt modelId="{CDCAADCF-42D1-462D-82BF-5562FFA6FE72}" type="pres">
      <dgm:prSet presAssocID="{80FC399E-09EC-47BB-8771-872ED13111F4}" presName="sibTrans" presStyleCnt="0"/>
      <dgm:spPr/>
    </dgm:pt>
    <dgm:pt modelId="{F0C8144A-C8A4-453E-8844-505C9C7EBCCF}" type="pres">
      <dgm:prSet presAssocID="{E6FC81B6-E41D-4DB5-AAD0-418BF9AC3602}" presName="node" presStyleLbl="node1" presStyleIdx="3" presStyleCnt="7">
        <dgm:presLayoutVars>
          <dgm:bulletEnabled val="1"/>
        </dgm:presLayoutVars>
      </dgm:prSet>
      <dgm:spPr/>
    </dgm:pt>
    <dgm:pt modelId="{3F941A30-9882-4863-98A1-BB52EC65FFF6}" type="pres">
      <dgm:prSet presAssocID="{31B49CCC-4293-4ECA-A0AF-9B3682F4491F}" presName="sibTrans" presStyleCnt="0"/>
      <dgm:spPr/>
    </dgm:pt>
    <dgm:pt modelId="{1B6D5B61-B535-432D-8333-6B6613294CA0}" type="pres">
      <dgm:prSet presAssocID="{AE4F7052-E726-4E65-A858-BAAF4319F92C}" presName="node" presStyleLbl="node1" presStyleIdx="4" presStyleCnt="7">
        <dgm:presLayoutVars>
          <dgm:bulletEnabled val="1"/>
        </dgm:presLayoutVars>
      </dgm:prSet>
      <dgm:spPr/>
    </dgm:pt>
    <dgm:pt modelId="{FFB0CA46-E7BF-4321-B17E-4450FF3D5899}" type="pres">
      <dgm:prSet presAssocID="{38C7BE00-A000-4DCE-926F-5326086B2282}" presName="sibTrans" presStyleCnt="0"/>
      <dgm:spPr/>
    </dgm:pt>
    <dgm:pt modelId="{DD9618D6-BBAA-4A89-A312-191AAE2CE256}" type="pres">
      <dgm:prSet presAssocID="{E0E9E92E-7F52-45D4-AE71-45CB44F0EA5E}" presName="node" presStyleLbl="node1" presStyleIdx="5" presStyleCnt="7">
        <dgm:presLayoutVars>
          <dgm:bulletEnabled val="1"/>
        </dgm:presLayoutVars>
      </dgm:prSet>
      <dgm:spPr/>
    </dgm:pt>
    <dgm:pt modelId="{7C503B2A-B3CA-4169-AE72-A390AE2F352B}" type="pres">
      <dgm:prSet presAssocID="{7E025F07-2E09-435C-AD62-A5F7D8AA9473}" presName="sibTrans" presStyleCnt="0"/>
      <dgm:spPr/>
    </dgm:pt>
    <dgm:pt modelId="{25BA6915-815B-462B-8788-19B55F66D0DA}" type="pres">
      <dgm:prSet presAssocID="{096114D7-6517-4BAB-A484-F17A3A710287}" presName="node" presStyleLbl="node1" presStyleIdx="6" presStyleCnt="7">
        <dgm:presLayoutVars>
          <dgm:bulletEnabled val="1"/>
        </dgm:presLayoutVars>
      </dgm:prSet>
      <dgm:spPr/>
    </dgm:pt>
  </dgm:ptLst>
  <dgm:cxnLst>
    <dgm:cxn modelId="{145B4813-58EE-4C8E-A0FF-76C2FE0B917C}" type="presOf" srcId="{3B32D5F8-6900-4889-9187-C012BC00A97A}" destId="{0E5BDE06-7A8D-45EB-AD2A-452FABD1E71E}" srcOrd="0" destOrd="0" presId="urn:microsoft.com/office/officeart/2005/8/layout/default"/>
    <dgm:cxn modelId="{8812FA17-FC8D-41DD-88F8-9A74DE1A486C}" srcId="{BFAF032A-A5CC-4F06-96DE-F805A6041899}" destId="{096114D7-6517-4BAB-A484-F17A3A710287}" srcOrd="6" destOrd="0" parTransId="{6ABA9101-B7C1-4E68-B01B-BF1B1BC805AA}" sibTransId="{F6E664C2-8137-43DC-975B-4601E63A8D7C}"/>
    <dgm:cxn modelId="{9B98BD2F-5519-4E91-A568-41D306E4E5E7}" type="presOf" srcId="{AE4F7052-E726-4E65-A858-BAAF4319F92C}" destId="{1B6D5B61-B535-432D-8333-6B6613294CA0}" srcOrd="0" destOrd="0" presId="urn:microsoft.com/office/officeart/2005/8/layout/default"/>
    <dgm:cxn modelId="{6DFF4776-627D-4A5C-8481-899526C74FDB}" type="presOf" srcId="{BFAF032A-A5CC-4F06-96DE-F805A6041899}" destId="{0197D67E-6C20-4CE2-B57D-C12E9ED5C720}" srcOrd="0" destOrd="0" presId="urn:microsoft.com/office/officeart/2005/8/layout/default"/>
    <dgm:cxn modelId="{A1655B7D-1FB2-4812-BE91-E7183728A116}" srcId="{BFAF032A-A5CC-4F06-96DE-F805A6041899}" destId="{3B32D5F8-6900-4889-9187-C012BC00A97A}" srcOrd="0" destOrd="0" parTransId="{7049D65B-86D3-46A2-B8F1-7926AEFD1A63}" sibTransId="{045B5F0B-44FE-4B78-98EF-CB0DD4E57A82}"/>
    <dgm:cxn modelId="{A7E02283-D3EB-4B44-80F0-075F1441478A}" srcId="{BFAF032A-A5CC-4F06-96DE-F805A6041899}" destId="{AE4F7052-E726-4E65-A858-BAAF4319F92C}" srcOrd="4" destOrd="0" parTransId="{74FDFE60-342A-4A91-BE9F-BCEB9093A342}" sibTransId="{38C7BE00-A000-4DCE-926F-5326086B2282}"/>
    <dgm:cxn modelId="{24004B8A-DA7D-428F-9FD4-552DCEB998E1}" srcId="{BFAF032A-A5CC-4F06-96DE-F805A6041899}" destId="{E6FC81B6-E41D-4DB5-AAD0-418BF9AC3602}" srcOrd="3" destOrd="0" parTransId="{84D071A7-6CF7-4B54-9A8A-7CD71E897B50}" sibTransId="{31B49CCC-4293-4ECA-A0AF-9B3682F4491F}"/>
    <dgm:cxn modelId="{F9110193-42E8-4377-88C9-3300578BBD17}" srcId="{BFAF032A-A5CC-4F06-96DE-F805A6041899}" destId="{D160EEF8-B816-42BC-8E40-15423C7D1805}" srcOrd="1" destOrd="0" parTransId="{48B8A584-FBE5-423C-8327-78BE5E22A1E0}" sibTransId="{1CBD6945-D830-4E27-A771-5632FB074155}"/>
    <dgm:cxn modelId="{6FB45893-2661-4A44-88BA-22AC7929E90C}" srcId="{BFAF032A-A5CC-4F06-96DE-F805A6041899}" destId="{E0E9E92E-7F52-45D4-AE71-45CB44F0EA5E}" srcOrd="5" destOrd="0" parTransId="{371366AB-CB10-4A77-A1C2-A9BD6526FE97}" sibTransId="{7E025F07-2E09-435C-AD62-A5F7D8AA9473}"/>
    <dgm:cxn modelId="{3582D19C-CB6A-4AF8-9743-1C6DE190F623}" type="presOf" srcId="{D160EEF8-B816-42BC-8E40-15423C7D1805}" destId="{3DDE3460-D7B2-4270-A492-1A7B954C2B70}" srcOrd="0" destOrd="0" presId="urn:microsoft.com/office/officeart/2005/8/layout/default"/>
    <dgm:cxn modelId="{9B48E5A0-9E71-4E83-A933-2E90AF902770}" type="presOf" srcId="{E6FC81B6-E41D-4DB5-AAD0-418BF9AC3602}" destId="{F0C8144A-C8A4-453E-8844-505C9C7EBCCF}" srcOrd="0" destOrd="0" presId="urn:microsoft.com/office/officeart/2005/8/layout/default"/>
    <dgm:cxn modelId="{EBE2BDC0-B2CC-44FD-B2DE-3F673BB9740D}" type="presOf" srcId="{2F5E61AE-A226-4368-8A65-2374C85D07CD}" destId="{72A115FD-BCAD-4790-8305-CABD876444E5}" srcOrd="0" destOrd="0" presId="urn:microsoft.com/office/officeart/2005/8/layout/default"/>
    <dgm:cxn modelId="{A8CFD5DC-D332-4E84-8C59-838C741F5B6F}" type="presOf" srcId="{096114D7-6517-4BAB-A484-F17A3A710287}" destId="{25BA6915-815B-462B-8788-19B55F66D0DA}" srcOrd="0" destOrd="0" presId="urn:microsoft.com/office/officeart/2005/8/layout/default"/>
    <dgm:cxn modelId="{6BB2A7EE-53B7-44A5-918E-B29D233115E4}" srcId="{BFAF032A-A5CC-4F06-96DE-F805A6041899}" destId="{2F5E61AE-A226-4368-8A65-2374C85D07CD}" srcOrd="2" destOrd="0" parTransId="{AB97C0BC-0BCE-4241-9C87-77EBACD798AC}" sibTransId="{80FC399E-09EC-47BB-8771-872ED13111F4}"/>
    <dgm:cxn modelId="{404827EF-3DAD-47AF-BF31-9DEC8FA551DB}" type="presOf" srcId="{E0E9E92E-7F52-45D4-AE71-45CB44F0EA5E}" destId="{DD9618D6-BBAA-4A89-A312-191AAE2CE256}" srcOrd="0" destOrd="0" presId="urn:microsoft.com/office/officeart/2005/8/layout/default"/>
    <dgm:cxn modelId="{C947598F-6151-4BA6-B126-331D28FAA70F}" type="presParOf" srcId="{0197D67E-6C20-4CE2-B57D-C12E9ED5C720}" destId="{0E5BDE06-7A8D-45EB-AD2A-452FABD1E71E}" srcOrd="0" destOrd="0" presId="urn:microsoft.com/office/officeart/2005/8/layout/default"/>
    <dgm:cxn modelId="{2940FF3B-01EF-4CE0-A279-D6218B813EA4}" type="presParOf" srcId="{0197D67E-6C20-4CE2-B57D-C12E9ED5C720}" destId="{5EBF7AD3-6A18-4445-8B8E-891ACF640AF4}" srcOrd="1" destOrd="0" presId="urn:microsoft.com/office/officeart/2005/8/layout/default"/>
    <dgm:cxn modelId="{DED2A667-1F23-4169-8418-3B37365B365E}" type="presParOf" srcId="{0197D67E-6C20-4CE2-B57D-C12E9ED5C720}" destId="{3DDE3460-D7B2-4270-A492-1A7B954C2B70}" srcOrd="2" destOrd="0" presId="urn:microsoft.com/office/officeart/2005/8/layout/default"/>
    <dgm:cxn modelId="{C2B3B9D2-84E9-4D05-9A27-F4D9F5C78617}" type="presParOf" srcId="{0197D67E-6C20-4CE2-B57D-C12E9ED5C720}" destId="{BAD1F0D8-DA36-40BB-9062-6DBD9B32C8EC}" srcOrd="3" destOrd="0" presId="urn:microsoft.com/office/officeart/2005/8/layout/default"/>
    <dgm:cxn modelId="{5185A196-9CDD-4091-978B-880023BB8D1E}" type="presParOf" srcId="{0197D67E-6C20-4CE2-B57D-C12E9ED5C720}" destId="{72A115FD-BCAD-4790-8305-CABD876444E5}" srcOrd="4" destOrd="0" presId="urn:microsoft.com/office/officeart/2005/8/layout/default"/>
    <dgm:cxn modelId="{8A805F9F-C661-44CB-B131-B1FE7A591F7E}" type="presParOf" srcId="{0197D67E-6C20-4CE2-B57D-C12E9ED5C720}" destId="{CDCAADCF-42D1-462D-82BF-5562FFA6FE72}" srcOrd="5" destOrd="0" presId="urn:microsoft.com/office/officeart/2005/8/layout/default"/>
    <dgm:cxn modelId="{7CE7E329-06BB-4118-BDE8-EAE99E32F46E}" type="presParOf" srcId="{0197D67E-6C20-4CE2-B57D-C12E9ED5C720}" destId="{F0C8144A-C8A4-453E-8844-505C9C7EBCCF}" srcOrd="6" destOrd="0" presId="urn:microsoft.com/office/officeart/2005/8/layout/default"/>
    <dgm:cxn modelId="{A9DD7BA8-52A5-4BEB-8A49-EBD7359FB5F9}" type="presParOf" srcId="{0197D67E-6C20-4CE2-B57D-C12E9ED5C720}" destId="{3F941A30-9882-4863-98A1-BB52EC65FFF6}" srcOrd="7" destOrd="0" presId="urn:microsoft.com/office/officeart/2005/8/layout/default"/>
    <dgm:cxn modelId="{2AB65034-9535-4920-9EA5-DFEC33525650}" type="presParOf" srcId="{0197D67E-6C20-4CE2-B57D-C12E9ED5C720}" destId="{1B6D5B61-B535-432D-8333-6B6613294CA0}" srcOrd="8" destOrd="0" presId="urn:microsoft.com/office/officeart/2005/8/layout/default"/>
    <dgm:cxn modelId="{253B85E6-2BCF-47D5-B1C0-EEBA34A05E26}" type="presParOf" srcId="{0197D67E-6C20-4CE2-B57D-C12E9ED5C720}" destId="{FFB0CA46-E7BF-4321-B17E-4450FF3D5899}" srcOrd="9" destOrd="0" presId="urn:microsoft.com/office/officeart/2005/8/layout/default"/>
    <dgm:cxn modelId="{95EE1D3B-9952-44F4-A080-AB2FEC7A6CA6}" type="presParOf" srcId="{0197D67E-6C20-4CE2-B57D-C12E9ED5C720}" destId="{DD9618D6-BBAA-4A89-A312-191AAE2CE256}" srcOrd="10" destOrd="0" presId="urn:microsoft.com/office/officeart/2005/8/layout/default"/>
    <dgm:cxn modelId="{0AB8A94B-244A-4056-AAE8-C249D484C1CB}" type="presParOf" srcId="{0197D67E-6C20-4CE2-B57D-C12E9ED5C720}" destId="{7C503B2A-B3CA-4169-AE72-A390AE2F352B}" srcOrd="11" destOrd="0" presId="urn:microsoft.com/office/officeart/2005/8/layout/default"/>
    <dgm:cxn modelId="{3EAFD623-F8EE-429B-8B26-C9F83BF7C874}" type="presParOf" srcId="{0197D67E-6C20-4CE2-B57D-C12E9ED5C720}" destId="{25BA6915-815B-462B-8788-19B55F66D0DA}"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490CCD-986C-406B-AF44-3DF3C96B283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312E4F0-89E2-4E86-820C-7CBF21A06F9A}">
      <dgm:prSet/>
      <dgm:spPr/>
      <dgm:t>
        <a:bodyPr/>
        <a:lstStyle/>
        <a:p>
          <a:r>
            <a:rPr lang="en-GB" b="1" dirty="0">
              <a:solidFill>
                <a:schemeClr val="tx1"/>
              </a:solidFill>
            </a:rPr>
            <a:t>WLEDC – Commencement of Post Covid Strategic Plan &amp; ID of Governance Issues</a:t>
          </a:r>
          <a:endParaRPr lang="en-US" b="1" dirty="0">
            <a:solidFill>
              <a:schemeClr val="tx1"/>
            </a:solidFill>
          </a:endParaRPr>
        </a:p>
      </dgm:t>
    </dgm:pt>
    <dgm:pt modelId="{F93B7BD3-151C-4FE9-9BE3-876AE74379BB}" type="parTrans" cxnId="{95A5BA4D-5AF2-4270-8BFE-75A69CC85C97}">
      <dgm:prSet/>
      <dgm:spPr/>
      <dgm:t>
        <a:bodyPr/>
        <a:lstStyle/>
        <a:p>
          <a:endParaRPr lang="en-US"/>
        </a:p>
      </dgm:t>
    </dgm:pt>
    <dgm:pt modelId="{CB091163-D622-4C62-AFD3-7A3136D86D13}" type="sibTrans" cxnId="{95A5BA4D-5AF2-4270-8BFE-75A69CC85C97}">
      <dgm:prSet/>
      <dgm:spPr/>
      <dgm:t>
        <a:bodyPr/>
        <a:lstStyle/>
        <a:p>
          <a:endParaRPr lang="en-US"/>
        </a:p>
      </dgm:t>
    </dgm:pt>
    <dgm:pt modelId="{16FD2CB6-C0C4-4AC6-830E-AD33962E2F85}">
      <dgm:prSet/>
      <dgm:spPr/>
      <dgm:t>
        <a:bodyPr/>
        <a:lstStyle/>
        <a:p>
          <a:r>
            <a:rPr lang="en-GB" b="1" dirty="0">
              <a:solidFill>
                <a:schemeClr val="tx1"/>
              </a:solidFill>
            </a:rPr>
            <a:t>Cill Barra – Strategic and Operational Plan (</a:t>
          </a:r>
          <a:r>
            <a:rPr lang="en-IE" b="1" dirty="0">
              <a:solidFill>
                <a:schemeClr val="tx1"/>
              </a:solidFill>
            </a:rPr>
            <a:t>marketing, finance, community engagement, operations)</a:t>
          </a:r>
          <a:endParaRPr lang="en-US" b="1" dirty="0">
            <a:solidFill>
              <a:schemeClr val="tx1"/>
            </a:solidFill>
          </a:endParaRPr>
        </a:p>
      </dgm:t>
    </dgm:pt>
    <dgm:pt modelId="{649F682C-9585-48CF-8EE2-A8C8890F7D92}" type="parTrans" cxnId="{8D8C0BF5-5647-4B2D-AD80-811D98B5CB9C}">
      <dgm:prSet/>
      <dgm:spPr/>
      <dgm:t>
        <a:bodyPr/>
        <a:lstStyle/>
        <a:p>
          <a:endParaRPr lang="en-US"/>
        </a:p>
      </dgm:t>
    </dgm:pt>
    <dgm:pt modelId="{EC66BCC5-ACD0-4F38-9782-1122103912D3}" type="sibTrans" cxnId="{8D8C0BF5-5647-4B2D-AD80-811D98B5CB9C}">
      <dgm:prSet/>
      <dgm:spPr/>
      <dgm:t>
        <a:bodyPr/>
        <a:lstStyle/>
        <a:p>
          <a:endParaRPr lang="en-US"/>
        </a:p>
      </dgm:t>
    </dgm:pt>
    <dgm:pt modelId="{2216B209-1BEA-46D1-9D27-2CFE4EF96028}">
      <dgm:prSet/>
      <dgm:spPr/>
      <dgm:t>
        <a:bodyPr/>
        <a:lstStyle/>
        <a:p>
          <a:r>
            <a:rPr lang="en-GB" b="1" dirty="0">
              <a:solidFill>
                <a:schemeClr val="tx1"/>
              </a:solidFill>
            </a:rPr>
            <a:t>Increased board member engagement in strategic development</a:t>
          </a:r>
          <a:endParaRPr lang="en-US" b="1" dirty="0">
            <a:solidFill>
              <a:schemeClr val="tx1"/>
            </a:solidFill>
          </a:endParaRPr>
        </a:p>
      </dgm:t>
    </dgm:pt>
    <dgm:pt modelId="{49800CE7-8C86-417A-AE43-D3CECDA6DF7D}" type="parTrans" cxnId="{110A2E21-7743-40FE-90AF-ED1A9B8428F1}">
      <dgm:prSet/>
      <dgm:spPr/>
      <dgm:t>
        <a:bodyPr/>
        <a:lstStyle/>
        <a:p>
          <a:endParaRPr lang="en-US"/>
        </a:p>
      </dgm:t>
    </dgm:pt>
    <dgm:pt modelId="{39A8DDED-44F7-42F4-ACF9-8940CFD46A46}" type="sibTrans" cxnId="{110A2E21-7743-40FE-90AF-ED1A9B8428F1}">
      <dgm:prSet/>
      <dgm:spPr/>
      <dgm:t>
        <a:bodyPr/>
        <a:lstStyle/>
        <a:p>
          <a:endParaRPr lang="en-US"/>
        </a:p>
      </dgm:t>
    </dgm:pt>
    <dgm:pt modelId="{1960DB31-3573-4C36-8313-E3D73C66195B}">
      <dgm:prSet/>
      <dgm:spPr/>
      <dgm:t>
        <a:bodyPr/>
        <a:lstStyle/>
        <a:p>
          <a:r>
            <a:rPr lang="en-GB" b="1" dirty="0">
              <a:solidFill>
                <a:schemeClr val="tx1"/>
              </a:solidFill>
            </a:rPr>
            <a:t>Increased understanding of business fundamentals for social enterprise</a:t>
          </a:r>
          <a:endParaRPr lang="en-US" b="1" dirty="0">
            <a:solidFill>
              <a:schemeClr val="tx1"/>
            </a:solidFill>
          </a:endParaRPr>
        </a:p>
      </dgm:t>
    </dgm:pt>
    <dgm:pt modelId="{330215A9-0E12-4423-83FC-89DEA879AF39}" type="parTrans" cxnId="{A41A4F70-3D50-4C25-B036-A500AE4EE833}">
      <dgm:prSet/>
      <dgm:spPr/>
      <dgm:t>
        <a:bodyPr/>
        <a:lstStyle/>
        <a:p>
          <a:endParaRPr lang="en-US"/>
        </a:p>
      </dgm:t>
    </dgm:pt>
    <dgm:pt modelId="{E1C7C7D1-5E89-4B1C-85F4-1C3B35CE004A}" type="sibTrans" cxnId="{A41A4F70-3D50-4C25-B036-A500AE4EE833}">
      <dgm:prSet/>
      <dgm:spPr/>
      <dgm:t>
        <a:bodyPr/>
        <a:lstStyle/>
        <a:p>
          <a:endParaRPr lang="en-US"/>
        </a:p>
      </dgm:t>
    </dgm:pt>
    <dgm:pt modelId="{1BA32D6E-0219-455F-9CA1-74FFC2797DF5}">
      <dgm:prSet/>
      <dgm:spPr/>
      <dgm:t>
        <a:bodyPr/>
        <a:lstStyle/>
        <a:p>
          <a:r>
            <a:rPr lang="en-GB" b="1" dirty="0">
              <a:solidFill>
                <a:schemeClr val="tx1"/>
              </a:solidFill>
            </a:rPr>
            <a:t>Increased customer engagement &amp; discovery </a:t>
          </a:r>
          <a:endParaRPr lang="en-US" b="1" dirty="0">
            <a:solidFill>
              <a:schemeClr val="tx1"/>
            </a:solidFill>
          </a:endParaRPr>
        </a:p>
      </dgm:t>
    </dgm:pt>
    <dgm:pt modelId="{5BDACA95-5884-436B-A5CE-513E1599FBC9}" type="parTrans" cxnId="{397CB4DE-819E-4050-83C7-AB31E6A51F7B}">
      <dgm:prSet/>
      <dgm:spPr/>
      <dgm:t>
        <a:bodyPr/>
        <a:lstStyle/>
        <a:p>
          <a:endParaRPr lang="en-US"/>
        </a:p>
      </dgm:t>
    </dgm:pt>
    <dgm:pt modelId="{2847482D-B616-4F2E-8984-8BB412E8A837}" type="sibTrans" cxnId="{397CB4DE-819E-4050-83C7-AB31E6A51F7B}">
      <dgm:prSet/>
      <dgm:spPr/>
      <dgm:t>
        <a:bodyPr/>
        <a:lstStyle/>
        <a:p>
          <a:endParaRPr lang="en-US"/>
        </a:p>
      </dgm:t>
    </dgm:pt>
    <dgm:pt modelId="{EE099DAA-01B6-47FA-BC44-D894315DD11A}">
      <dgm:prSet/>
      <dgm:spPr/>
      <dgm:t>
        <a:bodyPr/>
        <a:lstStyle/>
        <a:p>
          <a:r>
            <a:rPr lang="en-GB" b="1" dirty="0">
              <a:solidFill>
                <a:schemeClr val="tx1"/>
              </a:solidFill>
            </a:rPr>
            <a:t>Wider engagement with others in Ballybeg Campus to develop an overall vision – Social Enterprise Hub – adapting the potential of the European Social Business Canvas tool for ecosystem mapping</a:t>
          </a:r>
          <a:endParaRPr lang="en-US" b="1" dirty="0">
            <a:solidFill>
              <a:schemeClr val="tx1"/>
            </a:solidFill>
          </a:endParaRPr>
        </a:p>
      </dgm:t>
    </dgm:pt>
    <dgm:pt modelId="{F79F99CD-F78E-439B-8D24-6E8E38B15DAA}" type="parTrans" cxnId="{9A624948-2D7D-482B-8DC3-D30A1D454190}">
      <dgm:prSet/>
      <dgm:spPr/>
      <dgm:t>
        <a:bodyPr/>
        <a:lstStyle/>
        <a:p>
          <a:endParaRPr lang="en-US"/>
        </a:p>
      </dgm:t>
    </dgm:pt>
    <dgm:pt modelId="{702A50D7-4801-4E51-B6EA-038EF1E0127C}" type="sibTrans" cxnId="{9A624948-2D7D-482B-8DC3-D30A1D454190}">
      <dgm:prSet/>
      <dgm:spPr/>
      <dgm:t>
        <a:bodyPr/>
        <a:lstStyle/>
        <a:p>
          <a:endParaRPr lang="en-US"/>
        </a:p>
      </dgm:t>
    </dgm:pt>
    <dgm:pt modelId="{C97451AE-FD19-44B4-822C-3638FB437EAD}" type="pres">
      <dgm:prSet presAssocID="{44490CCD-986C-406B-AF44-3DF3C96B283A}" presName="diagram" presStyleCnt="0">
        <dgm:presLayoutVars>
          <dgm:dir/>
          <dgm:resizeHandles val="exact"/>
        </dgm:presLayoutVars>
      </dgm:prSet>
      <dgm:spPr/>
    </dgm:pt>
    <dgm:pt modelId="{A68FB2AE-2C1C-4167-B933-FA2288125334}" type="pres">
      <dgm:prSet presAssocID="{B312E4F0-89E2-4E86-820C-7CBF21A06F9A}" presName="node" presStyleLbl="node1" presStyleIdx="0" presStyleCnt="6">
        <dgm:presLayoutVars>
          <dgm:bulletEnabled val="1"/>
        </dgm:presLayoutVars>
      </dgm:prSet>
      <dgm:spPr/>
    </dgm:pt>
    <dgm:pt modelId="{2A3AF806-5911-4DC3-ACDC-82FC68BB0EEA}" type="pres">
      <dgm:prSet presAssocID="{CB091163-D622-4C62-AFD3-7A3136D86D13}" presName="sibTrans" presStyleCnt="0"/>
      <dgm:spPr/>
    </dgm:pt>
    <dgm:pt modelId="{C3D34135-19FC-448C-BFC6-787758F388EF}" type="pres">
      <dgm:prSet presAssocID="{16FD2CB6-C0C4-4AC6-830E-AD33962E2F85}" presName="node" presStyleLbl="node1" presStyleIdx="1" presStyleCnt="6">
        <dgm:presLayoutVars>
          <dgm:bulletEnabled val="1"/>
        </dgm:presLayoutVars>
      </dgm:prSet>
      <dgm:spPr/>
    </dgm:pt>
    <dgm:pt modelId="{6DA5FD3C-EA8F-4362-941B-9C5E185F6AA3}" type="pres">
      <dgm:prSet presAssocID="{EC66BCC5-ACD0-4F38-9782-1122103912D3}" presName="sibTrans" presStyleCnt="0"/>
      <dgm:spPr/>
    </dgm:pt>
    <dgm:pt modelId="{286617FD-432F-43BA-82B7-72C302EE3CF6}" type="pres">
      <dgm:prSet presAssocID="{2216B209-1BEA-46D1-9D27-2CFE4EF96028}" presName="node" presStyleLbl="node1" presStyleIdx="2" presStyleCnt="6">
        <dgm:presLayoutVars>
          <dgm:bulletEnabled val="1"/>
        </dgm:presLayoutVars>
      </dgm:prSet>
      <dgm:spPr/>
    </dgm:pt>
    <dgm:pt modelId="{0700828A-88EF-4379-8499-E53F4BA1D8BE}" type="pres">
      <dgm:prSet presAssocID="{39A8DDED-44F7-42F4-ACF9-8940CFD46A46}" presName="sibTrans" presStyleCnt="0"/>
      <dgm:spPr/>
    </dgm:pt>
    <dgm:pt modelId="{7DD5D2F1-F4AA-4B9A-90EC-FEA383ECCB1C}" type="pres">
      <dgm:prSet presAssocID="{1960DB31-3573-4C36-8313-E3D73C66195B}" presName="node" presStyleLbl="node1" presStyleIdx="3" presStyleCnt="6">
        <dgm:presLayoutVars>
          <dgm:bulletEnabled val="1"/>
        </dgm:presLayoutVars>
      </dgm:prSet>
      <dgm:spPr/>
    </dgm:pt>
    <dgm:pt modelId="{51051EB9-47E5-4845-8715-D68CC9B499E3}" type="pres">
      <dgm:prSet presAssocID="{E1C7C7D1-5E89-4B1C-85F4-1C3B35CE004A}" presName="sibTrans" presStyleCnt="0"/>
      <dgm:spPr/>
    </dgm:pt>
    <dgm:pt modelId="{878E9043-8B02-4CD0-8076-C28061049C16}" type="pres">
      <dgm:prSet presAssocID="{1BA32D6E-0219-455F-9CA1-74FFC2797DF5}" presName="node" presStyleLbl="node1" presStyleIdx="4" presStyleCnt="6">
        <dgm:presLayoutVars>
          <dgm:bulletEnabled val="1"/>
        </dgm:presLayoutVars>
      </dgm:prSet>
      <dgm:spPr/>
    </dgm:pt>
    <dgm:pt modelId="{B373B21B-3EA6-4788-A133-5C60D00ECEB6}" type="pres">
      <dgm:prSet presAssocID="{2847482D-B616-4F2E-8984-8BB412E8A837}" presName="sibTrans" presStyleCnt="0"/>
      <dgm:spPr/>
    </dgm:pt>
    <dgm:pt modelId="{CEB77753-D7C5-4376-AAA3-C420A007F158}" type="pres">
      <dgm:prSet presAssocID="{EE099DAA-01B6-47FA-BC44-D894315DD11A}" presName="node" presStyleLbl="node1" presStyleIdx="5" presStyleCnt="6">
        <dgm:presLayoutVars>
          <dgm:bulletEnabled val="1"/>
        </dgm:presLayoutVars>
      </dgm:prSet>
      <dgm:spPr/>
    </dgm:pt>
  </dgm:ptLst>
  <dgm:cxnLst>
    <dgm:cxn modelId="{110A2E21-7743-40FE-90AF-ED1A9B8428F1}" srcId="{44490CCD-986C-406B-AF44-3DF3C96B283A}" destId="{2216B209-1BEA-46D1-9D27-2CFE4EF96028}" srcOrd="2" destOrd="0" parTransId="{49800CE7-8C86-417A-AE43-D3CECDA6DF7D}" sibTransId="{39A8DDED-44F7-42F4-ACF9-8940CFD46A46}"/>
    <dgm:cxn modelId="{AB0C1B5D-A175-474D-905E-BCD79D436146}" type="presOf" srcId="{44490CCD-986C-406B-AF44-3DF3C96B283A}" destId="{C97451AE-FD19-44B4-822C-3638FB437EAD}" srcOrd="0" destOrd="0" presId="urn:microsoft.com/office/officeart/2005/8/layout/default"/>
    <dgm:cxn modelId="{9A624948-2D7D-482B-8DC3-D30A1D454190}" srcId="{44490CCD-986C-406B-AF44-3DF3C96B283A}" destId="{EE099DAA-01B6-47FA-BC44-D894315DD11A}" srcOrd="5" destOrd="0" parTransId="{F79F99CD-F78E-439B-8D24-6E8E38B15DAA}" sibTransId="{702A50D7-4801-4E51-B6EA-038EF1E0127C}"/>
    <dgm:cxn modelId="{95A5BA4D-5AF2-4270-8BFE-75A69CC85C97}" srcId="{44490CCD-986C-406B-AF44-3DF3C96B283A}" destId="{B312E4F0-89E2-4E86-820C-7CBF21A06F9A}" srcOrd="0" destOrd="0" parTransId="{F93B7BD3-151C-4FE9-9BE3-876AE74379BB}" sibTransId="{CB091163-D622-4C62-AFD3-7A3136D86D13}"/>
    <dgm:cxn modelId="{A41A4F70-3D50-4C25-B036-A500AE4EE833}" srcId="{44490CCD-986C-406B-AF44-3DF3C96B283A}" destId="{1960DB31-3573-4C36-8313-E3D73C66195B}" srcOrd="3" destOrd="0" parTransId="{330215A9-0E12-4423-83FC-89DEA879AF39}" sibTransId="{E1C7C7D1-5E89-4B1C-85F4-1C3B35CE004A}"/>
    <dgm:cxn modelId="{CF1C8B55-9FF6-4B8A-8DB9-BE7310B49358}" type="presOf" srcId="{1960DB31-3573-4C36-8313-E3D73C66195B}" destId="{7DD5D2F1-F4AA-4B9A-90EC-FEA383ECCB1C}" srcOrd="0" destOrd="0" presId="urn:microsoft.com/office/officeart/2005/8/layout/default"/>
    <dgm:cxn modelId="{9B96E09D-E875-439E-B33C-E302E97029AD}" type="presOf" srcId="{2216B209-1BEA-46D1-9D27-2CFE4EF96028}" destId="{286617FD-432F-43BA-82B7-72C302EE3CF6}" srcOrd="0" destOrd="0" presId="urn:microsoft.com/office/officeart/2005/8/layout/default"/>
    <dgm:cxn modelId="{F7F8F1A3-8A12-4E99-904B-FB3163FCF0E5}" type="presOf" srcId="{1BA32D6E-0219-455F-9CA1-74FFC2797DF5}" destId="{878E9043-8B02-4CD0-8076-C28061049C16}" srcOrd="0" destOrd="0" presId="urn:microsoft.com/office/officeart/2005/8/layout/default"/>
    <dgm:cxn modelId="{B97A24A4-5EE6-4D99-A23C-C5402B24DFF2}" type="presOf" srcId="{EE099DAA-01B6-47FA-BC44-D894315DD11A}" destId="{CEB77753-D7C5-4376-AAA3-C420A007F158}" srcOrd="0" destOrd="0" presId="urn:microsoft.com/office/officeart/2005/8/layout/default"/>
    <dgm:cxn modelId="{397CB4DE-819E-4050-83C7-AB31E6A51F7B}" srcId="{44490CCD-986C-406B-AF44-3DF3C96B283A}" destId="{1BA32D6E-0219-455F-9CA1-74FFC2797DF5}" srcOrd="4" destOrd="0" parTransId="{5BDACA95-5884-436B-A5CE-513E1599FBC9}" sibTransId="{2847482D-B616-4F2E-8984-8BB412E8A837}"/>
    <dgm:cxn modelId="{996819EC-3448-495A-897C-6ED122268E35}" type="presOf" srcId="{B312E4F0-89E2-4E86-820C-7CBF21A06F9A}" destId="{A68FB2AE-2C1C-4167-B933-FA2288125334}" srcOrd="0" destOrd="0" presId="urn:microsoft.com/office/officeart/2005/8/layout/default"/>
    <dgm:cxn modelId="{8D8C0BF5-5647-4B2D-AD80-811D98B5CB9C}" srcId="{44490CCD-986C-406B-AF44-3DF3C96B283A}" destId="{16FD2CB6-C0C4-4AC6-830E-AD33962E2F85}" srcOrd="1" destOrd="0" parTransId="{649F682C-9585-48CF-8EE2-A8C8890F7D92}" sibTransId="{EC66BCC5-ACD0-4F38-9782-1122103912D3}"/>
    <dgm:cxn modelId="{C18E4BF5-4F63-4128-AC2E-DFC8DACCD5DB}" type="presOf" srcId="{16FD2CB6-C0C4-4AC6-830E-AD33962E2F85}" destId="{C3D34135-19FC-448C-BFC6-787758F388EF}" srcOrd="0" destOrd="0" presId="urn:microsoft.com/office/officeart/2005/8/layout/default"/>
    <dgm:cxn modelId="{03584052-B2DA-4DA4-9BCF-4C5FD42294B4}" type="presParOf" srcId="{C97451AE-FD19-44B4-822C-3638FB437EAD}" destId="{A68FB2AE-2C1C-4167-B933-FA2288125334}" srcOrd="0" destOrd="0" presId="urn:microsoft.com/office/officeart/2005/8/layout/default"/>
    <dgm:cxn modelId="{76FCBAF5-610C-4326-949D-064D562F0215}" type="presParOf" srcId="{C97451AE-FD19-44B4-822C-3638FB437EAD}" destId="{2A3AF806-5911-4DC3-ACDC-82FC68BB0EEA}" srcOrd="1" destOrd="0" presId="urn:microsoft.com/office/officeart/2005/8/layout/default"/>
    <dgm:cxn modelId="{04DA8647-3A7C-418A-A875-43525FCB03B0}" type="presParOf" srcId="{C97451AE-FD19-44B4-822C-3638FB437EAD}" destId="{C3D34135-19FC-448C-BFC6-787758F388EF}" srcOrd="2" destOrd="0" presId="urn:microsoft.com/office/officeart/2005/8/layout/default"/>
    <dgm:cxn modelId="{26F525F8-6841-4649-B573-10F5A301DC54}" type="presParOf" srcId="{C97451AE-FD19-44B4-822C-3638FB437EAD}" destId="{6DA5FD3C-EA8F-4362-941B-9C5E185F6AA3}" srcOrd="3" destOrd="0" presId="urn:microsoft.com/office/officeart/2005/8/layout/default"/>
    <dgm:cxn modelId="{5EE0500A-94C1-43FD-B282-A8DBA949AE5C}" type="presParOf" srcId="{C97451AE-FD19-44B4-822C-3638FB437EAD}" destId="{286617FD-432F-43BA-82B7-72C302EE3CF6}" srcOrd="4" destOrd="0" presId="urn:microsoft.com/office/officeart/2005/8/layout/default"/>
    <dgm:cxn modelId="{29A25A7D-67A5-44D4-BC55-3B2D152EFA03}" type="presParOf" srcId="{C97451AE-FD19-44B4-822C-3638FB437EAD}" destId="{0700828A-88EF-4379-8499-E53F4BA1D8BE}" srcOrd="5" destOrd="0" presId="urn:microsoft.com/office/officeart/2005/8/layout/default"/>
    <dgm:cxn modelId="{52AF11F4-A2EA-41C3-8847-61943C680CEA}" type="presParOf" srcId="{C97451AE-FD19-44B4-822C-3638FB437EAD}" destId="{7DD5D2F1-F4AA-4B9A-90EC-FEA383ECCB1C}" srcOrd="6" destOrd="0" presId="urn:microsoft.com/office/officeart/2005/8/layout/default"/>
    <dgm:cxn modelId="{31BC5CD3-85C5-47C4-B60A-359CDB8E543A}" type="presParOf" srcId="{C97451AE-FD19-44B4-822C-3638FB437EAD}" destId="{51051EB9-47E5-4845-8715-D68CC9B499E3}" srcOrd="7" destOrd="0" presId="urn:microsoft.com/office/officeart/2005/8/layout/default"/>
    <dgm:cxn modelId="{3BF503B2-458C-47FD-8081-294DAA0C1085}" type="presParOf" srcId="{C97451AE-FD19-44B4-822C-3638FB437EAD}" destId="{878E9043-8B02-4CD0-8076-C28061049C16}" srcOrd="8" destOrd="0" presId="urn:microsoft.com/office/officeart/2005/8/layout/default"/>
    <dgm:cxn modelId="{F8139801-272B-44DA-AAF5-5DD4CEF0DD2A}" type="presParOf" srcId="{C97451AE-FD19-44B4-822C-3638FB437EAD}" destId="{B373B21B-3EA6-4788-A133-5C60D00ECEB6}" srcOrd="9" destOrd="0" presId="urn:microsoft.com/office/officeart/2005/8/layout/default"/>
    <dgm:cxn modelId="{F1D97D64-BD2B-4997-AB95-9B07769F8DA0}" type="presParOf" srcId="{C97451AE-FD19-44B4-822C-3638FB437EAD}" destId="{CEB77753-D7C5-4376-AAA3-C420A007F15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AFC7F30-45C1-4D80-B7C6-3ABAB10179EE}"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A25940F8-7D55-4AD1-9B46-A2229386F69D}">
      <dgm:prSet/>
      <dgm:spPr/>
      <dgm:t>
        <a:bodyPr/>
        <a:lstStyle/>
        <a:p>
          <a:r>
            <a:rPr lang="en-IE" b="1" dirty="0">
              <a:solidFill>
                <a:schemeClr val="tx1"/>
              </a:solidFill>
            </a:rPr>
            <a:t>The importance of in-depth engagement by SICAP staff with a Social Enterprise to understand the developmental process of a community-based business and the challenges that it faces at different points of development on a non-linear path.</a:t>
          </a:r>
          <a:endParaRPr lang="en-US" b="1" dirty="0">
            <a:solidFill>
              <a:schemeClr val="tx1"/>
            </a:solidFill>
          </a:endParaRPr>
        </a:p>
      </dgm:t>
    </dgm:pt>
    <dgm:pt modelId="{0A78E283-FF09-4968-B665-614F7201FBCC}" type="parTrans" cxnId="{C502D4CA-7122-421F-ADA0-0A2E4DA67BB5}">
      <dgm:prSet/>
      <dgm:spPr/>
      <dgm:t>
        <a:bodyPr/>
        <a:lstStyle/>
        <a:p>
          <a:endParaRPr lang="en-US"/>
        </a:p>
      </dgm:t>
    </dgm:pt>
    <dgm:pt modelId="{64B8950C-4AC9-43E9-AEA8-32E06731DBC0}" type="sibTrans" cxnId="{C502D4CA-7122-421F-ADA0-0A2E4DA67BB5}">
      <dgm:prSet/>
      <dgm:spPr/>
      <dgm:t>
        <a:bodyPr/>
        <a:lstStyle/>
        <a:p>
          <a:endParaRPr lang="en-US"/>
        </a:p>
      </dgm:t>
    </dgm:pt>
    <dgm:pt modelId="{DB76549D-2938-4585-BE00-53AB10CA23A0}">
      <dgm:prSet/>
      <dgm:spPr/>
      <dgm:t>
        <a:bodyPr/>
        <a:lstStyle/>
        <a:p>
          <a:r>
            <a:rPr lang="en-IE" b="1" dirty="0">
              <a:solidFill>
                <a:schemeClr val="tx1"/>
              </a:solidFill>
            </a:rPr>
            <a:t>The value of voluntary board and staff training in business fundamentals to support work towards financial sustainability as well as having a social impact focus.</a:t>
          </a:r>
          <a:endParaRPr lang="en-US" b="1" dirty="0">
            <a:solidFill>
              <a:schemeClr val="tx1"/>
            </a:solidFill>
          </a:endParaRPr>
        </a:p>
      </dgm:t>
    </dgm:pt>
    <dgm:pt modelId="{566CD9DA-84BA-4FF0-B83E-DE073095D634}" type="parTrans" cxnId="{C3B0BB51-B69F-487C-94F8-01B9EA5EB9E1}">
      <dgm:prSet/>
      <dgm:spPr/>
      <dgm:t>
        <a:bodyPr/>
        <a:lstStyle/>
        <a:p>
          <a:endParaRPr lang="en-US"/>
        </a:p>
      </dgm:t>
    </dgm:pt>
    <dgm:pt modelId="{4BE8F816-B6D8-4870-BA7B-C14A1307126E}" type="sibTrans" cxnId="{C3B0BB51-B69F-487C-94F8-01B9EA5EB9E1}">
      <dgm:prSet/>
      <dgm:spPr/>
      <dgm:t>
        <a:bodyPr/>
        <a:lstStyle/>
        <a:p>
          <a:endParaRPr lang="en-US"/>
        </a:p>
      </dgm:t>
    </dgm:pt>
    <dgm:pt modelId="{FBB71B97-72E5-44E8-9ED7-07B28C85D8A4}">
      <dgm:prSet/>
      <dgm:spPr/>
      <dgm:t>
        <a:bodyPr/>
        <a:lstStyle/>
        <a:p>
          <a:r>
            <a:rPr lang="en-IE" b="1" dirty="0">
              <a:solidFill>
                <a:schemeClr val="tx1"/>
              </a:solidFill>
            </a:rPr>
            <a:t>The value of board and staff understanding of (digital) marketing approaches to understand and build customer discovery, engagement, and brand loyalty</a:t>
          </a:r>
          <a:r>
            <a:rPr lang="en-IE" dirty="0"/>
            <a:t>.</a:t>
          </a:r>
          <a:endParaRPr lang="en-US" dirty="0"/>
        </a:p>
      </dgm:t>
    </dgm:pt>
    <dgm:pt modelId="{5F904126-FBC1-492C-901D-9B3B18D44750}" type="parTrans" cxnId="{D4213A61-2200-4D69-9583-C0B850E38DED}">
      <dgm:prSet/>
      <dgm:spPr/>
      <dgm:t>
        <a:bodyPr/>
        <a:lstStyle/>
        <a:p>
          <a:endParaRPr lang="en-US"/>
        </a:p>
      </dgm:t>
    </dgm:pt>
    <dgm:pt modelId="{345F65A7-C2A9-4139-A030-153E2B1D1518}" type="sibTrans" cxnId="{D4213A61-2200-4D69-9583-C0B850E38DED}">
      <dgm:prSet/>
      <dgm:spPr/>
      <dgm:t>
        <a:bodyPr/>
        <a:lstStyle/>
        <a:p>
          <a:endParaRPr lang="en-US"/>
        </a:p>
      </dgm:t>
    </dgm:pt>
    <dgm:pt modelId="{8D0008F6-F251-4300-B51E-4C4426E870A0}">
      <dgm:prSet/>
      <dgm:spPr/>
      <dgm:t>
        <a:bodyPr/>
        <a:lstStyle/>
        <a:p>
          <a:r>
            <a:rPr lang="en-IE" b="1" dirty="0">
              <a:solidFill>
                <a:schemeClr val="tx1"/>
              </a:solidFill>
            </a:rPr>
            <a:t>The importance of networked local, national, and European eco-systems for the development of the social enterprise sector as a valued part of economic development and sustainability</a:t>
          </a:r>
          <a:r>
            <a:rPr lang="en-IE" dirty="0"/>
            <a:t>.</a:t>
          </a:r>
          <a:endParaRPr lang="en-US" dirty="0"/>
        </a:p>
      </dgm:t>
    </dgm:pt>
    <dgm:pt modelId="{F804E177-2DE7-43F0-93AD-3C39B0D3532B}" type="parTrans" cxnId="{72B57184-2B4D-41EB-8680-16E34279051C}">
      <dgm:prSet/>
      <dgm:spPr/>
      <dgm:t>
        <a:bodyPr/>
        <a:lstStyle/>
        <a:p>
          <a:endParaRPr lang="en-US"/>
        </a:p>
      </dgm:t>
    </dgm:pt>
    <dgm:pt modelId="{198F332F-5750-4B05-AFE0-FA632654B8B2}" type="sibTrans" cxnId="{72B57184-2B4D-41EB-8680-16E34279051C}">
      <dgm:prSet/>
      <dgm:spPr/>
      <dgm:t>
        <a:bodyPr/>
        <a:lstStyle/>
        <a:p>
          <a:endParaRPr lang="en-US"/>
        </a:p>
      </dgm:t>
    </dgm:pt>
    <dgm:pt modelId="{0C6858F3-2CD5-4657-8799-BB762707302F}">
      <dgm:prSet/>
      <dgm:spPr/>
      <dgm:t>
        <a:bodyPr/>
        <a:lstStyle/>
        <a:p>
          <a:r>
            <a:rPr lang="en-IE" b="1" dirty="0">
              <a:solidFill>
                <a:schemeClr val="tx1"/>
              </a:solidFill>
            </a:rPr>
            <a:t>The importance of business planning review post Covid closure to ensure brand vitality and sustainability</a:t>
          </a:r>
          <a:endParaRPr lang="en-US" b="1" dirty="0">
            <a:solidFill>
              <a:schemeClr val="tx1"/>
            </a:solidFill>
          </a:endParaRPr>
        </a:p>
      </dgm:t>
    </dgm:pt>
    <dgm:pt modelId="{B1057002-2E3E-48FC-8A51-6C50A1D67D9A}" type="parTrans" cxnId="{A4658D15-55EC-4BF4-9F4D-3597FA31A109}">
      <dgm:prSet/>
      <dgm:spPr/>
      <dgm:t>
        <a:bodyPr/>
        <a:lstStyle/>
        <a:p>
          <a:endParaRPr lang="en-US"/>
        </a:p>
      </dgm:t>
    </dgm:pt>
    <dgm:pt modelId="{F951D6CB-036F-48AE-AB3B-5A4495365179}" type="sibTrans" cxnId="{A4658D15-55EC-4BF4-9F4D-3597FA31A109}">
      <dgm:prSet/>
      <dgm:spPr/>
      <dgm:t>
        <a:bodyPr/>
        <a:lstStyle/>
        <a:p>
          <a:endParaRPr lang="en-US"/>
        </a:p>
      </dgm:t>
    </dgm:pt>
    <dgm:pt modelId="{339D1318-BD7F-4E8A-8EFA-E8D15F8F285D}">
      <dgm:prSet/>
      <dgm:spPr/>
      <dgm:t>
        <a:bodyPr/>
        <a:lstStyle/>
        <a:p>
          <a:r>
            <a:rPr lang="en-IE" b="1" dirty="0">
              <a:solidFill>
                <a:schemeClr val="tx1"/>
              </a:solidFill>
            </a:rPr>
            <a:t>The importance of policy alignment across Government departments and agencies to ensure a structured and equitable approach to social enterprise development and resourcing.</a:t>
          </a:r>
          <a:endParaRPr lang="en-US" b="1" dirty="0">
            <a:solidFill>
              <a:schemeClr val="tx1"/>
            </a:solidFill>
          </a:endParaRPr>
        </a:p>
      </dgm:t>
    </dgm:pt>
    <dgm:pt modelId="{593980F0-D18D-4B78-9FF8-57E39F50D11F}" type="parTrans" cxnId="{4DA96EE9-5511-4180-8A28-7D2F5994919E}">
      <dgm:prSet/>
      <dgm:spPr/>
      <dgm:t>
        <a:bodyPr/>
        <a:lstStyle/>
        <a:p>
          <a:endParaRPr lang="en-US"/>
        </a:p>
      </dgm:t>
    </dgm:pt>
    <dgm:pt modelId="{5CD35621-37D7-401B-8684-0F71FE41ADB2}" type="sibTrans" cxnId="{4DA96EE9-5511-4180-8A28-7D2F5994919E}">
      <dgm:prSet/>
      <dgm:spPr/>
      <dgm:t>
        <a:bodyPr/>
        <a:lstStyle/>
        <a:p>
          <a:endParaRPr lang="en-US"/>
        </a:p>
      </dgm:t>
    </dgm:pt>
    <dgm:pt modelId="{DEFDB11D-2661-4E20-9187-1C56A4472D57}" type="pres">
      <dgm:prSet presAssocID="{FAFC7F30-45C1-4D80-B7C6-3ABAB10179EE}" presName="diagram" presStyleCnt="0">
        <dgm:presLayoutVars>
          <dgm:dir/>
          <dgm:resizeHandles val="exact"/>
        </dgm:presLayoutVars>
      </dgm:prSet>
      <dgm:spPr/>
    </dgm:pt>
    <dgm:pt modelId="{1DB4D30E-9001-4818-B206-F8B4C24FBEB1}" type="pres">
      <dgm:prSet presAssocID="{A25940F8-7D55-4AD1-9B46-A2229386F69D}" presName="node" presStyleLbl="node1" presStyleIdx="0" presStyleCnt="6">
        <dgm:presLayoutVars>
          <dgm:bulletEnabled val="1"/>
        </dgm:presLayoutVars>
      </dgm:prSet>
      <dgm:spPr/>
    </dgm:pt>
    <dgm:pt modelId="{651AB8B1-2113-4F8F-9A54-152865E086F1}" type="pres">
      <dgm:prSet presAssocID="{64B8950C-4AC9-43E9-AEA8-32E06731DBC0}" presName="sibTrans" presStyleCnt="0"/>
      <dgm:spPr/>
    </dgm:pt>
    <dgm:pt modelId="{27948212-1368-4A10-83B7-A06E4A8F6D6B}" type="pres">
      <dgm:prSet presAssocID="{DB76549D-2938-4585-BE00-53AB10CA23A0}" presName="node" presStyleLbl="node1" presStyleIdx="1" presStyleCnt="6">
        <dgm:presLayoutVars>
          <dgm:bulletEnabled val="1"/>
        </dgm:presLayoutVars>
      </dgm:prSet>
      <dgm:spPr/>
    </dgm:pt>
    <dgm:pt modelId="{2B0F22A6-5E9C-4858-932E-02CA868DFE8D}" type="pres">
      <dgm:prSet presAssocID="{4BE8F816-B6D8-4870-BA7B-C14A1307126E}" presName="sibTrans" presStyleCnt="0"/>
      <dgm:spPr/>
    </dgm:pt>
    <dgm:pt modelId="{2D2952A3-7BF4-46DC-AE0B-2E4A7BA76F93}" type="pres">
      <dgm:prSet presAssocID="{FBB71B97-72E5-44E8-9ED7-07B28C85D8A4}" presName="node" presStyleLbl="node1" presStyleIdx="2" presStyleCnt="6">
        <dgm:presLayoutVars>
          <dgm:bulletEnabled val="1"/>
        </dgm:presLayoutVars>
      </dgm:prSet>
      <dgm:spPr/>
    </dgm:pt>
    <dgm:pt modelId="{0ED40483-6B03-4083-A15D-CAA03839FFA8}" type="pres">
      <dgm:prSet presAssocID="{345F65A7-C2A9-4139-A030-153E2B1D1518}" presName="sibTrans" presStyleCnt="0"/>
      <dgm:spPr/>
    </dgm:pt>
    <dgm:pt modelId="{1533AFB8-607A-414F-924C-14ECEF629C30}" type="pres">
      <dgm:prSet presAssocID="{8D0008F6-F251-4300-B51E-4C4426E870A0}" presName="node" presStyleLbl="node1" presStyleIdx="3" presStyleCnt="6">
        <dgm:presLayoutVars>
          <dgm:bulletEnabled val="1"/>
        </dgm:presLayoutVars>
      </dgm:prSet>
      <dgm:spPr/>
    </dgm:pt>
    <dgm:pt modelId="{4BBC9CC1-10D8-487A-ADBD-F72AAED9546D}" type="pres">
      <dgm:prSet presAssocID="{198F332F-5750-4B05-AFE0-FA632654B8B2}" presName="sibTrans" presStyleCnt="0"/>
      <dgm:spPr/>
    </dgm:pt>
    <dgm:pt modelId="{1DF894AA-9282-4A9D-B49A-B36C4BDB16AB}" type="pres">
      <dgm:prSet presAssocID="{0C6858F3-2CD5-4657-8799-BB762707302F}" presName="node" presStyleLbl="node1" presStyleIdx="4" presStyleCnt="6">
        <dgm:presLayoutVars>
          <dgm:bulletEnabled val="1"/>
        </dgm:presLayoutVars>
      </dgm:prSet>
      <dgm:spPr/>
    </dgm:pt>
    <dgm:pt modelId="{48E1CA9B-244A-4D57-BF72-C3B3A5E83270}" type="pres">
      <dgm:prSet presAssocID="{F951D6CB-036F-48AE-AB3B-5A4495365179}" presName="sibTrans" presStyleCnt="0"/>
      <dgm:spPr/>
    </dgm:pt>
    <dgm:pt modelId="{B1EBFACA-D0A5-4E3C-B00E-C01B0BD555EB}" type="pres">
      <dgm:prSet presAssocID="{339D1318-BD7F-4E8A-8EFA-E8D15F8F285D}" presName="node" presStyleLbl="node1" presStyleIdx="5" presStyleCnt="6">
        <dgm:presLayoutVars>
          <dgm:bulletEnabled val="1"/>
        </dgm:presLayoutVars>
      </dgm:prSet>
      <dgm:spPr/>
    </dgm:pt>
  </dgm:ptLst>
  <dgm:cxnLst>
    <dgm:cxn modelId="{2CE50111-F6A8-41AC-836C-F4F16EB08C3F}" type="presOf" srcId="{0C6858F3-2CD5-4657-8799-BB762707302F}" destId="{1DF894AA-9282-4A9D-B49A-B36C4BDB16AB}" srcOrd="0" destOrd="0" presId="urn:microsoft.com/office/officeart/2005/8/layout/default"/>
    <dgm:cxn modelId="{CF907311-8CEA-401F-ACDC-DF51CC5632E3}" type="presOf" srcId="{8D0008F6-F251-4300-B51E-4C4426E870A0}" destId="{1533AFB8-607A-414F-924C-14ECEF629C30}" srcOrd="0" destOrd="0" presId="urn:microsoft.com/office/officeart/2005/8/layout/default"/>
    <dgm:cxn modelId="{A4658D15-55EC-4BF4-9F4D-3597FA31A109}" srcId="{FAFC7F30-45C1-4D80-B7C6-3ABAB10179EE}" destId="{0C6858F3-2CD5-4657-8799-BB762707302F}" srcOrd="4" destOrd="0" parTransId="{B1057002-2E3E-48FC-8A51-6C50A1D67D9A}" sibTransId="{F951D6CB-036F-48AE-AB3B-5A4495365179}"/>
    <dgm:cxn modelId="{D4213A61-2200-4D69-9583-C0B850E38DED}" srcId="{FAFC7F30-45C1-4D80-B7C6-3ABAB10179EE}" destId="{FBB71B97-72E5-44E8-9ED7-07B28C85D8A4}" srcOrd="2" destOrd="0" parTransId="{5F904126-FBC1-492C-901D-9B3B18D44750}" sibTransId="{345F65A7-C2A9-4139-A030-153E2B1D1518}"/>
    <dgm:cxn modelId="{1BDAC567-A50C-4731-9E3E-DD8B2CB3D9CA}" type="presOf" srcId="{A25940F8-7D55-4AD1-9B46-A2229386F69D}" destId="{1DB4D30E-9001-4818-B206-F8B4C24FBEB1}" srcOrd="0" destOrd="0" presId="urn:microsoft.com/office/officeart/2005/8/layout/default"/>
    <dgm:cxn modelId="{C3B0BB51-B69F-487C-94F8-01B9EA5EB9E1}" srcId="{FAFC7F30-45C1-4D80-B7C6-3ABAB10179EE}" destId="{DB76549D-2938-4585-BE00-53AB10CA23A0}" srcOrd="1" destOrd="0" parTransId="{566CD9DA-84BA-4FF0-B83E-DE073095D634}" sibTransId="{4BE8F816-B6D8-4870-BA7B-C14A1307126E}"/>
    <dgm:cxn modelId="{C441CD51-1C54-4F59-A8FD-7857BF3EBD81}" type="presOf" srcId="{339D1318-BD7F-4E8A-8EFA-E8D15F8F285D}" destId="{B1EBFACA-D0A5-4E3C-B00E-C01B0BD555EB}" srcOrd="0" destOrd="0" presId="urn:microsoft.com/office/officeart/2005/8/layout/default"/>
    <dgm:cxn modelId="{72B57184-2B4D-41EB-8680-16E34279051C}" srcId="{FAFC7F30-45C1-4D80-B7C6-3ABAB10179EE}" destId="{8D0008F6-F251-4300-B51E-4C4426E870A0}" srcOrd="3" destOrd="0" parTransId="{F804E177-2DE7-43F0-93AD-3C39B0D3532B}" sibTransId="{198F332F-5750-4B05-AFE0-FA632654B8B2}"/>
    <dgm:cxn modelId="{479472C5-0EA0-43BE-B89C-B66D038D3074}" type="presOf" srcId="{FBB71B97-72E5-44E8-9ED7-07B28C85D8A4}" destId="{2D2952A3-7BF4-46DC-AE0B-2E4A7BA76F93}" srcOrd="0" destOrd="0" presId="urn:microsoft.com/office/officeart/2005/8/layout/default"/>
    <dgm:cxn modelId="{7AA155C9-B8C7-4540-ACAB-E1B9FBF16664}" type="presOf" srcId="{DB76549D-2938-4585-BE00-53AB10CA23A0}" destId="{27948212-1368-4A10-83B7-A06E4A8F6D6B}" srcOrd="0" destOrd="0" presId="urn:microsoft.com/office/officeart/2005/8/layout/default"/>
    <dgm:cxn modelId="{C502D4CA-7122-421F-ADA0-0A2E4DA67BB5}" srcId="{FAFC7F30-45C1-4D80-B7C6-3ABAB10179EE}" destId="{A25940F8-7D55-4AD1-9B46-A2229386F69D}" srcOrd="0" destOrd="0" parTransId="{0A78E283-FF09-4968-B665-614F7201FBCC}" sibTransId="{64B8950C-4AC9-43E9-AEA8-32E06731DBC0}"/>
    <dgm:cxn modelId="{89F096E7-8145-4416-8721-8A512CEAEC33}" type="presOf" srcId="{FAFC7F30-45C1-4D80-B7C6-3ABAB10179EE}" destId="{DEFDB11D-2661-4E20-9187-1C56A4472D57}" srcOrd="0" destOrd="0" presId="urn:microsoft.com/office/officeart/2005/8/layout/default"/>
    <dgm:cxn modelId="{4DA96EE9-5511-4180-8A28-7D2F5994919E}" srcId="{FAFC7F30-45C1-4D80-B7C6-3ABAB10179EE}" destId="{339D1318-BD7F-4E8A-8EFA-E8D15F8F285D}" srcOrd="5" destOrd="0" parTransId="{593980F0-D18D-4B78-9FF8-57E39F50D11F}" sibTransId="{5CD35621-37D7-401B-8684-0F71FE41ADB2}"/>
    <dgm:cxn modelId="{0104D1BC-6520-47A8-9446-1444B81CB9E4}" type="presParOf" srcId="{DEFDB11D-2661-4E20-9187-1C56A4472D57}" destId="{1DB4D30E-9001-4818-B206-F8B4C24FBEB1}" srcOrd="0" destOrd="0" presId="urn:microsoft.com/office/officeart/2005/8/layout/default"/>
    <dgm:cxn modelId="{F0C3E75D-D1E5-46E6-8282-4F9208415668}" type="presParOf" srcId="{DEFDB11D-2661-4E20-9187-1C56A4472D57}" destId="{651AB8B1-2113-4F8F-9A54-152865E086F1}" srcOrd="1" destOrd="0" presId="urn:microsoft.com/office/officeart/2005/8/layout/default"/>
    <dgm:cxn modelId="{25B1E4C1-F35F-4CCE-85A2-F9BBE7A0207C}" type="presParOf" srcId="{DEFDB11D-2661-4E20-9187-1C56A4472D57}" destId="{27948212-1368-4A10-83B7-A06E4A8F6D6B}" srcOrd="2" destOrd="0" presId="urn:microsoft.com/office/officeart/2005/8/layout/default"/>
    <dgm:cxn modelId="{19DB2174-C242-474A-9104-F3D1E080CD4A}" type="presParOf" srcId="{DEFDB11D-2661-4E20-9187-1C56A4472D57}" destId="{2B0F22A6-5E9C-4858-932E-02CA868DFE8D}" srcOrd="3" destOrd="0" presId="urn:microsoft.com/office/officeart/2005/8/layout/default"/>
    <dgm:cxn modelId="{5F307400-3B4E-4844-BF75-9CF1A68D86C3}" type="presParOf" srcId="{DEFDB11D-2661-4E20-9187-1C56A4472D57}" destId="{2D2952A3-7BF4-46DC-AE0B-2E4A7BA76F93}" srcOrd="4" destOrd="0" presId="urn:microsoft.com/office/officeart/2005/8/layout/default"/>
    <dgm:cxn modelId="{154EE049-8C02-4670-B325-2B9FFEF50E70}" type="presParOf" srcId="{DEFDB11D-2661-4E20-9187-1C56A4472D57}" destId="{0ED40483-6B03-4083-A15D-CAA03839FFA8}" srcOrd="5" destOrd="0" presId="urn:microsoft.com/office/officeart/2005/8/layout/default"/>
    <dgm:cxn modelId="{91A0E700-6FE1-43BF-917F-558370021586}" type="presParOf" srcId="{DEFDB11D-2661-4E20-9187-1C56A4472D57}" destId="{1533AFB8-607A-414F-924C-14ECEF629C30}" srcOrd="6" destOrd="0" presId="urn:microsoft.com/office/officeart/2005/8/layout/default"/>
    <dgm:cxn modelId="{36FE7207-7ED7-4359-9043-BABE378A6FF7}" type="presParOf" srcId="{DEFDB11D-2661-4E20-9187-1C56A4472D57}" destId="{4BBC9CC1-10D8-487A-ADBD-F72AAED9546D}" srcOrd="7" destOrd="0" presId="urn:microsoft.com/office/officeart/2005/8/layout/default"/>
    <dgm:cxn modelId="{2D22526B-3E4C-4F6F-A963-089C59150726}" type="presParOf" srcId="{DEFDB11D-2661-4E20-9187-1C56A4472D57}" destId="{1DF894AA-9282-4A9D-B49A-B36C4BDB16AB}" srcOrd="8" destOrd="0" presId="urn:microsoft.com/office/officeart/2005/8/layout/default"/>
    <dgm:cxn modelId="{50A347E8-DD86-45AC-96F3-AEA8C0C1EA4B}" type="presParOf" srcId="{DEFDB11D-2661-4E20-9187-1C56A4472D57}" destId="{48E1CA9B-244A-4D57-BF72-C3B3A5E83270}" srcOrd="9" destOrd="0" presId="urn:microsoft.com/office/officeart/2005/8/layout/default"/>
    <dgm:cxn modelId="{E28B4119-FAF4-448E-8687-7AD1FF447199}" type="presParOf" srcId="{DEFDB11D-2661-4E20-9187-1C56A4472D57}" destId="{B1EBFACA-D0A5-4E3C-B00E-C01B0BD555E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FE1F133-AF8A-49C5-AB98-DCE1A90623F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BF23D6A-68C1-4904-B3BF-A98519B99EC2}">
      <dgm:prSet/>
      <dgm:spPr/>
      <dgm:t>
        <a:bodyPr/>
        <a:lstStyle/>
        <a:p>
          <a:r>
            <a:rPr lang="en-GB" dirty="0">
              <a:solidFill>
                <a:schemeClr val="tx1"/>
              </a:solidFill>
            </a:rPr>
            <a:t>W/Council development of a Strategic Plan for Social Enterprise as an element of LECP</a:t>
          </a:r>
          <a:endParaRPr lang="en-US" dirty="0">
            <a:solidFill>
              <a:schemeClr val="tx1"/>
            </a:solidFill>
          </a:endParaRPr>
        </a:p>
      </dgm:t>
    </dgm:pt>
    <dgm:pt modelId="{5F9AE623-F21A-45EC-92AB-5BBECAADD50B}" type="parTrans" cxnId="{4A6B33B4-8486-4DCB-91A0-87861C399463}">
      <dgm:prSet/>
      <dgm:spPr/>
      <dgm:t>
        <a:bodyPr/>
        <a:lstStyle/>
        <a:p>
          <a:endParaRPr lang="en-US"/>
        </a:p>
      </dgm:t>
    </dgm:pt>
    <dgm:pt modelId="{F3D1C126-28DB-4FC4-AA48-920D6BB4C4FB}" type="sibTrans" cxnId="{4A6B33B4-8486-4DCB-91A0-87861C399463}">
      <dgm:prSet/>
      <dgm:spPr/>
      <dgm:t>
        <a:bodyPr/>
        <a:lstStyle/>
        <a:p>
          <a:endParaRPr lang="en-US"/>
        </a:p>
      </dgm:t>
    </dgm:pt>
    <dgm:pt modelId="{244053B5-B815-4988-B1EB-484A9B667D6A}">
      <dgm:prSet/>
      <dgm:spPr/>
      <dgm:t>
        <a:bodyPr/>
        <a:lstStyle/>
        <a:p>
          <a:r>
            <a:rPr lang="en-GB" dirty="0">
              <a:solidFill>
                <a:schemeClr val="tx1"/>
              </a:solidFill>
            </a:rPr>
            <a:t>Collaboration with WAP/SICAP for promotion of LDCD supports for Social Enterprise – (</a:t>
          </a:r>
          <a:r>
            <a:rPr lang="en-GB" dirty="0" err="1">
              <a:solidFill>
                <a:schemeClr val="tx1"/>
              </a:solidFill>
            </a:rPr>
            <a:t>Digiwise</a:t>
          </a:r>
          <a:r>
            <a:rPr lang="en-GB" dirty="0">
              <a:solidFill>
                <a:schemeClr val="tx1"/>
              </a:solidFill>
            </a:rPr>
            <a:t>/SEED2/Managing Change)</a:t>
          </a:r>
          <a:endParaRPr lang="en-US" dirty="0">
            <a:solidFill>
              <a:schemeClr val="tx1"/>
            </a:solidFill>
          </a:endParaRPr>
        </a:p>
      </dgm:t>
    </dgm:pt>
    <dgm:pt modelId="{B576D600-7EBD-42D1-8D03-3B54569068E4}" type="parTrans" cxnId="{D53933E5-E840-40DE-B8D2-84B2EBF72A22}">
      <dgm:prSet/>
      <dgm:spPr/>
      <dgm:t>
        <a:bodyPr/>
        <a:lstStyle/>
        <a:p>
          <a:endParaRPr lang="en-US"/>
        </a:p>
      </dgm:t>
    </dgm:pt>
    <dgm:pt modelId="{6B179889-5737-4A3D-A1DA-FB4C6F675B0B}" type="sibTrans" cxnId="{D53933E5-E840-40DE-B8D2-84B2EBF72A22}">
      <dgm:prSet/>
      <dgm:spPr/>
      <dgm:t>
        <a:bodyPr/>
        <a:lstStyle/>
        <a:p>
          <a:endParaRPr lang="en-US"/>
        </a:p>
      </dgm:t>
    </dgm:pt>
    <dgm:pt modelId="{254A2C5E-8F9D-4008-8C77-1AF221E19252}">
      <dgm:prSet/>
      <dgm:spPr/>
      <dgm:t>
        <a:bodyPr/>
        <a:lstStyle/>
        <a:p>
          <a:r>
            <a:rPr lang="en-GB" dirty="0">
              <a:solidFill>
                <a:schemeClr val="tx1"/>
              </a:solidFill>
            </a:rPr>
            <a:t>LCDC supporting access for S/E to Enterprise Ireland resources for S/Es that have charitable status (trading online voucher)</a:t>
          </a:r>
          <a:endParaRPr lang="en-US" dirty="0">
            <a:solidFill>
              <a:schemeClr val="tx1"/>
            </a:solidFill>
          </a:endParaRPr>
        </a:p>
      </dgm:t>
    </dgm:pt>
    <dgm:pt modelId="{1FCA1882-343C-436A-9CED-C23CB2F08D2E}" type="parTrans" cxnId="{8E5465A0-C470-480F-BB29-C37DFCBF6EF2}">
      <dgm:prSet/>
      <dgm:spPr/>
      <dgm:t>
        <a:bodyPr/>
        <a:lstStyle/>
        <a:p>
          <a:endParaRPr lang="en-US"/>
        </a:p>
      </dgm:t>
    </dgm:pt>
    <dgm:pt modelId="{48D3BBAB-70D0-4A34-9FDB-E6B51E90AE2C}" type="sibTrans" cxnId="{8E5465A0-C470-480F-BB29-C37DFCBF6EF2}">
      <dgm:prSet/>
      <dgm:spPr/>
      <dgm:t>
        <a:bodyPr/>
        <a:lstStyle/>
        <a:p>
          <a:endParaRPr lang="en-US"/>
        </a:p>
      </dgm:t>
    </dgm:pt>
    <dgm:pt modelId="{DA556BB7-2982-4294-B67B-B83D29EB12CA}">
      <dgm:prSet/>
      <dgm:spPr/>
      <dgm:t>
        <a:bodyPr/>
        <a:lstStyle/>
        <a:p>
          <a:r>
            <a:rPr lang="en-GB" dirty="0">
              <a:solidFill>
                <a:schemeClr val="tx1"/>
              </a:solidFill>
            </a:rPr>
            <a:t>Supporting investment in human resources for S/E to enable business growth</a:t>
          </a:r>
          <a:endParaRPr lang="en-US" dirty="0">
            <a:solidFill>
              <a:schemeClr val="tx1"/>
            </a:solidFill>
          </a:endParaRPr>
        </a:p>
      </dgm:t>
    </dgm:pt>
    <dgm:pt modelId="{675D82DC-321E-4652-A9A4-43D10EE8752E}" type="parTrans" cxnId="{3BB59842-DDA7-49BA-8996-FC168F0D801A}">
      <dgm:prSet/>
      <dgm:spPr/>
      <dgm:t>
        <a:bodyPr/>
        <a:lstStyle/>
        <a:p>
          <a:endParaRPr lang="en-US"/>
        </a:p>
      </dgm:t>
    </dgm:pt>
    <dgm:pt modelId="{1E7FE3E5-B402-409E-9179-5F41156513AC}" type="sibTrans" cxnId="{3BB59842-DDA7-49BA-8996-FC168F0D801A}">
      <dgm:prSet/>
      <dgm:spPr/>
      <dgm:t>
        <a:bodyPr/>
        <a:lstStyle/>
        <a:p>
          <a:endParaRPr lang="en-US"/>
        </a:p>
      </dgm:t>
    </dgm:pt>
    <dgm:pt modelId="{65E6A1F0-E247-4059-9C49-4E040C2B5791}" type="pres">
      <dgm:prSet presAssocID="{7FE1F133-AF8A-49C5-AB98-DCE1A90623FB}" presName="linear" presStyleCnt="0">
        <dgm:presLayoutVars>
          <dgm:animLvl val="lvl"/>
          <dgm:resizeHandles val="exact"/>
        </dgm:presLayoutVars>
      </dgm:prSet>
      <dgm:spPr/>
    </dgm:pt>
    <dgm:pt modelId="{325A2DE1-55CE-4134-A669-811B2CA5D2B9}" type="pres">
      <dgm:prSet presAssocID="{8BF23D6A-68C1-4904-B3BF-A98519B99EC2}" presName="parentText" presStyleLbl="node1" presStyleIdx="0" presStyleCnt="4">
        <dgm:presLayoutVars>
          <dgm:chMax val="0"/>
          <dgm:bulletEnabled val="1"/>
        </dgm:presLayoutVars>
      </dgm:prSet>
      <dgm:spPr/>
    </dgm:pt>
    <dgm:pt modelId="{79406DCB-97EC-437B-A921-EDE50F61218F}" type="pres">
      <dgm:prSet presAssocID="{F3D1C126-28DB-4FC4-AA48-920D6BB4C4FB}" presName="spacer" presStyleCnt="0"/>
      <dgm:spPr/>
    </dgm:pt>
    <dgm:pt modelId="{06F98C36-E41E-47C3-8008-F24DB7EA2E66}" type="pres">
      <dgm:prSet presAssocID="{244053B5-B815-4988-B1EB-484A9B667D6A}" presName="parentText" presStyleLbl="node1" presStyleIdx="1" presStyleCnt="4">
        <dgm:presLayoutVars>
          <dgm:chMax val="0"/>
          <dgm:bulletEnabled val="1"/>
        </dgm:presLayoutVars>
      </dgm:prSet>
      <dgm:spPr/>
    </dgm:pt>
    <dgm:pt modelId="{DF7563D3-FCA9-46ED-B06B-C3D381BBFE81}" type="pres">
      <dgm:prSet presAssocID="{6B179889-5737-4A3D-A1DA-FB4C6F675B0B}" presName="spacer" presStyleCnt="0"/>
      <dgm:spPr/>
    </dgm:pt>
    <dgm:pt modelId="{EE570EA9-D964-4B12-A689-A0980CAF7FF7}" type="pres">
      <dgm:prSet presAssocID="{254A2C5E-8F9D-4008-8C77-1AF221E19252}" presName="parentText" presStyleLbl="node1" presStyleIdx="2" presStyleCnt="4">
        <dgm:presLayoutVars>
          <dgm:chMax val="0"/>
          <dgm:bulletEnabled val="1"/>
        </dgm:presLayoutVars>
      </dgm:prSet>
      <dgm:spPr/>
    </dgm:pt>
    <dgm:pt modelId="{851A3FF5-7953-4CEE-A9D0-8B3C9B596705}" type="pres">
      <dgm:prSet presAssocID="{48D3BBAB-70D0-4A34-9FDB-E6B51E90AE2C}" presName="spacer" presStyleCnt="0"/>
      <dgm:spPr/>
    </dgm:pt>
    <dgm:pt modelId="{1BE203F8-1864-4C11-B36A-C273F9D13BD9}" type="pres">
      <dgm:prSet presAssocID="{DA556BB7-2982-4294-B67B-B83D29EB12CA}" presName="parentText" presStyleLbl="node1" presStyleIdx="3" presStyleCnt="4">
        <dgm:presLayoutVars>
          <dgm:chMax val="0"/>
          <dgm:bulletEnabled val="1"/>
        </dgm:presLayoutVars>
      </dgm:prSet>
      <dgm:spPr/>
    </dgm:pt>
  </dgm:ptLst>
  <dgm:cxnLst>
    <dgm:cxn modelId="{3BB59842-DDA7-49BA-8996-FC168F0D801A}" srcId="{7FE1F133-AF8A-49C5-AB98-DCE1A90623FB}" destId="{DA556BB7-2982-4294-B67B-B83D29EB12CA}" srcOrd="3" destOrd="0" parTransId="{675D82DC-321E-4652-A9A4-43D10EE8752E}" sibTransId="{1E7FE3E5-B402-409E-9179-5F41156513AC}"/>
    <dgm:cxn modelId="{804EDC43-3D42-4D43-9AE3-A4FD6243E552}" type="presOf" srcId="{7FE1F133-AF8A-49C5-AB98-DCE1A90623FB}" destId="{65E6A1F0-E247-4059-9C49-4E040C2B5791}" srcOrd="0" destOrd="0" presId="urn:microsoft.com/office/officeart/2005/8/layout/vList2"/>
    <dgm:cxn modelId="{2C36ED96-D3D1-4641-8B5A-76FEB31A74B3}" type="presOf" srcId="{254A2C5E-8F9D-4008-8C77-1AF221E19252}" destId="{EE570EA9-D964-4B12-A689-A0980CAF7FF7}" srcOrd="0" destOrd="0" presId="urn:microsoft.com/office/officeart/2005/8/layout/vList2"/>
    <dgm:cxn modelId="{8F8CC29D-08C6-4A62-A06D-FFA787FD44E1}" type="presOf" srcId="{244053B5-B815-4988-B1EB-484A9B667D6A}" destId="{06F98C36-E41E-47C3-8008-F24DB7EA2E66}" srcOrd="0" destOrd="0" presId="urn:microsoft.com/office/officeart/2005/8/layout/vList2"/>
    <dgm:cxn modelId="{8E5465A0-C470-480F-BB29-C37DFCBF6EF2}" srcId="{7FE1F133-AF8A-49C5-AB98-DCE1A90623FB}" destId="{254A2C5E-8F9D-4008-8C77-1AF221E19252}" srcOrd="2" destOrd="0" parTransId="{1FCA1882-343C-436A-9CED-C23CB2F08D2E}" sibTransId="{48D3BBAB-70D0-4A34-9FDB-E6B51E90AE2C}"/>
    <dgm:cxn modelId="{38FBC4AC-958D-4172-800B-61A6F8D67F0A}" type="presOf" srcId="{8BF23D6A-68C1-4904-B3BF-A98519B99EC2}" destId="{325A2DE1-55CE-4134-A669-811B2CA5D2B9}" srcOrd="0" destOrd="0" presId="urn:microsoft.com/office/officeart/2005/8/layout/vList2"/>
    <dgm:cxn modelId="{4A6B33B4-8486-4DCB-91A0-87861C399463}" srcId="{7FE1F133-AF8A-49C5-AB98-DCE1A90623FB}" destId="{8BF23D6A-68C1-4904-B3BF-A98519B99EC2}" srcOrd="0" destOrd="0" parTransId="{5F9AE623-F21A-45EC-92AB-5BBECAADD50B}" sibTransId="{F3D1C126-28DB-4FC4-AA48-920D6BB4C4FB}"/>
    <dgm:cxn modelId="{D53933E5-E840-40DE-B8D2-84B2EBF72A22}" srcId="{7FE1F133-AF8A-49C5-AB98-DCE1A90623FB}" destId="{244053B5-B815-4988-B1EB-484A9B667D6A}" srcOrd="1" destOrd="0" parTransId="{B576D600-7EBD-42D1-8D03-3B54569068E4}" sibTransId="{6B179889-5737-4A3D-A1DA-FB4C6F675B0B}"/>
    <dgm:cxn modelId="{BC3C00F3-778A-45C1-94D3-4C82AC55D16D}" type="presOf" srcId="{DA556BB7-2982-4294-B67B-B83D29EB12CA}" destId="{1BE203F8-1864-4C11-B36A-C273F9D13BD9}" srcOrd="0" destOrd="0" presId="urn:microsoft.com/office/officeart/2005/8/layout/vList2"/>
    <dgm:cxn modelId="{B9225E37-A854-4297-ABB8-DB83AB4B65A0}" type="presParOf" srcId="{65E6A1F0-E247-4059-9C49-4E040C2B5791}" destId="{325A2DE1-55CE-4134-A669-811B2CA5D2B9}" srcOrd="0" destOrd="0" presId="urn:microsoft.com/office/officeart/2005/8/layout/vList2"/>
    <dgm:cxn modelId="{808D19E3-EED0-4D5F-AE25-7A211B1E7C3E}" type="presParOf" srcId="{65E6A1F0-E247-4059-9C49-4E040C2B5791}" destId="{79406DCB-97EC-437B-A921-EDE50F61218F}" srcOrd="1" destOrd="0" presId="urn:microsoft.com/office/officeart/2005/8/layout/vList2"/>
    <dgm:cxn modelId="{6EB3992B-C141-44E6-ACB0-EB60822CE407}" type="presParOf" srcId="{65E6A1F0-E247-4059-9C49-4E040C2B5791}" destId="{06F98C36-E41E-47C3-8008-F24DB7EA2E66}" srcOrd="2" destOrd="0" presId="urn:microsoft.com/office/officeart/2005/8/layout/vList2"/>
    <dgm:cxn modelId="{C83F7E67-E967-43B9-AB3C-F034CC3C1F54}" type="presParOf" srcId="{65E6A1F0-E247-4059-9C49-4E040C2B5791}" destId="{DF7563D3-FCA9-46ED-B06B-C3D381BBFE81}" srcOrd="3" destOrd="0" presId="urn:microsoft.com/office/officeart/2005/8/layout/vList2"/>
    <dgm:cxn modelId="{834B406B-EB17-4A63-BA86-6F49470316D0}" type="presParOf" srcId="{65E6A1F0-E247-4059-9C49-4E040C2B5791}" destId="{EE570EA9-D964-4B12-A689-A0980CAF7FF7}" srcOrd="4" destOrd="0" presId="urn:microsoft.com/office/officeart/2005/8/layout/vList2"/>
    <dgm:cxn modelId="{97364987-2F2E-45F2-9081-B7C7CBF70649}" type="presParOf" srcId="{65E6A1F0-E247-4059-9C49-4E040C2B5791}" destId="{851A3FF5-7953-4CEE-A9D0-8B3C9B596705}" srcOrd="5" destOrd="0" presId="urn:microsoft.com/office/officeart/2005/8/layout/vList2"/>
    <dgm:cxn modelId="{D2053470-7BD2-4547-B80E-7A83CEA7A245}" type="presParOf" srcId="{65E6A1F0-E247-4059-9C49-4E040C2B5791}" destId="{1BE203F8-1864-4C11-B36A-C273F9D13BD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559FDA-8393-4972-B94D-15052A842E1C}">
      <dsp:nvSpPr>
        <dsp:cNvPr id="0" name=""/>
        <dsp:cNvSpPr/>
      </dsp:nvSpPr>
      <dsp:spPr>
        <a:xfrm>
          <a:off x="0" y="35880"/>
          <a:ext cx="6581776" cy="15163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E" sz="1800" b="1" kern="1200" dirty="0">
              <a:solidFill>
                <a:schemeClr val="tx1"/>
              </a:solidFill>
            </a:rPr>
            <a:t>SICAP Programme Goal (1):</a:t>
          </a:r>
          <a:r>
            <a:rPr lang="en-IE" sz="1800" kern="1200" dirty="0">
              <a:solidFill>
                <a:schemeClr val="tx1"/>
              </a:solidFill>
            </a:rPr>
            <a:t> To support communities and target groups to engage with relevant stakeholders in identifying and addressing social exclusion and equality issues, developing the capacity of Local Community Groups, and creating more sustainable communities.</a:t>
          </a:r>
          <a:endParaRPr lang="en-US" sz="1800" kern="1200" dirty="0">
            <a:solidFill>
              <a:schemeClr val="tx1"/>
            </a:solidFill>
          </a:endParaRPr>
        </a:p>
      </dsp:txBody>
      <dsp:txXfrm>
        <a:off x="74021" y="109901"/>
        <a:ext cx="6433734" cy="1368278"/>
      </dsp:txXfrm>
    </dsp:sp>
    <dsp:sp modelId="{C4D6BB4B-FD66-4122-AA9B-EDAA5FD2225A}">
      <dsp:nvSpPr>
        <dsp:cNvPr id="0" name=""/>
        <dsp:cNvSpPr/>
      </dsp:nvSpPr>
      <dsp:spPr>
        <a:xfrm>
          <a:off x="0" y="1604040"/>
          <a:ext cx="6581776" cy="1516320"/>
        </a:xfrm>
        <a:prstGeom prst="roundRect">
          <a:avLst/>
        </a:prstGeom>
        <a:solidFill>
          <a:schemeClr val="accent2">
            <a:hueOff val="744657"/>
            <a:satOff val="-9861"/>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E" sz="1800" b="1" kern="1200" dirty="0">
              <a:solidFill>
                <a:schemeClr val="tx1"/>
              </a:solidFill>
            </a:rPr>
            <a:t>SICAP Thematic Area:</a:t>
          </a:r>
          <a:r>
            <a:rPr lang="en-IE" sz="1800" kern="1200" dirty="0">
              <a:solidFill>
                <a:schemeClr val="tx1"/>
              </a:solidFill>
            </a:rPr>
            <a:t> Increase the level and/or type of services delivered by Social Enterprises to SICAP target groups and increase the sustainability of the enterprise and its ability to contribute to the social and economic development of disadvantaged areas.</a:t>
          </a:r>
          <a:endParaRPr lang="en-US" sz="1800" kern="1200" dirty="0">
            <a:solidFill>
              <a:schemeClr val="tx1"/>
            </a:solidFill>
          </a:endParaRPr>
        </a:p>
      </dsp:txBody>
      <dsp:txXfrm>
        <a:off x="74021" y="1678061"/>
        <a:ext cx="6433734" cy="1368278"/>
      </dsp:txXfrm>
    </dsp:sp>
    <dsp:sp modelId="{3FE5AF8E-8798-49E2-9A8B-4F31FFA845F5}">
      <dsp:nvSpPr>
        <dsp:cNvPr id="0" name=""/>
        <dsp:cNvSpPr/>
      </dsp:nvSpPr>
      <dsp:spPr>
        <a:xfrm>
          <a:off x="0" y="3172199"/>
          <a:ext cx="6581776" cy="1516320"/>
        </a:xfrm>
        <a:prstGeom prst="roundRect">
          <a:avLst/>
        </a:prstGeom>
        <a:solidFill>
          <a:schemeClr val="accent2">
            <a:hueOff val="1489313"/>
            <a:satOff val="-19723"/>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IE" sz="1800" b="1" kern="1200" dirty="0">
              <a:solidFill>
                <a:schemeClr val="tx1"/>
              </a:solidFill>
            </a:rPr>
            <a:t>SICAP Target Outcome:</a:t>
          </a:r>
          <a:r>
            <a:rPr lang="en-IE" sz="1800" kern="1200" dirty="0">
              <a:solidFill>
                <a:schemeClr val="tx1"/>
              </a:solidFill>
            </a:rPr>
            <a:t> G1-5:2 Social enterprises supported by SICAP are stronger and more able to contribute to local economic and community development</a:t>
          </a:r>
          <a:r>
            <a:rPr lang="en-IE" sz="1800" kern="1200" dirty="0"/>
            <a:t>.</a:t>
          </a:r>
          <a:endParaRPr lang="en-US" sz="1800" kern="1200" dirty="0"/>
        </a:p>
      </dsp:txBody>
      <dsp:txXfrm>
        <a:off x="74021" y="3246220"/>
        <a:ext cx="6433734" cy="13682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A0D6E-8CD6-4935-A55D-AD875B145C12}">
      <dsp:nvSpPr>
        <dsp:cNvPr id="0" name=""/>
        <dsp:cNvSpPr/>
      </dsp:nvSpPr>
      <dsp:spPr>
        <a:xfrm>
          <a:off x="225530" y="3232"/>
          <a:ext cx="3200234" cy="19201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solidFill>
                <a:schemeClr val="tx1"/>
              </a:solidFill>
              <a:latin typeface="Calibri" panose="020F0502020204030204" pitchFamily="34" charset="0"/>
              <a:cs typeface="Calibri" panose="020F0502020204030204" pitchFamily="34" charset="0"/>
            </a:rPr>
            <a:t>Revisiting WLEDC foundational principles and governance with a focus on how the company can supporting the local S/E ecosystem</a:t>
          </a:r>
          <a:endParaRPr lang="en-US" sz="2000" b="1" kern="1200" dirty="0">
            <a:solidFill>
              <a:schemeClr val="tx1"/>
            </a:solidFill>
            <a:latin typeface="Calibri" panose="020F0502020204030204" pitchFamily="34" charset="0"/>
            <a:cs typeface="Calibri" panose="020F0502020204030204" pitchFamily="34" charset="0"/>
          </a:endParaRPr>
        </a:p>
      </dsp:txBody>
      <dsp:txXfrm>
        <a:off x="225530" y="3232"/>
        <a:ext cx="3200234" cy="1920140"/>
      </dsp:txXfrm>
    </dsp:sp>
    <dsp:sp modelId="{73F2A113-0EA0-46D5-937F-5D39EEB782E4}">
      <dsp:nvSpPr>
        <dsp:cNvPr id="0" name=""/>
        <dsp:cNvSpPr/>
      </dsp:nvSpPr>
      <dsp:spPr>
        <a:xfrm>
          <a:off x="3745788" y="3232"/>
          <a:ext cx="3200234" cy="19201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solidFill>
                <a:schemeClr val="tx1"/>
              </a:solidFill>
              <a:latin typeface="Calibri" panose="020F0502020204030204" pitchFamily="34" charset="0"/>
              <a:cs typeface="Calibri" panose="020F0502020204030204" pitchFamily="34" charset="0"/>
            </a:rPr>
            <a:t>A review of the operation of Cill Barra and the development of a 3-year action plan focusing on social impact and business growth.</a:t>
          </a:r>
          <a:endParaRPr lang="en-US" sz="2000" b="1" kern="1200" dirty="0">
            <a:solidFill>
              <a:schemeClr val="tx1"/>
            </a:solidFill>
            <a:latin typeface="Calibri" panose="020F0502020204030204" pitchFamily="34" charset="0"/>
            <a:cs typeface="Calibri" panose="020F0502020204030204" pitchFamily="34" charset="0"/>
          </a:endParaRPr>
        </a:p>
      </dsp:txBody>
      <dsp:txXfrm>
        <a:off x="3745788" y="3232"/>
        <a:ext cx="3200234" cy="1920140"/>
      </dsp:txXfrm>
    </dsp:sp>
    <dsp:sp modelId="{AAE0C899-6AA7-4C1A-A030-C13FDE34E7C3}">
      <dsp:nvSpPr>
        <dsp:cNvPr id="0" name=""/>
        <dsp:cNvSpPr/>
      </dsp:nvSpPr>
      <dsp:spPr>
        <a:xfrm>
          <a:off x="7266046" y="3232"/>
          <a:ext cx="3200234" cy="19201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E" sz="1800" b="1" kern="1200" dirty="0">
              <a:solidFill>
                <a:schemeClr val="tx1"/>
              </a:solidFill>
              <a:latin typeface="Calibri" panose="020F0502020204030204" pitchFamily="34" charset="0"/>
              <a:cs typeface="Calibri" panose="020F0502020204030204" pitchFamily="34" charset="0"/>
            </a:rPr>
            <a:t>A D.M. audit of Cill Barra. </a:t>
          </a:r>
        </a:p>
        <a:p>
          <a:pPr marL="0" lvl="0" indent="0" algn="ctr" defTabSz="800100">
            <a:lnSpc>
              <a:spcPct val="90000"/>
            </a:lnSpc>
            <a:spcBef>
              <a:spcPct val="0"/>
            </a:spcBef>
            <a:spcAft>
              <a:spcPct val="35000"/>
            </a:spcAft>
            <a:buNone/>
          </a:pPr>
          <a:r>
            <a:rPr lang="en-IE" sz="1800" b="1" kern="1200" dirty="0">
              <a:solidFill>
                <a:schemeClr val="tx1"/>
              </a:solidFill>
              <a:latin typeface="Calibri" panose="020F0502020204030204" pitchFamily="34" charset="0"/>
              <a:cs typeface="Calibri" panose="020F0502020204030204" pitchFamily="34" charset="0"/>
            </a:rPr>
            <a:t>D.M. workshops</a:t>
          </a:r>
        </a:p>
        <a:p>
          <a:pPr marL="0" lvl="0" indent="0" algn="ctr" defTabSz="800100">
            <a:lnSpc>
              <a:spcPct val="90000"/>
            </a:lnSpc>
            <a:spcBef>
              <a:spcPct val="0"/>
            </a:spcBef>
            <a:spcAft>
              <a:spcPct val="35000"/>
            </a:spcAft>
            <a:buNone/>
          </a:pPr>
          <a:r>
            <a:rPr lang="en-IE" sz="1800" b="1" kern="1200" dirty="0">
              <a:solidFill>
                <a:schemeClr val="tx1"/>
              </a:solidFill>
              <a:latin typeface="Calibri" panose="020F0502020204030204" pitchFamily="34" charset="0"/>
              <a:cs typeface="Calibri" panose="020F0502020204030204" pitchFamily="34" charset="0"/>
            </a:rPr>
            <a:t>A short test digital marketing campaign to demonstrate the benefit of a DM strategy for social enterprise</a:t>
          </a:r>
          <a:r>
            <a:rPr lang="en-IE" sz="1500" b="1" kern="1200" dirty="0">
              <a:solidFill>
                <a:schemeClr val="tx1"/>
              </a:solidFill>
              <a:latin typeface="Calibri" panose="020F0502020204030204" pitchFamily="34" charset="0"/>
              <a:cs typeface="Calibri" panose="020F0502020204030204" pitchFamily="34" charset="0"/>
            </a:rPr>
            <a:t>.</a:t>
          </a:r>
          <a:endParaRPr lang="en-US" sz="1500" b="1" kern="1200" dirty="0">
            <a:solidFill>
              <a:schemeClr val="tx1"/>
            </a:solidFill>
            <a:latin typeface="Calibri" panose="020F0502020204030204" pitchFamily="34" charset="0"/>
            <a:cs typeface="Calibri" panose="020F0502020204030204" pitchFamily="34" charset="0"/>
          </a:endParaRPr>
        </a:p>
      </dsp:txBody>
      <dsp:txXfrm>
        <a:off x="7266046" y="3232"/>
        <a:ext cx="3200234" cy="1920140"/>
      </dsp:txXfrm>
    </dsp:sp>
    <dsp:sp modelId="{1D63518C-0E53-4179-ACE7-2CDA4FDC308E}">
      <dsp:nvSpPr>
        <dsp:cNvPr id="0" name=""/>
        <dsp:cNvSpPr/>
      </dsp:nvSpPr>
      <dsp:spPr>
        <a:xfrm>
          <a:off x="1985659" y="2243396"/>
          <a:ext cx="3200234" cy="19201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b="1" kern="1200" dirty="0">
              <a:solidFill>
                <a:schemeClr val="tx1"/>
              </a:solidFill>
              <a:latin typeface="Calibri" panose="020F0502020204030204" pitchFamily="34" charset="0"/>
              <a:cs typeface="Calibri" panose="020F0502020204030204" pitchFamily="34" charset="0"/>
            </a:rPr>
            <a:t>Capitalise on the WSEN engagement with the wider S/E ecosystem in Europe </a:t>
          </a:r>
          <a:endParaRPr lang="en-US" sz="2000" b="1" kern="1200" dirty="0">
            <a:solidFill>
              <a:schemeClr val="tx1"/>
            </a:solidFill>
            <a:latin typeface="Calibri" panose="020F0502020204030204" pitchFamily="34" charset="0"/>
            <a:cs typeface="Calibri" panose="020F0502020204030204" pitchFamily="34" charset="0"/>
          </a:endParaRPr>
        </a:p>
      </dsp:txBody>
      <dsp:txXfrm>
        <a:off x="1985659" y="2243396"/>
        <a:ext cx="3200234" cy="1920140"/>
      </dsp:txXfrm>
    </dsp:sp>
    <dsp:sp modelId="{0B7A9A9A-09EA-40F0-B070-C1F70E4589F3}">
      <dsp:nvSpPr>
        <dsp:cNvPr id="0" name=""/>
        <dsp:cNvSpPr/>
      </dsp:nvSpPr>
      <dsp:spPr>
        <a:xfrm>
          <a:off x="6314297" y="2246629"/>
          <a:ext cx="3200234" cy="192014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b="1" i="1" kern="1200" dirty="0">
              <a:solidFill>
                <a:schemeClr val="tx1"/>
              </a:solidFill>
              <a:latin typeface="Calibri" panose="020F0502020204030204" pitchFamily="34" charset="0"/>
              <a:cs typeface="Calibri" panose="020F0502020204030204" pitchFamily="34" charset="0"/>
            </a:rPr>
            <a:t>“Given the emphasis underway at an EU level in relation to social enterprise and the wider social economy, there is also an opportunity for social enterprises to benefit from Ireland engaging more closely with EU policy developments at Governmental level” </a:t>
          </a:r>
          <a:r>
            <a:rPr lang="en-GB" sz="1400" b="1" i="1" kern="1200" dirty="0">
              <a:solidFill>
                <a:schemeClr val="tx1"/>
              </a:solidFill>
              <a:latin typeface="Calibri" panose="020F0502020204030204" pitchFamily="34" charset="0"/>
              <a:cs typeface="Calibri" panose="020F0502020204030204" pitchFamily="34" charset="0"/>
            </a:rPr>
            <a:t>National Social Enterprise Policy for Ireland. P.22</a:t>
          </a:r>
          <a:endParaRPr lang="en-US" sz="1400" b="1" kern="1200" dirty="0">
            <a:solidFill>
              <a:schemeClr val="tx1"/>
            </a:solidFill>
            <a:latin typeface="Calibri" panose="020F0502020204030204" pitchFamily="34" charset="0"/>
            <a:cs typeface="Calibri" panose="020F0502020204030204" pitchFamily="34" charset="0"/>
          </a:endParaRPr>
        </a:p>
      </dsp:txBody>
      <dsp:txXfrm>
        <a:off x="6314297" y="2246629"/>
        <a:ext cx="3200234" cy="19201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E7BF0F-6908-4BF1-938C-E8E21B18F32E}">
      <dsp:nvSpPr>
        <dsp:cNvPr id="0" name=""/>
        <dsp:cNvSpPr/>
      </dsp:nvSpPr>
      <dsp:spPr>
        <a:xfrm>
          <a:off x="801885" y="0"/>
          <a:ext cx="9088040" cy="3636963"/>
        </a:xfrm>
        <a:prstGeom prst="rightArrow">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dsp:style>
    </dsp:sp>
    <dsp:sp modelId="{5B0D5D8D-737D-442D-9635-19823E0BA21F}">
      <dsp:nvSpPr>
        <dsp:cNvPr id="0" name=""/>
        <dsp:cNvSpPr/>
      </dsp:nvSpPr>
      <dsp:spPr>
        <a:xfrm>
          <a:off x="362310" y="1091088"/>
          <a:ext cx="3207543" cy="145478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Review &amp; Re-align WLEDC Strategy</a:t>
          </a:r>
          <a:endParaRPr lang="en-IE" sz="2700" kern="1200" dirty="0"/>
        </a:p>
      </dsp:txBody>
      <dsp:txXfrm>
        <a:off x="433327" y="1162105"/>
        <a:ext cx="3065509" cy="1312751"/>
      </dsp:txXfrm>
    </dsp:sp>
    <dsp:sp modelId="{E94D044D-6FD1-4EBC-AE11-048614B71F08}">
      <dsp:nvSpPr>
        <dsp:cNvPr id="0" name=""/>
        <dsp:cNvSpPr/>
      </dsp:nvSpPr>
      <dsp:spPr>
        <a:xfrm>
          <a:off x="3742134" y="1091088"/>
          <a:ext cx="3207543" cy="145478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Cill Barra Strategic Plan &amp; Operational Plan</a:t>
          </a:r>
          <a:endParaRPr lang="en-IE" sz="2700" kern="1200" dirty="0"/>
        </a:p>
      </dsp:txBody>
      <dsp:txXfrm>
        <a:off x="3813151" y="1162105"/>
        <a:ext cx="3065509" cy="1312751"/>
      </dsp:txXfrm>
    </dsp:sp>
    <dsp:sp modelId="{15EB2F5C-10E0-44B9-B3B8-ABF7F0909C43}">
      <dsp:nvSpPr>
        <dsp:cNvPr id="0" name=""/>
        <dsp:cNvSpPr/>
      </dsp:nvSpPr>
      <dsp:spPr>
        <a:xfrm>
          <a:off x="7121957" y="1091088"/>
          <a:ext cx="3207543" cy="145478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Ballybeg Social Enterprise Hub</a:t>
          </a:r>
          <a:endParaRPr lang="en-IE" sz="2700" kern="1200" dirty="0"/>
        </a:p>
      </dsp:txBody>
      <dsp:txXfrm>
        <a:off x="7192974" y="1162105"/>
        <a:ext cx="3065509" cy="13127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D6D07-AC5C-4360-9E43-E4C5F447350D}">
      <dsp:nvSpPr>
        <dsp:cNvPr id="0" name=""/>
        <dsp:cNvSpPr/>
      </dsp:nvSpPr>
      <dsp:spPr>
        <a:xfrm>
          <a:off x="3132" y="468131"/>
          <a:ext cx="2485010" cy="149100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latin typeface="Calibri" panose="020F0502020204030204" pitchFamily="34" charset="0"/>
              <a:cs typeface="Calibri" panose="020F0502020204030204" pitchFamily="34" charset="0"/>
            </a:rPr>
            <a:t>Experienced and skilled SICAP staff working across G1 &amp; G2</a:t>
          </a:r>
          <a:endParaRPr lang="en-US" sz="1600" b="1" kern="1200" dirty="0">
            <a:solidFill>
              <a:schemeClr val="tx1"/>
            </a:solidFill>
            <a:latin typeface="Calibri" panose="020F0502020204030204" pitchFamily="34" charset="0"/>
            <a:cs typeface="Calibri" panose="020F0502020204030204" pitchFamily="34" charset="0"/>
          </a:endParaRPr>
        </a:p>
      </dsp:txBody>
      <dsp:txXfrm>
        <a:off x="3132" y="468131"/>
        <a:ext cx="2485010" cy="1491006"/>
      </dsp:txXfrm>
    </dsp:sp>
    <dsp:sp modelId="{4DE58F5C-EC9D-4E43-8EC0-F13D1659245B}">
      <dsp:nvSpPr>
        <dsp:cNvPr id="0" name=""/>
        <dsp:cNvSpPr/>
      </dsp:nvSpPr>
      <dsp:spPr>
        <a:xfrm>
          <a:off x="2736644" y="468131"/>
          <a:ext cx="2485010" cy="14910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latin typeface="Calibri" panose="020F0502020204030204" pitchFamily="34" charset="0"/>
              <a:cs typeface="Calibri" panose="020F0502020204030204" pitchFamily="34" charset="0"/>
            </a:rPr>
            <a:t>Building on previous work with WLEDC</a:t>
          </a:r>
          <a:endParaRPr lang="en-US" sz="1600" b="1" kern="1200" dirty="0">
            <a:solidFill>
              <a:schemeClr val="tx1"/>
            </a:solidFill>
            <a:latin typeface="Calibri" panose="020F0502020204030204" pitchFamily="34" charset="0"/>
            <a:cs typeface="Calibri" panose="020F0502020204030204" pitchFamily="34" charset="0"/>
          </a:endParaRPr>
        </a:p>
      </dsp:txBody>
      <dsp:txXfrm>
        <a:off x="2736644" y="468131"/>
        <a:ext cx="2485010" cy="1491006"/>
      </dsp:txXfrm>
    </dsp:sp>
    <dsp:sp modelId="{E20F4A58-75FB-4B08-9C11-2625CDF4963D}">
      <dsp:nvSpPr>
        <dsp:cNvPr id="0" name=""/>
        <dsp:cNvSpPr/>
      </dsp:nvSpPr>
      <dsp:spPr>
        <a:xfrm>
          <a:off x="5470156" y="468131"/>
          <a:ext cx="2485010" cy="14910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latin typeface="Calibri" panose="020F0502020204030204" pitchFamily="34" charset="0"/>
              <a:cs typeface="Calibri" panose="020F0502020204030204" pitchFamily="34" charset="0"/>
            </a:rPr>
            <a:t>In-depth SICAP engagement with Board &amp; Staff</a:t>
          </a:r>
          <a:endParaRPr lang="en-US" sz="1600" b="1" kern="1200" dirty="0">
            <a:solidFill>
              <a:schemeClr val="tx1"/>
            </a:solidFill>
            <a:latin typeface="Calibri" panose="020F0502020204030204" pitchFamily="34" charset="0"/>
            <a:cs typeface="Calibri" panose="020F0502020204030204" pitchFamily="34" charset="0"/>
          </a:endParaRPr>
        </a:p>
      </dsp:txBody>
      <dsp:txXfrm>
        <a:off x="5470156" y="468131"/>
        <a:ext cx="2485010" cy="1491006"/>
      </dsp:txXfrm>
    </dsp:sp>
    <dsp:sp modelId="{D491D2E7-A804-4DF7-BBD6-A2349C179E8A}">
      <dsp:nvSpPr>
        <dsp:cNvPr id="0" name=""/>
        <dsp:cNvSpPr/>
      </dsp:nvSpPr>
      <dsp:spPr>
        <a:xfrm>
          <a:off x="8203668" y="468131"/>
          <a:ext cx="2485010" cy="149100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latin typeface="Calibri" panose="020F0502020204030204" pitchFamily="34" charset="0"/>
              <a:cs typeface="Calibri" panose="020F0502020204030204" pitchFamily="34" charset="0"/>
            </a:rPr>
            <a:t>A mix of face to face and online sessions</a:t>
          </a:r>
          <a:endParaRPr lang="en-US" sz="1600" b="1" kern="1200" dirty="0">
            <a:solidFill>
              <a:schemeClr val="tx1"/>
            </a:solidFill>
            <a:latin typeface="Calibri" panose="020F0502020204030204" pitchFamily="34" charset="0"/>
            <a:cs typeface="Calibri" panose="020F0502020204030204" pitchFamily="34" charset="0"/>
          </a:endParaRPr>
        </a:p>
      </dsp:txBody>
      <dsp:txXfrm>
        <a:off x="8203668" y="468131"/>
        <a:ext cx="2485010" cy="1491006"/>
      </dsp:txXfrm>
    </dsp:sp>
    <dsp:sp modelId="{4C95E71F-38FD-4EBD-8E5B-060554AA217D}">
      <dsp:nvSpPr>
        <dsp:cNvPr id="0" name=""/>
        <dsp:cNvSpPr/>
      </dsp:nvSpPr>
      <dsp:spPr>
        <a:xfrm>
          <a:off x="1369888" y="2207639"/>
          <a:ext cx="2485010" cy="149100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latin typeface="Calibri" panose="020F0502020204030204" pitchFamily="34" charset="0"/>
              <a:cs typeface="Calibri" panose="020F0502020204030204" pitchFamily="34" charset="0"/>
            </a:rPr>
            <a:t>The use of visual tools to explore business fundamentals such as strategic planning, branding and market segmentation</a:t>
          </a:r>
          <a:endParaRPr lang="en-US" sz="1600" b="1" kern="1200" dirty="0">
            <a:solidFill>
              <a:schemeClr val="tx1"/>
            </a:solidFill>
            <a:latin typeface="Calibri" panose="020F0502020204030204" pitchFamily="34" charset="0"/>
            <a:cs typeface="Calibri" panose="020F0502020204030204" pitchFamily="34" charset="0"/>
          </a:endParaRPr>
        </a:p>
      </dsp:txBody>
      <dsp:txXfrm>
        <a:off x="1369888" y="2207639"/>
        <a:ext cx="2485010" cy="1491006"/>
      </dsp:txXfrm>
    </dsp:sp>
    <dsp:sp modelId="{23F2B264-77DF-444A-868D-C22782DFB6ED}">
      <dsp:nvSpPr>
        <dsp:cNvPr id="0" name=""/>
        <dsp:cNvSpPr/>
      </dsp:nvSpPr>
      <dsp:spPr>
        <a:xfrm>
          <a:off x="4103400" y="2207639"/>
          <a:ext cx="2485010" cy="149100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latin typeface="Calibri" panose="020F0502020204030204" pitchFamily="34" charset="0"/>
              <a:cs typeface="Calibri" panose="020F0502020204030204" pitchFamily="34" charset="0"/>
            </a:rPr>
            <a:t>Framing the “social” and the “enterprise” elements</a:t>
          </a:r>
          <a:endParaRPr lang="en-US" sz="1600" b="1" kern="1200" dirty="0">
            <a:solidFill>
              <a:schemeClr val="tx1"/>
            </a:solidFill>
            <a:latin typeface="Calibri" panose="020F0502020204030204" pitchFamily="34" charset="0"/>
            <a:cs typeface="Calibri" panose="020F0502020204030204" pitchFamily="34" charset="0"/>
          </a:endParaRPr>
        </a:p>
      </dsp:txBody>
      <dsp:txXfrm>
        <a:off x="4103400" y="2207639"/>
        <a:ext cx="2485010" cy="1491006"/>
      </dsp:txXfrm>
    </dsp:sp>
    <dsp:sp modelId="{84720B93-2DA5-45C9-B224-6E960276443B}">
      <dsp:nvSpPr>
        <dsp:cNvPr id="0" name=""/>
        <dsp:cNvSpPr/>
      </dsp:nvSpPr>
      <dsp:spPr>
        <a:xfrm>
          <a:off x="6836912" y="2207639"/>
          <a:ext cx="2485010" cy="14910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tx1"/>
              </a:solidFill>
              <a:latin typeface="Calibri" panose="020F0502020204030204" pitchFamily="34" charset="0"/>
              <a:cs typeface="Calibri" panose="020F0502020204030204" pitchFamily="34" charset="0"/>
            </a:rPr>
            <a:t>WLEDC engagement with WSEN and European Social Economy Workshops on Social Business Canvas Tool. Connecting the local, national &amp; European ecosystems</a:t>
          </a:r>
          <a:endParaRPr lang="en-US" sz="1400" b="1" kern="1200" dirty="0">
            <a:solidFill>
              <a:schemeClr val="tx1"/>
            </a:solidFill>
            <a:latin typeface="Calibri" panose="020F0502020204030204" pitchFamily="34" charset="0"/>
            <a:cs typeface="Calibri" panose="020F0502020204030204" pitchFamily="34" charset="0"/>
          </a:endParaRPr>
        </a:p>
      </dsp:txBody>
      <dsp:txXfrm>
        <a:off x="6836912" y="2207639"/>
        <a:ext cx="2485010" cy="14910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BDE06-7A8D-45EB-AD2A-452FABD1E71E}">
      <dsp:nvSpPr>
        <dsp:cNvPr id="0" name=""/>
        <dsp:cNvSpPr/>
      </dsp:nvSpPr>
      <dsp:spPr>
        <a:xfrm>
          <a:off x="3114" y="322909"/>
          <a:ext cx="2470621" cy="148237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solidFill>
                <a:schemeClr val="tx1"/>
              </a:solidFill>
            </a:rPr>
            <a:t>Digital Audit – Website &amp; S/M</a:t>
          </a:r>
          <a:endParaRPr lang="en-US" sz="1900" b="1" kern="1200" dirty="0">
            <a:solidFill>
              <a:schemeClr val="tx1"/>
            </a:solidFill>
          </a:endParaRPr>
        </a:p>
      </dsp:txBody>
      <dsp:txXfrm>
        <a:off x="3114" y="322909"/>
        <a:ext cx="2470621" cy="1482372"/>
      </dsp:txXfrm>
    </dsp:sp>
    <dsp:sp modelId="{3DDE3460-D7B2-4270-A492-1A7B954C2B70}">
      <dsp:nvSpPr>
        <dsp:cNvPr id="0" name=""/>
        <dsp:cNvSpPr/>
      </dsp:nvSpPr>
      <dsp:spPr>
        <a:xfrm>
          <a:off x="2720797" y="322909"/>
          <a:ext cx="2470621" cy="148237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solidFill>
                <a:schemeClr val="tx1"/>
              </a:solidFill>
            </a:rPr>
            <a:t>Pestel &amp; Swot Analysis</a:t>
          </a:r>
          <a:endParaRPr lang="en-US" sz="1900" b="1" kern="1200" dirty="0">
            <a:solidFill>
              <a:schemeClr val="tx1"/>
            </a:solidFill>
          </a:endParaRPr>
        </a:p>
      </dsp:txBody>
      <dsp:txXfrm>
        <a:off x="2720797" y="322909"/>
        <a:ext cx="2470621" cy="1482372"/>
      </dsp:txXfrm>
    </dsp:sp>
    <dsp:sp modelId="{72A115FD-BCAD-4790-8305-CABD876444E5}">
      <dsp:nvSpPr>
        <dsp:cNvPr id="0" name=""/>
        <dsp:cNvSpPr/>
      </dsp:nvSpPr>
      <dsp:spPr>
        <a:xfrm>
          <a:off x="5438481" y="322909"/>
          <a:ext cx="2470621" cy="148237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solidFill>
                <a:schemeClr val="tx1"/>
              </a:solidFill>
            </a:rPr>
            <a:t>Competitor Analysis</a:t>
          </a:r>
          <a:endParaRPr lang="en-US" sz="1900" b="1" kern="1200" dirty="0">
            <a:solidFill>
              <a:schemeClr val="tx1"/>
            </a:solidFill>
          </a:endParaRPr>
        </a:p>
      </dsp:txBody>
      <dsp:txXfrm>
        <a:off x="5438481" y="322909"/>
        <a:ext cx="2470621" cy="1482372"/>
      </dsp:txXfrm>
    </dsp:sp>
    <dsp:sp modelId="{F0C8144A-C8A4-453E-8844-505C9C7EBCCF}">
      <dsp:nvSpPr>
        <dsp:cNvPr id="0" name=""/>
        <dsp:cNvSpPr/>
      </dsp:nvSpPr>
      <dsp:spPr>
        <a:xfrm>
          <a:off x="8156164" y="322909"/>
          <a:ext cx="2470621" cy="148237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solidFill>
                <a:schemeClr val="tx1"/>
              </a:solidFill>
            </a:rPr>
            <a:t>Customer Journey</a:t>
          </a:r>
          <a:endParaRPr lang="en-US" sz="1900" b="1" kern="1200" dirty="0">
            <a:solidFill>
              <a:schemeClr val="tx1"/>
            </a:solidFill>
          </a:endParaRPr>
        </a:p>
      </dsp:txBody>
      <dsp:txXfrm>
        <a:off x="8156164" y="322909"/>
        <a:ext cx="2470621" cy="1482372"/>
      </dsp:txXfrm>
    </dsp:sp>
    <dsp:sp modelId="{1B6D5B61-B535-432D-8333-6B6613294CA0}">
      <dsp:nvSpPr>
        <dsp:cNvPr id="0" name=""/>
        <dsp:cNvSpPr/>
      </dsp:nvSpPr>
      <dsp:spPr>
        <a:xfrm>
          <a:off x="1361955" y="2052344"/>
          <a:ext cx="2470621" cy="148237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solidFill>
                <a:schemeClr val="tx1"/>
              </a:solidFill>
            </a:rPr>
            <a:t>Empathy Mapping – Market Segmentation &amp; Personalisation</a:t>
          </a:r>
          <a:endParaRPr lang="en-US" sz="1900" b="1" kern="1200" dirty="0">
            <a:solidFill>
              <a:schemeClr val="tx1"/>
            </a:solidFill>
          </a:endParaRPr>
        </a:p>
      </dsp:txBody>
      <dsp:txXfrm>
        <a:off x="1361955" y="2052344"/>
        <a:ext cx="2470621" cy="1482372"/>
      </dsp:txXfrm>
    </dsp:sp>
    <dsp:sp modelId="{DD9618D6-BBAA-4A89-A312-191AAE2CE256}">
      <dsp:nvSpPr>
        <dsp:cNvPr id="0" name=""/>
        <dsp:cNvSpPr/>
      </dsp:nvSpPr>
      <dsp:spPr>
        <a:xfrm>
          <a:off x="4079639" y="2052344"/>
          <a:ext cx="2470621" cy="148237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solidFill>
                <a:schemeClr val="tx1"/>
              </a:solidFill>
            </a:rPr>
            <a:t>Brand Identity</a:t>
          </a:r>
          <a:endParaRPr lang="en-US" sz="1900" b="1" kern="1200" dirty="0">
            <a:solidFill>
              <a:schemeClr val="tx1"/>
            </a:solidFill>
          </a:endParaRPr>
        </a:p>
      </dsp:txBody>
      <dsp:txXfrm>
        <a:off x="4079639" y="2052344"/>
        <a:ext cx="2470621" cy="1482372"/>
      </dsp:txXfrm>
    </dsp:sp>
    <dsp:sp modelId="{25BA6915-815B-462B-8788-19B55F66D0DA}">
      <dsp:nvSpPr>
        <dsp:cNvPr id="0" name=""/>
        <dsp:cNvSpPr/>
      </dsp:nvSpPr>
      <dsp:spPr>
        <a:xfrm>
          <a:off x="6797322" y="2052344"/>
          <a:ext cx="2470621" cy="148237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b="1" kern="1200" dirty="0">
              <a:solidFill>
                <a:schemeClr val="tx1"/>
              </a:solidFill>
            </a:rPr>
            <a:t>Short DM Campaign focused on Website improvement &amp; re-opening promotion</a:t>
          </a:r>
          <a:endParaRPr lang="en-US" sz="1900" b="1" kern="1200" dirty="0">
            <a:solidFill>
              <a:schemeClr val="tx1"/>
            </a:solidFill>
          </a:endParaRPr>
        </a:p>
      </dsp:txBody>
      <dsp:txXfrm>
        <a:off x="6797322" y="2052344"/>
        <a:ext cx="2470621" cy="14823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FB2AE-2C1C-4167-B933-FA2288125334}">
      <dsp:nvSpPr>
        <dsp:cNvPr id="0" name=""/>
        <dsp:cNvSpPr/>
      </dsp:nvSpPr>
      <dsp:spPr>
        <a:xfrm>
          <a:off x="573018" y="2403"/>
          <a:ext cx="2963707" cy="17782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rPr>
            <a:t>WLEDC – Commencement of Post Covid Strategic Plan &amp; ID of Governance Issues</a:t>
          </a:r>
          <a:endParaRPr lang="en-US" sz="1600" b="1" kern="1200" dirty="0">
            <a:solidFill>
              <a:schemeClr val="tx1"/>
            </a:solidFill>
          </a:endParaRPr>
        </a:p>
      </dsp:txBody>
      <dsp:txXfrm>
        <a:off x="573018" y="2403"/>
        <a:ext cx="2963707" cy="1778224"/>
      </dsp:txXfrm>
    </dsp:sp>
    <dsp:sp modelId="{C3D34135-19FC-448C-BFC6-787758F388EF}">
      <dsp:nvSpPr>
        <dsp:cNvPr id="0" name=""/>
        <dsp:cNvSpPr/>
      </dsp:nvSpPr>
      <dsp:spPr>
        <a:xfrm>
          <a:off x="3833096" y="2403"/>
          <a:ext cx="2963707" cy="17782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rPr>
            <a:t>Cill Barra – Strategic and Operational Plan (</a:t>
          </a:r>
          <a:r>
            <a:rPr lang="en-IE" sz="1600" b="1" kern="1200" dirty="0">
              <a:solidFill>
                <a:schemeClr val="tx1"/>
              </a:solidFill>
            </a:rPr>
            <a:t>marketing, finance, community engagement, operations)</a:t>
          </a:r>
          <a:endParaRPr lang="en-US" sz="1600" b="1" kern="1200" dirty="0">
            <a:solidFill>
              <a:schemeClr val="tx1"/>
            </a:solidFill>
          </a:endParaRPr>
        </a:p>
      </dsp:txBody>
      <dsp:txXfrm>
        <a:off x="3833096" y="2403"/>
        <a:ext cx="2963707" cy="1778224"/>
      </dsp:txXfrm>
    </dsp:sp>
    <dsp:sp modelId="{286617FD-432F-43BA-82B7-72C302EE3CF6}">
      <dsp:nvSpPr>
        <dsp:cNvPr id="0" name=""/>
        <dsp:cNvSpPr/>
      </dsp:nvSpPr>
      <dsp:spPr>
        <a:xfrm>
          <a:off x="7093174" y="2403"/>
          <a:ext cx="2963707" cy="17782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rPr>
            <a:t>Increased board member engagement in strategic development</a:t>
          </a:r>
          <a:endParaRPr lang="en-US" sz="1600" b="1" kern="1200" dirty="0">
            <a:solidFill>
              <a:schemeClr val="tx1"/>
            </a:solidFill>
          </a:endParaRPr>
        </a:p>
      </dsp:txBody>
      <dsp:txXfrm>
        <a:off x="7093174" y="2403"/>
        <a:ext cx="2963707" cy="1778224"/>
      </dsp:txXfrm>
    </dsp:sp>
    <dsp:sp modelId="{7DD5D2F1-F4AA-4B9A-90EC-FEA383ECCB1C}">
      <dsp:nvSpPr>
        <dsp:cNvPr id="0" name=""/>
        <dsp:cNvSpPr/>
      </dsp:nvSpPr>
      <dsp:spPr>
        <a:xfrm>
          <a:off x="573018" y="2076998"/>
          <a:ext cx="2963707" cy="17782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rPr>
            <a:t>Increased understanding of business fundamentals for social enterprise</a:t>
          </a:r>
          <a:endParaRPr lang="en-US" sz="1600" b="1" kern="1200" dirty="0">
            <a:solidFill>
              <a:schemeClr val="tx1"/>
            </a:solidFill>
          </a:endParaRPr>
        </a:p>
      </dsp:txBody>
      <dsp:txXfrm>
        <a:off x="573018" y="2076998"/>
        <a:ext cx="2963707" cy="1778224"/>
      </dsp:txXfrm>
    </dsp:sp>
    <dsp:sp modelId="{878E9043-8B02-4CD0-8076-C28061049C16}">
      <dsp:nvSpPr>
        <dsp:cNvPr id="0" name=""/>
        <dsp:cNvSpPr/>
      </dsp:nvSpPr>
      <dsp:spPr>
        <a:xfrm>
          <a:off x="3833096" y="2076998"/>
          <a:ext cx="2963707" cy="17782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rPr>
            <a:t>Increased customer engagement &amp; discovery </a:t>
          </a:r>
          <a:endParaRPr lang="en-US" sz="1600" b="1" kern="1200" dirty="0">
            <a:solidFill>
              <a:schemeClr val="tx1"/>
            </a:solidFill>
          </a:endParaRPr>
        </a:p>
      </dsp:txBody>
      <dsp:txXfrm>
        <a:off x="3833096" y="2076998"/>
        <a:ext cx="2963707" cy="1778224"/>
      </dsp:txXfrm>
    </dsp:sp>
    <dsp:sp modelId="{CEB77753-D7C5-4376-AAA3-C420A007F158}">
      <dsp:nvSpPr>
        <dsp:cNvPr id="0" name=""/>
        <dsp:cNvSpPr/>
      </dsp:nvSpPr>
      <dsp:spPr>
        <a:xfrm>
          <a:off x="7093174" y="2076998"/>
          <a:ext cx="2963707" cy="17782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tx1"/>
              </a:solidFill>
            </a:rPr>
            <a:t>Wider engagement with others in Ballybeg Campus to develop an overall vision – Social Enterprise Hub – adapting the potential of the European Social Business Canvas tool for ecosystem mapping</a:t>
          </a:r>
          <a:endParaRPr lang="en-US" sz="1600" b="1" kern="1200" dirty="0">
            <a:solidFill>
              <a:schemeClr val="tx1"/>
            </a:solidFill>
          </a:endParaRPr>
        </a:p>
      </dsp:txBody>
      <dsp:txXfrm>
        <a:off x="7093174" y="2076998"/>
        <a:ext cx="2963707" cy="17782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4D30E-9001-4818-B206-F8B4C24FBEB1}">
      <dsp:nvSpPr>
        <dsp:cNvPr id="0" name=""/>
        <dsp:cNvSpPr/>
      </dsp:nvSpPr>
      <dsp:spPr>
        <a:xfrm>
          <a:off x="877062" y="3013"/>
          <a:ext cx="2793027" cy="167581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b="1" kern="1200" dirty="0">
              <a:solidFill>
                <a:schemeClr val="tx1"/>
              </a:solidFill>
            </a:rPr>
            <a:t>The importance of in-depth engagement by SICAP staff with a Social Enterprise to understand the developmental process of a community-based business and the challenges that it faces at different points of development on a non-linear path.</a:t>
          </a:r>
          <a:endParaRPr lang="en-US" sz="1400" b="1" kern="1200" dirty="0">
            <a:solidFill>
              <a:schemeClr val="tx1"/>
            </a:solidFill>
          </a:endParaRPr>
        </a:p>
      </dsp:txBody>
      <dsp:txXfrm>
        <a:off x="877062" y="3013"/>
        <a:ext cx="2793027" cy="1675816"/>
      </dsp:txXfrm>
    </dsp:sp>
    <dsp:sp modelId="{27948212-1368-4A10-83B7-A06E4A8F6D6B}">
      <dsp:nvSpPr>
        <dsp:cNvPr id="0" name=""/>
        <dsp:cNvSpPr/>
      </dsp:nvSpPr>
      <dsp:spPr>
        <a:xfrm>
          <a:off x="3949392" y="3013"/>
          <a:ext cx="2793027" cy="167581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b="1" kern="1200" dirty="0">
              <a:solidFill>
                <a:schemeClr val="tx1"/>
              </a:solidFill>
            </a:rPr>
            <a:t>The value of voluntary board and staff training in business fundamentals to support work towards financial sustainability as well as having a social impact focus.</a:t>
          </a:r>
          <a:endParaRPr lang="en-US" sz="1400" b="1" kern="1200" dirty="0">
            <a:solidFill>
              <a:schemeClr val="tx1"/>
            </a:solidFill>
          </a:endParaRPr>
        </a:p>
      </dsp:txBody>
      <dsp:txXfrm>
        <a:off x="3949392" y="3013"/>
        <a:ext cx="2793027" cy="1675816"/>
      </dsp:txXfrm>
    </dsp:sp>
    <dsp:sp modelId="{2D2952A3-7BF4-46DC-AE0B-2E4A7BA76F93}">
      <dsp:nvSpPr>
        <dsp:cNvPr id="0" name=""/>
        <dsp:cNvSpPr/>
      </dsp:nvSpPr>
      <dsp:spPr>
        <a:xfrm>
          <a:off x="7021722" y="3013"/>
          <a:ext cx="2793027" cy="167581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b="1" kern="1200" dirty="0">
              <a:solidFill>
                <a:schemeClr val="tx1"/>
              </a:solidFill>
            </a:rPr>
            <a:t>The value of board and staff understanding of (digital) marketing approaches to understand and build customer discovery, engagement, and brand loyalty</a:t>
          </a:r>
          <a:r>
            <a:rPr lang="en-IE" sz="1400" kern="1200" dirty="0"/>
            <a:t>.</a:t>
          </a:r>
          <a:endParaRPr lang="en-US" sz="1400" kern="1200" dirty="0"/>
        </a:p>
      </dsp:txBody>
      <dsp:txXfrm>
        <a:off x="7021722" y="3013"/>
        <a:ext cx="2793027" cy="1675816"/>
      </dsp:txXfrm>
    </dsp:sp>
    <dsp:sp modelId="{1533AFB8-607A-414F-924C-14ECEF629C30}">
      <dsp:nvSpPr>
        <dsp:cNvPr id="0" name=""/>
        <dsp:cNvSpPr/>
      </dsp:nvSpPr>
      <dsp:spPr>
        <a:xfrm>
          <a:off x="877062" y="1958132"/>
          <a:ext cx="2793027" cy="167581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b="1" kern="1200" dirty="0">
              <a:solidFill>
                <a:schemeClr val="tx1"/>
              </a:solidFill>
            </a:rPr>
            <a:t>The importance of networked local, national, and European eco-systems for the development of the social enterprise sector as a valued part of economic development and sustainability</a:t>
          </a:r>
          <a:r>
            <a:rPr lang="en-IE" sz="1400" kern="1200" dirty="0"/>
            <a:t>.</a:t>
          </a:r>
          <a:endParaRPr lang="en-US" sz="1400" kern="1200" dirty="0"/>
        </a:p>
      </dsp:txBody>
      <dsp:txXfrm>
        <a:off x="877062" y="1958132"/>
        <a:ext cx="2793027" cy="1675816"/>
      </dsp:txXfrm>
    </dsp:sp>
    <dsp:sp modelId="{1DF894AA-9282-4A9D-B49A-B36C4BDB16AB}">
      <dsp:nvSpPr>
        <dsp:cNvPr id="0" name=""/>
        <dsp:cNvSpPr/>
      </dsp:nvSpPr>
      <dsp:spPr>
        <a:xfrm>
          <a:off x="3949392" y="1958132"/>
          <a:ext cx="2793027" cy="16758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b="1" kern="1200" dirty="0">
              <a:solidFill>
                <a:schemeClr val="tx1"/>
              </a:solidFill>
            </a:rPr>
            <a:t>The importance of business planning review post Covid closure to ensure brand vitality and sustainability</a:t>
          </a:r>
          <a:endParaRPr lang="en-US" sz="1400" b="1" kern="1200" dirty="0">
            <a:solidFill>
              <a:schemeClr val="tx1"/>
            </a:solidFill>
          </a:endParaRPr>
        </a:p>
      </dsp:txBody>
      <dsp:txXfrm>
        <a:off x="3949392" y="1958132"/>
        <a:ext cx="2793027" cy="1675816"/>
      </dsp:txXfrm>
    </dsp:sp>
    <dsp:sp modelId="{B1EBFACA-D0A5-4E3C-B00E-C01B0BD555EB}">
      <dsp:nvSpPr>
        <dsp:cNvPr id="0" name=""/>
        <dsp:cNvSpPr/>
      </dsp:nvSpPr>
      <dsp:spPr>
        <a:xfrm>
          <a:off x="7021722" y="1958132"/>
          <a:ext cx="2793027" cy="167581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E" sz="1400" b="1" kern="1200" dirty="0">
              <a:solidFill>
                <a:schemeClr val="tx1"/>
              </a:solidFill>
            </a:rPr>
            <a:t>The importance of policy alignment across Government departments and agencies to ensure a structured and equitable approach to social enterprise development and resourcing.</a:t>
          </a:r>
          <a:endParaRPr lang="en-US" sz="1400" b="1" kern="1200" dirty="0">
            <a:solidFill>
              <a:schemeClr val="tx1"/>
            </a:solidFill>
          </a:endParaRPr>
        </a:p>
      </dsp:txBody>
      <dsp:txXfrm>
        <a:off x="7021722" y="1958132"/>
        <a:ext cx="2793027" cy="16758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A2DE1-55CE-4134-A669-811B2CA5D2B9}">
      <dsp:nvSpPr>
        <dsp:cNvPr id="0" name=""/>
        <dsp:cNvSpPr/>
      </dsp:nvSpPr>
      <dsp:spPr>
        <a:xfrm>
          <a:off x="0" y="318604"/>
          <a:ext cx="6171948" cy="11679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solidFill>
                <a:schemeClr val="tx1"/>
              </a:solidFill>
            </a:rPr>
            <a:t>W/Council development of a Strategic Plan for Social Enterprise as an element of LECP</a:t>
          </a:r>
          <a:endParaRPr lang="en-US" sz="2200" kern="1200" dirty="0">
            <a:solidFill>
              <a:schemeClr val="tx1"/>
            </a:solidFill>
          </a:endParaRPr>
        </a:p>
      </dsp:txBody>
      <dsp:txXfrm>
        <a:off x="57015" y="375619"/>
        <a:ext cx="6057918" cy="1053922"/>
      </dsp:txXfrm>
    </dsp:sp>
    <dsp:sp modelId="{06F98C36-E41E-47C3-8008-F24DB7EA2E66}">
      <dsp:nvSpPr>
        <dsp:cNvPr id="0" name=""/>
        <dsp:cNvSpPr/>
      </dsp:nvSpPr>
      <dsp:spPr>
        <a:xfrm>
          <a:off x="0" y="1549917"/>
          <a:ext cx="6171948" cy="11679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solidFill>
                <a:schemeClr val="tx1"/>
              </a:solidFill>
            </a:rPr>
            <a:t>Collaboration with WAP/SICAP for promotion of LDCD supports for Social Enterprise – (</a:t>
          </a:r>
          <a:r>
            <a:rPr lang="en-GB" sz="2200" kern="1200" dirty="0" err="1">
              <a:solidFill>
                <a:schemeClr val="tx1"/>
              </a:solidFill>
            </a:rPr>
            <a:t>Digiwise</a:t>
          </a:r>
          <a:r>
            <a:rPr lang="en-GB" sz="2200" kern="1200" dirty="0">
              <a:solidFill>
                <a:schemeClr val="tx1"/>
              </a:solidFill>
            </a:rPr>
            <a:t>/SEED2/Managing Change)</a:t>
          </a:r>
          <a:endParaRPr lang="en-US" sz="2200" kern="1200" dirty="0">
            <a:solidFill>
              <a:schemeClr val="tx1"/>
            </a:solidFill>
          </a:endParaRPr>
        </a:p>
      </dsp:txBody>
      <dsp:txXfrm>
        <a:off x="57015" y="1606932"/>
        <a:ext cx="6057918" cy="1053922"/>
      </dsp:txXfrm>
    </dsp:sp>
    <dsp:sp modelId="{EE570EA9-D964-4B12-A689-A0980CAF7FF7}">
      <dsp:nvSpPr>
        <dsp:cNvPr id="0" name=""/>
        <dsp:cNvSpPr/>
      </dsp:nvSpPr>
      <dsp:spPr>
        <a:xfrm>
          <a:off x="0" y="2781229"/>
          <a:ext cx="6171948" cy="11679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solidFill>
                <a:schemeClr val="tx1"/>
              </a:solidFill>
            </a:rPr>
            <a:t>LCDC supporting access for S/E to Enterprise Ireland resources for S/Es that have charitable status (trading online voucher)</a:t>
          </a:r>
          <a:endParaRPr lang="en-US" sz="2200" kern="1200" dirty="0">
            <a:solidFill>
              <a:schemeClr val="tx1"/>
            </a:solidFill>
          </a:endParaRPr>
        </a:p>
      </dsp:txBody>
      <dsp:txXfrm>
        <a:off x="57015" y="2838244"/>
        <a:ext cx="6057918" cy="1053922"/>
      </dsp:txXfrm>
    </dsp:sp>
    <dsp:sp modelId="{1BE203F8-1864-4C11-B36A-C273F9D13BD9}">
      <dsp:nvSpPr>
        <dsp:cNvPr id="0" name=""/>
        <dsp:cNvSpPr/>
      </dsp:nvSpPr>
      <dsp:spPr>
        <a:xfrm>
          <a:off x="0" y="4012542"/>
          <a:ext cx="6171948" cy="11679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solidFill>
                <a:schemeClr val="tx1"/>
              </a:solidFill>
            </a:rPr>
            <a:t>Supporting investment in human resources for S/E to enable business growth</a:t>
          </a:r>
          <a:endParaRPr lang="en-US" sz="2200" kern="1200" dirty="0">
            <a:solidFill>
              <a:schemeClr val="tx1"/>
            </a:solidFill>
          </a:endParaRPr>
        </a:p>
      </dsp:txBody>
      <dsp:txXfrm>
        <a:off x="57015" y="4069557"/>
        <a:ext cx="6057918" cy="105392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DE6F66-AE4E-4284-A2B3-64A81CA11268}" type="datetimeFigureOut">
              <a:rPr lang="en-IE" smtClean="0"/>
              <a:t>15/12/2021</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7252D2-E5F0-4920-86D0-F0A37D605ED7}" type="slidenum">
              <a:rPr lang="en-IE" smtClean="0"/>
              <a:t>‹#›</a:t>
            </a:fld>
            <a:endParaRPr lang="en-IE"/>
          </a:p>
        </p:txBody>
      </p:sp>
    </p:spTree>
    <p:extLst>
      <p:ext uri="{BB962C8B-B14F-4D97-AF65-F5344CB8AC3E}">
        <p14:creationId xmlns:p14="http://schemas.microsoft.com/office/powerpoint/2010/main" val="1713843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67252D2-E5F0-4920-86D0-F0A37D605ED7}" type="slidenum">
              <a:rPr lang="en-IE" smtClean="0"/>
              <a:t>1</a:t>
            </a:fld>
            <a:endParaRPr lang="en-IE"/>
          </a:p>
        </p:txBody>
      </p:sp>
    </p:spTree>
    <p:extLst>
      <p:ext uri="{BB962C8B-B14F-4D97-AF65-F5344CB8AC3E}">
        <p14:creationId xmlns:p14="http://schemas.microsoft.com/office/powerpoint/2010/main" val="603934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t">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189907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3701941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3588558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681415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15384" y="1681163"/>
            <a:ext cx="5282192"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72200" y="1681163"/>
            <a:ext cx="5183188"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710773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314337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07908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927511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321046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882773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838200" y="997973"/>
            <a:ext cx="8404122" cy="49849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2F3E8B1C-86EF-43CF-8304-249481088644}" type="datetimeFigureOut">
              <a:rPr lang="en-US" smtClean="0"/>
              <a:t>12/15/2021</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420921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fld id="{2F3E8B1C-86EF-43CF-8304-249481088644}" type="datetimeFigureOut">
              <a:rPr lang="en-US" smtClean="0"/>
              <a:pPr/>
              <a:t>12/15/2021</a:t>
            </a:fld>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C3DB2ADC-AF19-4574-8C10-79B5B04FCA27}" type="slidenum">
              <a:rPr lang="en-US" smtClean="0"/>
              <a:pPr/>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082801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01" r:id="rId5"/>
    <p:sldLayoutId id="2147483706" r:id="rId6"/>
    <p:sldLayoutId id="2147483702" r:id="rId7"/>
    <p:sldLayoutId id="2147483703" r:id="rId8"/>
    <p:sldLayoutId id="2147483704" r:id="rId9"/>
    <p:sldLayoutId id="2147483705" r:id="rId10"/>
    <p:sldLayoutId id="2147483707" r:id="rId11"/>
  </p:sldLayoutIdLst>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F18D32-5C7C-4981-8367-3D5E6066B5D6}"/>
              </a:ext>
            </a:extLst>
          </p:cNvPr>
          <p:cNvSpPr>
            <a:spLocks noGrp="1"/>
          </p:cNvSpPr>
          <p:nvPr>
            <p:ph type="ctrTitle"/>
          </p:nvPr>
        </p:nvSpPr>
        <p:spPr>
          <a:xfrm>
            <a:off x="647699" y="871758"/>
            <a:ext cx="5227171" cy="3871143"/>
          </a:xfrm>
        </p:spPr>
        <p:txBody>
          <a:bodyPr>
            <a:normAutofit/>
          </a:bodyPr>
          <a:lstStyle/>
          <a:p>
            <a:pPr>
              <a:lnSpc>
                <a:spcPct val="90000"/>
              </a:lnSpc>
            </a:pPr>
            <a:r>
              <a:rPr lang="en-IE" sz="3000">
                <a:effectLst/>
                <a:latin typeface="Calibri" panose="020F0502020204030204" pitchFamily="34" charset="0"/>
                <a:ea typeface="Calibri" panose="020F0502020204030204" pitchFamily="34" charset="0"/>
                <a:cs typeface="Calibri" panose="020F0502020204030204" pitchFamily="34" charset="0"/>
              </a:rPr>
              <a:t>Utilising Business &amp; Social Business Methodologies to Support Social Enterprise Sustainability &amp; Development in Waterford</a:t>
            </a:r>
            <a:br>
              <a:rPr lang="en-IE" sz="3000">
                <a:effectLst/>
                <a:latin typeface="Calibri" panose="020F0502020204030204" pitchFamily="34" charset="0"/>
                <a:ea typeface="Calibri" panose="020F0502020204030204" pitchFamily="34" charset="0"/>
                <a:cs typeface="Calibri" panose="020F0502020204030204" pitchFamily="34" charset="0"/>
              </a:rPr>
            </a:br>
            <a:br>
              <a:rPr lang="en-IE" sz="3000">
                <a:effectLst/>
                <a:latin typeface="Calibri" panose="020F0502020204030204" pitchFamily="34" charset="0"/>
                <a:ea typeface="Calibri" panose="020F0502020204030204" pitchFamily="34" charset="0"/>
                <a:cs typeface="Times New Roman" panose="02020603050405020304" pitchFamily="18" charset="0"/>
              </a:rPr>
            </a:br>
            <a:r>
              <a:rPr lang="en-GB" sz="3000">
                <a:effectLst/>
                <a:latin typeface="Calibri" panose="020F0502020204030204" pitchFamily="34" charset="0"/>
                <a:ea typeface="Calibri" panose="020F0502020204030204" pitchFamily="34" charset="0"/>
                <a:cs typeface="Times New Roman" panose="02020603050405020304" pitchFamily="18" charset="0"/>
              </a:rPr>
              <a:t>SICAP Case Study 2021</a:t>
            </a:r>
            <a:endParaRPr lang="en-IE" sz="3000"/>
          </a:p>
        </p:txBody>
      </p:sp>
      <p:sp>
        <p:nvSpPr>
          <p:cNvPr id="3" name="Subtitle 2">
            <a:extLst>
              <a:ext uri="{FF2B5EF4-FFF2-40B4-BE49-F238E27FC236}">
                <a16:creationId xmlns:a16="http://schemas.microsoft.com/office/drawing/2014/main" id="{5F8E851F-CE65-4A0C-9B3C-536CC7ED79E6}"/>
              </a:ext>
            </a:extLst>
          </p:cNvPr>
          <p:cNvSpPr>
            <a:spLocks noGrp="1"/>
          </p:cNvSpPr>
          <p:nvPr>
            <p:ph type="subTitle" idx="1"/>
          </p:nvPr>
        </p:nvSpPr>
        <p:spPr>
          <a:xfrm>
            <a:off x="695325" y="4785543"/>
            <a:ext cx="4857857" cy="1005657"/>
          </a:xfrm>
        </p:spPr>
        <p:txBody>
          <a:bodyPr>
            <a:normAutofit/>
          </a:bodyPr>
          <a:lstStyle/>
          <a:p>
            <a:pPr>
              <a:lnSpc>
                <a:spcPct val="110000"/>
              </a:lnSpc>
              <a:spcAft>
                <a:spcPts val="800"/>
              </a:spcAft>
            </a:pPr>
            <a:r>
              <a:rPr lang="en-IE" sz="1600" dirty="0">
                <a:effectLst/>
                <a:latin typeface="Calibri" panose="020F0502020204030204" pitchFamily="34" charset="0"/>
                <a:ea typeface="Calibri" panose="020F0502020204030204" pitchFamily="34" charset="0"/>
                <a:cs typeface="Calibri" panose="020F0502020204030204" pitchFamily="34" charset="0"/>
              </a:rPr>
              <a:t>Thematic Area; Goal 1/Goal 2 Project</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en-IE" sz="1600" dirty="0">
                <a:effectLst/>
                <a:latin typeface="Calibri" panose="020F0502020204030204" pitchFamily="34" charset="0"/>
                <a:ea typeface="Calibri" panose="020F0502020204030204" pitchFamily="34" charset="0"/>
                <a:cs typeface="Calibri" panose="020F0502020204030204" pitchFamily="34" charset="0"/>
              </a:rPr>
              <a:t>Target Group; Social Enterprise in a Disadvantaged Area</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endParaRPr lang="en-IE" sz="1600" dirty="0"/>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D165FD0-90D8-4A57-B15E-A751F68B3F90}"/>
              </a:ext>
            </a:extLst>
          </p:cNvPr>
          <p:cNvPicPr>
            <a:picLocks noChangeAspect="1"/>
          </p:cNvPicPr>
          <p:nvPr/>
        </p:nvPicPr>
        <p:blipFill rotWithShape="1">
          <a:blip r:embed="rId3"/>
          <a:srcRect l="29911" r="3866" b="-1"/>
          <a:stretch/>
        </p:blipFill>
        <p:spPr>
          <a:xfrm>
            <a:off x="6515100" y="10"/>
            <a:ext cx="5676900" cy="6857990"/>
          </a:xfrm>
          <a:prstGeom prst="rect">
            <a:avLst/>
          </a:prstGeom>
        </p:spPr>
      </p:pic>
    </p:spTree>
    <p:extLst>
      <p:ext uri="{BB962C8B-B14F-4D97-AF65-F5344CB8AC3E}">
        <p14:creationId xmlns:p14="http://schemas.microsoft.com/office/powerpoint/2010/main" val="3555081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B75B4F83-6FDB-4998-8E11-31CE6E7040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0794B99-5B9D-4B94-9505-1EDED76CD6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7FAC708-2F85-444B-9317-44C8BED35675}"/>
              </a:ext>
            </a:extLst>
          </p:cNvPr>
          <p:cNvGraphicFramePr>
            <a:graphicFrameLocks noGrp="1"/>
          </p:cNvGraphicFramePr>
          <p:nvPr>
            <p:ph idx="4294967295"/>
            <p:extLst>
              <p:ext uri="{D42A27DB-BD31-4B8C-83A1-F6EECF244321}">
                <p14:modId xmlns:p14="http://schemas.microsoft.com/office/powerpoint/2010/main" val="1598194325"/>
              </p:ext>
            </p:extLst>
          </p:nvPr>
        </p:nvGraphicFramePr>
        <p:xfrm>
          <a:off x="4876800" y="1066801"/>
          <a:ext cx="6581776"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Logo, company name&#10;&#10;Description automatically generated">
            <a:extLst>
              <a:ext uri="{FF2B5EF4-FFF2-40B4-BE49-F238E27FC236}">
                <a16:creationId xmlns:a16="http://schemas.microsoft.com/office/drawing/2014/main" id="{D84E5C28-EE96-4462-8736-A770C26C32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440" y="1070095"/>
            <a:ext cx="3931920" cy="4297680"/>
          </a:xfrm>
          <a:prstGeom prst="rect">
            <a:avLst/>
          </a:prstGeom>
        </p:spPr>
      </p:pic>
    </p:spTree>
    <p:extLst>
      <p:ext uri="{BB962C8B-B14F-4D97-AF65-F5344CB8AC3E}">
        <p14:creationId xmlns:p14="http://schemas.microsoft.com/office/powerpoint/2010/main" val="3695959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B7796-41F7-4845-AE05-C1DDBAF7FBB1}"/>
              </a:ext>
            </a:extLst>
          </p:cNvPr>
          <p:cNvSpPr>
            <a:spLocks noGrp="1"/>
          </p:cNvSpPr>
          <p:nvPr>
            <p:ph type="title"/>
          </p:nvPr>
        </p:nvSpPr>
        <p:spPr/>
        <p:txBody>
          <a:bodyPr/>
          <a:lstStyle/>
          <a:p>
            <a:r>
              <a:rPr lang="en-GB" dirty="0"/>
              <a:t>Waterford local economic dc Objectives for work with </a:t>
            </a:r>
            <a:r>
              <a:rPr lang="en-GB" dirty="0" err="1"/>
              <a:t>sicap</a:t>
            </a:r>
            <a:endParaRPr lang="en-IE" dirty="0"/>
          </a:p>
        </p:txBody>
      </p:sp>
      <p:sp>
        <p:nvSpPr>
          <p:cNvPr id="3" name="Content Placeholder 2">
            <a:extLst>
              <a:ext uri="{FF2B5EF4-FFF2-40B4-BE49-F238E27FC236}">
                <a16:creationId xmlns:a16="http://schemas.microsoft.com/office/drawing/2014/main" id="{767C208B-9156-4968-91A7-5F1F2539E9F2}"/>
              </a:ext>
            </a:extLst>
          </p:cNvPr>
          <p:cNvSpPr>
            <a:spLocks noGrp="1"/>
          </p:cNvSpPr>
          <p:nvPr>
            <p:ph idx="1"/>
          </p:nvPr>
        </p:nvSpPr>
        <p:spPr/>
        <p:txBody>
          <a:bodyPr/>
          <a:lstStyle/>
          <a:p>
            <a:pPr marL="0" indent="0" algn="just">
              <a:lnSpc>
                <a:spcPct val="115000"/>
              </a:lnSpc>
              <a:spcAft>
                <a:spcPts val="800"/>
              </a:spcAft>
              <a:buNone/>
            </a:pPr>
            <a:r>
              <a:rPr lang="en-IE" sz="2800" dirty="0">
                <a:latin typeface="Calibri" panose="020F0502020204030204" pitchFamily="34" charset="0"/>
                <a:ea typeface="Calibri" panose="020F0502020204030204" pitchFamily="34" charset="0"/>
                <a:cs typeface="Calibri" panose="020F0502020204030204" pitchFamily="34" charset="0"/>
              </a:rPr>
              <a:t>T</a:t>
            </a:r>
            <a:r>
              <a:rPr lang="en-IE" sz="2800" dirty="0">
                <a:effectLst/>
                <a:latin typeface="Calibri" panose="020F0502020204030204" pitchFamily="34" charset="0"/>
                <a:ea typeface="Calibri" panose="020F0502020204030204" pitchFamily="34" charset="0"/>
                <a:cs typeface="Calibri" panose="020F0502020204030204" pitchFamily="34" charset="0"/>
              </a:rPr>
              <a:t>he development of a post Covid closure Strategic Business Plan to;</a:t>
            </a:r>
            <a:endParaRPr lang="en-IE"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IE" sz="2800" dirty="0">
                <a:effectLst/>
                <a:latin typeface="Calibri" panose="020F0502020204030204" pitchFamily="34" charset="0"/>
                <a:ea typeface="Calibri" panose="020F0502020204030204" pitchFamily="34" charset="0"/>
                <a:cs typeface="Calibri" panose="020F0502020204030204" pitchFamily="34" charset="0"/>
              </a:rPr>
              <a:t>Enhance the performance of WLEDC and Cill Barra in achieving strategic objectives</a:t>
            </a:r>
            <a:endParaRPr lang="en-IE"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en-IE" sz="2800" dirty="0">
                <a:effectLst/>
                <a:latin typeface="Calibri" panose="020F0502020204030204" pitchFamily="34" charset="0"/>
                <a:ea typeface="Calibri" panose="020F0502020204030204" pitchFamily="34" charset="0"/>
                <a:cs typeface="Calibri" panose="020F0502020204030204" pitchFamily="34" charset="0"/>
              </a:rPr>
              <a:t>Assist the Board and staff of WLEDC/Cill Barra in identifying measures to increase business sustainability</a:t>
            </a:r>
            <a:endParaRPr lang="en-IE"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E" dirty="0"/>
          </a:p>
        </p:txBody>
      </p:sp>
    </p:spTree>
    <p:extLst>
      <p:ext uri="{BB962C8B-B14F-4D97-AF65-F5344CB8AC3E}">
        <p14:creationId xmlns:p14="http://schemas.microsoft.com/office/powerpoint/2010/main" val="1294825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5753-68BB-4789-80A5-5A451A64730D}"/>
              </a:ext>
            </a:extLst>
          </p:cNvPr>
          <p:cNvSpPr>
            <a:spLocks noGrp="1"/>
          </p:cNvSpPr>
          <p:nvPr>
            <p:ph type="title"/>
          </p:nvPr>
        </p:nvSpPr>
        <p:spPr>
          <a:xfrm>
            <a:off x="700087" y="909638"/>
            <a:ext cx="10691813" cy="1155618"/>
          </a:xfrm>
        </p:spPr>
        <p:txBody>
          <a:bodyPr>
            <a:normAutofit/>
          </a:bodyPr>
          <a:lstStyle/>
          <a:p>
            <a:r>
              <a:rPr lang="en-GB" dirty="0"/>
              <a:t>Goals for SICAP Engagement</a:t>
            </a:r>
            <a:endParaRPr lang="en-IE" dirty="0"/>
          </a:p>
        </p:txBody>
      </p:sp>
      <p:cxnSp>
        <p:nvCxnSpPr>
          <p:cNvPr id="11" name="Straight Connector 10">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350F8D1-2D65-4E72-92A8-B983B4FE4EDB}"/>
              </a:ext>
            </a:extLst>
          </p:cNvPr>
          <p:cNvGraphicFramePr>
            <a:graphicFrameLocks noGrp="1"/>
          </p:cNvGraphicFramePr>
          <p:nvPr>
            <p:ph idx="1"/>
            <p:extLst>
              <p:ext uri="{D42A27DB-BD31-4B8C-83A1-F6EECF244321}">
                <p14:modId xmlns:p14="http://schemas.microsoft.com/office/powerpoint/2010/main" val="4141296934"/>
              </p:ext>
            </p:extLst>
          </p:nvPr>
        </p:nvGraphicFramePr>
        <p:xfrm>
          <a:off x="700088" y="1762544"/>
          <a:ext cx="10691812" cy="41667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rrow: Right 3">
            <a:extLst>
              <a:ext uri="{FF2B5EF4-FFF2-40B4-BE49-F238E27FC236}">
                <a16:creationId xmlns:a16="http://schemas.microsoft.com/office/drawing/2014/main" id="{5E4270A7-DC0F-4FEB-B7C2-2BC5ED010112}"/>
              </a:ext>
            </a:extLst>
          </p:cNvPr>
          <p:cNvSpPr/>
          <p:nvPr/>
        </p:nvSpPr>
        <p:spPr>
          <a:xfrm>
            <a:off x="6096000" y="4792745"/>
            <a:ext cx="622852" cy="36234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893555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D0F1F-8E51-45A6-BAB2-0C4CD5F765CE}"/>
              </a:ext>
            </a:extLst>
          </p:cNvPr>
          <p:cNvSpPr>
            <a:spLocks noGrp="1"/>
          </p:cNvSpPr>
          <p:nvPr>
            <p:ph type="title"/>
          </p:nvPr>
        </p:nvSpPr>
        <p:spPr/>
        <p:txBody>
          <a:bodyPr/>
          <a:lstStyle/>
          <a:p>
            <a:r>
              <a:rPr lang="en-GB" dirty="0"/>
              <a:t>WLEDC Overview</a:t>
            </a:r>
            <a:endParaRPr lang="en-IE" dirty="0"/>
          </a:p>
        </p:txBody>
      </p:sp>
      <p:sp>
        <p:nvSpPr>
          <p:cNvPr id="3" name="Content Placeholder 2">
            <a:extLst>
              <a:ext uri="{FF2B5EF4-FFF2-40B4-BE49-F238E27FC236}">
                <a16:creationId xmlns:a16="http://schemas.microsoft.com/office/drawing/2014/main" id="{3AAAEF19-7304-4C86-A690-44FEB1FEBAD7}"/>
              </a:ext>
            </a:extLst>
          </p:cNvPr>
          <p:cNvSpPr>
            <a:spLocks noGrp="1"/>
          </p:cNvSpPr>
          <p:nvPr>
            <p:ph idx="1"/>
          </p:nvPr>
        </p:nvSpPr>
        <p:spPr>
          <a:xfrm>
            <a:off x="700635" y="2033428"/>
            <a:ext cx="10691265" cy="3895786"/>
          </a:xfrm>
        </p:spPr>
        <p:txBody>
          <a:bodyPr/>
          <a:lstStyle/>
          <a:p>
            <a:r>
              <a:rPr lang="en-GB" dirty="0"/>
              <a:t>Established in 2001 as a joint venture between Waterford Crystal and the Community and Voluntary Sector. </a:t>
            </a:r>
          </a:p>
          <a:p>
            <a:r>
              <a:rPr lang="en-GB" dirty="0"/>
              <a:t>The company has charitable status and aims to address unemployment and poverty through social economic development</a:t>
            </a:r>
          </a:p>
          <a:p>
            <a:r>
              <a:rPr lang="en-GB" dirty="0"/>
              <a:t>The first of 4 intended WLEDC flagship projects, Cill Barra Community Sports Centre was completed in 2006 with funding from the Dormant Accounts Fund.</a:t>
            </a:r>
          </a:p>
          <a:p>
            <a:r>
              <a:rPr lang="en-GB" dirty="0"/>
              <a:t>In January 2009 Waterford Crystal went into receivership and the other 3 flagship projects were put on hold. </a:t>
            </a:r>
            <a:endParaRPr lang="en-IE" dirty="0"/>
          </a:p>
        </p:txBody>
      </p:sp>
      <p:pic>
        <p:nvPicPr>
          <p:cNvPr id="5" name="Picture 4">
            <a:extLst>
              <a:ext uri="{FF2B5EF4-FFF2-40B4-BE49-F238E27FC236}">
                <a16:creationId xmlns:a16="http://schemas.microsoft.com/office/drawing/2014/main" id="{E4AC41EC-4946-43BB-AA25-D6FF4B1A7114}"/>
              </a:ext>
            </a:extLst>
          </p:cNvPr>
          <p:cNvPicPr>
            <a:picLocks noChangeAspect="1"/>
          </p:cNvPicPr>
          <p:nvPr/>
        </p:nvPicPr>
        <p:blipFill rotWithShape="1">
          <a:blip r:embed="rId2">
            <a:extLst>
              <a:ext uri="{28A0092B-C50C-407E-A947-70E740481C1C}">
                <a14:useLocalDpi xmlns:a14="http://schemas.microsoft.com/office/drawing/2010/main" val="0"/>
              </a:ext>
            </a:extLst>
          </a:blip>
          <a:srcRect t="-1268" r="55888" b="40120"/>
          <a:stretch/>
        </p:blipFill>
        <p:spPr>
          <a:xfrm>
            <a:off x="7858539" y="777174"/>
            <a:ext cx="2101388" cy="1256254"/>
          </a:xfrm>
          <a:prstGeom prst="rect">
            <a:avLst/>
          </a:prstGeom>
        </p:spPr>
      </p:pic>
    </p:spTree>
    <p:extLst>
      <p:ext uri="{BB962C8B-B14F-4D97-AF65-F5344CB8AC3E}">
        <p14:creationId xmlns:p14="http://schemas.microsoft.com/office/powerpoint/2010/main" val="2774946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 venn diagram&#10;&#10;Description automatically generated">
            <a:extLst>
              <a:ext uri="{FF2B5EF4-FFF2-40B4-BE49-F238E27FC236}">
                <a16:creationId xmlns:a16="http://schemas.microsoft.com/office/drawing/2014/main" id="{1AFD4538-E8B1-4102-9A36-4F91ECD43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940556"/>
            <a:ext cx="4976888" cy="4976888"/>
          </a:xfrm>
          <a:prstGeom prst="rect">
            <a:avLst/>
          </a:prstGeom>
        </p:spPr>
      </p:pic>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5100" y="723900"/>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892EA59-522B-4664-B589-AF79B67B9789}"/>
              </a:ext>
            </a:extLst>
          </p:cNvPr>
          <p:cNvSpPr txBox="1"/>
          <p:nvPr/>
        </p:nvSpPr>
        <p:spPr>
          <a:xfrm>
            <a:off x="6415014" y="2276474"/>
            <a:ext cx="5014790" cy="3885027"/>
          </a:xfrm>
          <a:prstGeom prst="rect">
            <a:avLst/>
          </a:prstGeom>
        </p:spPr>
        <p:txBody>
          <a:bodyPr vert="horz" lIns="91440" tIns="45720" rIns="91440" bIns="45720" rtlCol="0">
            <a:normAutofit/>
          </a:bodyPr>
          <a:lstStyle/>
          <a:p>
            <a:pPr>
              <a:lnSpc>
                <a:spcPct val="120000"/>
              </a:lnSpc>
              <a:spcAft>
                <a:spcPts val="600"/>
              </a:spcAft>
            </a:pPr>
            <a:r>
              <a:rPr lang="en-US" dirty="0"/>
              <a:t>‘Cill Barra Fitness provides a safe, supportive environment for everyone to be able to benefit from and enjoy health &amp; fitness. We promote inclusivity and diversity; welcoming all individuals and groups aiming to make fitness and wellbeing entirely accessible to all in Waterford. As a social enterprise, our core value is to create a positive societal impact; this is the foundation of everything we do‘.</a:t>
            </a:r>
          </a:p>
        </p:txBody>
      </p:sp>
      <p:sp>
        <p:nvSpPr>
          <p:cNvPr id="6" name="TextBox 5">
            <a:extLst>
              <a:ext uri="{FF2B5EF4-FFF2-40B4-BE49-F238E27FC236}">
                <a16:creationId xmlns:a16="http://schemas.microsoft.com/office/drawing/2014/main" id="{540334A8-63AE-4176-95EF-4B2C31494940}"/>
              </a:ext>
            </a:extLst>
          </p:cNvPr>
          <p:cNvSpPr txBox="1"/>
          <p:nvPr/>
        </p:nvSpPr>
        <p:spPr>
          <a:xfrm>
            <a:off x="6415014" y="1237957"/>
            <a:ext cx="4976886" cy="523220"/>
          </a:xfrm>
          <a:prstGeom prst="rect">
            <a:avLst/>
          </a:prstGeom>
          <a:noFill/>
        </p:spPr>
        <p:txBody>
          <a:bodyPr wrap="square" rtlCol="0">
            <a:spAutoFit/>
          </a:bodyPr>
          <a:lstStyle/>
          <a:p>
            <a:r>
              <a:rPr lang="en-GB" sz="2800" dirty="0"/>
              <a:t>Mission Statement</a:t>
            </a:r>
            <a:endParaRPr lang="en-IE" sz="2800" dirty="0"/>
          </a:p>
        </p:txBody>
      </p:sp>
    </p:spTree>
    <p:extLst>
      <p:ext uri="{BB962C8B-B14F-4D97-AF65-F5344CB8AC3E}">
        <p14:creationId xmlns:p14="http://schemas.microsoft.com/office/powerpoint/2010/main" val="1602206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F940B-42A5-41C5-8733-59F42EE0E1FC}"/>
              </a:ext>
            </a:extLst>
          </p:cNvPr>
          <p:cNvSpPr>
            <a:spLocks noGrp="1"/>
          </p:cNvSpPr>
          <p:nvPr>
            <p:ph type="title"/>
          </p:nvPr>
        </p:nvSpPr>
        <p:spPr/>
        <p:txBody>
          <a:bodyPr/>
          <a:lstStyle/>
          <a:p>
            <a:r>
              <a:rPr lang="en-GB" dirty="0"/>
              <a:t>Process for engagement 2021 into 2022</a:t>
            </a:r>
            <a:endParaRPr lang="en-IE" dirty="0"/>
          </a:p>
        </p:txBody>
      </p:sp>
      <p:graphicFrame>
        <p:nvGraphicFramePr>
          <p:cNvPr id="4" name="Content Placeholder 3">
            <a:extLst>
              <a:ext uri="{FF2B5EF4-FFF2-40B4-BE49-F238E27FC236}">
                <a16:creationId xmlns:a16="http://schemas.microsoft.com/office/drawing/2014/main" id="{1EB8D5B2-CB2D-4D1C-83DB-A90F2937487B}"/>
              </a:ext>
            </a:extLst>
          </p:cNvPr>
          <p:cNvGraphicFramePr>
            <a:graphicFrameLocks noGrp="1"/>
          </p:cNvGraphicFramePr>
          <p:nvPr>
            <p:ph idx="1"/>
            <p:extLst>
              <p:ext uri="{D42A27DB-BD31-4B8C-83A1-F6EECF244321}">
                <p14:modId xmlns:p14="http://schemas.microsoft.com/office/powerpoint/2010/main" val="3500164833"/>
              </p:ext>
            </p:extLst>
          </p:nvPr>
        </p:nvGraphicFramePr>
        <p:xfrm>
          <a:off x="700088" y="2053811"/>
          <a:ext cx="10691812" cy="3636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4295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6BD9C-0145-4B43-8EA9-BE663D5E869B}"/>
              </a:ext>
            </a:extLst>
          </p:cNvPr>
          <p:cNvSpPr>
            <a:spLocks noGrp="1"/>
          </p:cNvSpPr>
          <p:nvPr>
            <p:ph type="title"/>
          </p:nvPr>
        </p:nvSpPr>
        <p:spPr>
          <a:xfrm>
            <a:off x="700087" y="909638"/>
            <a:ext cx="10691813" cy="852897"/>
          </a:xfrm>
        </p:spPr>
        <p:txBody>
          <a:bodyPr>
            <a:normAutofit/>
          </a:bodyPr>
          <a:lstStyle/>
          <a:p>
            <a:r>
              <a:rPr lang="en-GB" dirty="0"/>
              <a:t>What Worked Well</a:t>
            </a:r>
            <a:endParaRPr lang="en-IE" dirty="0"/>
          </a:p>
        </p:txBody>
      </p:sp>
      <p:cxnSp>
        <p:nvCxnSpPr>
          <p:cNvPr id="11" name="Straight Connector 10">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E0BF756-BF35-43D2-A058-F905DC503464}"/>
              </a:ext>
            </a:extLst>
          </p:cNvPr>
          <p:cNvGraphicFramePr>
            <a:graphicFrameLocks noGrp="1"/>
          </p:cNvGraphicFramePr>
          <p:nvPr>
            <p:ph idx="1"/>
            <p:extLst>
              <p:ext uri="{D42A27DB-BD31-4B8C-83A1-F6EECF244321}">
                <p14:modId xmlns:p14="http://schemas.microsoft.com/office/powerpoint/2010/main" val="4091291259"/>
              </p:ext>
            </p:extLst>
          </p:nvPr>
        </p:nvGraphicFramePr>
        <p:xfrm>
          <a:off x="700088" y="1762536"/>
          <a:ext cx="10691812" cy="41667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8398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3FC1-138E-4068-B559-7ECC40DC18EE}"/>
              </a:ext>
            </a:extLst>
          </p:cNvPr>
          <p:cNvSpPr>
            <a:spLocks noGrp="1"/>
          </p:cNvSpPr>
          <p:nvPr>
            <p:ph type="title"/>
          </p:nvPr>
        </p:nvSpPr>
        <p:spPr>
          <a:xfrm>
            <a:off x="700635" y="922096"/>
            <a:ext cx="10691265" cy="546858"/>
          </a:xfrm>
        </p:spPr>
        <p:txBody>
          <a:bodyPr>
            <a:normAutofit fontScale="90000"/>
          </a:bodyPr>
          <a:lstStyle/>
          <a:p>
            <a:r>
              <a:rPr lang="en-GB" sz="3200" dirty="0"/>
              <a:t>Business Analysis &amp; Strategic planning </a:t>
            </a:r>
            <a:endParaRPr lang="en-IE" sz="3200" dirty="0"/>
          </a:p>
        </p:txBody>
      </p:sp>
      <p:pic>
        <p:nvPicPr>
          <p:cNvPr id="5" name="Content Placeholder 4" descr="Diagram&#10;&#10;Description automatically generated">
            <a:extLst>
              <a:ext uri="{FF2B5EF4-FFF2-40B4-BE49-F238E27FC236}">
                <a16:creationId xmlns:a16="http://schemas.microsoft.com/office/drawing/2014/main" id="{FB4D133B-684F-42BE-B169-479AC9A9AE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4769" y="3770332"/>
            <a:ext cx="4121426" cy="2165572"/>
          </a:xfrm>
        </p:spPr>
      </p:pic>
      <p:pic>
        <p:nvPicPr>
          <p:cNvPr id="7" name="Picture 6" descr="Diagram&#10;&#10;Description automatically generated">
            <a:extLst>
              <a:ext uri="{FF2B5EF4-FFF2-40B4-BE49-F238E27FC236}">
                <a16:creationId xmlns:a16="http://schemas.microsoft.com/office/drawing/2014/main" id="{BC37EE5D-9200-439D-A349-593A5CF32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6087" y="3613666"/>
            <a:ext cx="4341144" cy="2285717"/>
          </a:xfrm>
          <a:prstGeom prst="rect">
            <a:avLst/>
          </a:prstGeom>
        </p:spPr>
      </p:pic>
      <p:sp>
        <p:nvSpPr>
          <p:cNvPr id="3" name="TextBox 2">
            <a:extLst>
              <a:ext uri="{FF2B5EF4-FFF2-40B4-BE49-F238E27FC236}">
                <a16:creationId xmlns:a16="http://schemas.microsoft.com/office/drawing/2014/main" id="{6FA11A7B-0D3D-4015-9C55-B50CBE53A22B}"/>
              </a:ext>
            </a:extLst>
          </p:cNvPr>
          <p:cNvSpPr txBox="1"/>
          <p:nvPr/>
        </p:nvSpPr>
        <p:spPr>
          <a:xfrm>
            <a:off x="949749" y="3244334"/>
            <a:ext cx="5096518" cy="369332"/>
          </a:xfrm>
          <a:prstGeom prst="rect">
            <a:avLst/>
          </a:prstGeom>
          <a:noFill/>
        </p:spPr>
        <p:txBody>
          <a:bodyPr wrap="square" rtlCol="0">
            <a:spAutoFit/>
          </a:bodyPr>
          <a:lstStyle/>
          <a:p>
            <a:r>
              <a:rPr lang="en-GB" b="1" dirty="0"/>
              <a:t>What</a:t>
            </a:r>
            <a:r>
              <a:rPr lang="en-GB" dirty="0"/>
              <a:t> is the problem being solved by the LEDC?</a:t>
            </a:r>
            <a:endParaRPr lang="en-IE" dirty="0"/>
          </a:p>
        </p:txBody>
      </p:sp>
      <p:sp>
        <p:nvSpPr>
          <p:cNvPr id="4" name="TextBox 3">
            <a:extLst>
              <a:ext uri="{FF2B5EF4-FFF2-40B4-BE49-F238E27FC236}">
                <a16:creationId xmlns:a16="http://schemas.microsoft.com/office/drawing/2014/main" id="{5CE828A0-FC2B-4D25-9BC6-41380F8AE805}"/>
              </a:ext>
            </a:extLst>
          </p:cNvPr>
          <p:cNvSpPr txBox="1"/>
          <p:nvPr/>
        </p:nvSpPr>
        <p:spPr>
          <a:xfrm>
            <a:off x="6798365" y="3244334"/>
            <a:ext cx="4341144" cy="369332"/>
          </a:xfrm>
          <a:prstGeom prst="rect">
            <a:avLst/>
          </a:prstGeom>
          <a:noFill/>
        </p:spPr>
        <p:txBody>
          <a:bodyPr wrap="square" rtlCol="0">
            <a:spAutoFit/>
          </a:bodyPr>
          <a:lstStyle/>
          <a:p>
            <a:r>
              <a:rPr lang="en-GB" b="1" dirty="0"/>
              <a:t>How</a:t>
            </a:r>
            <a:r>
              <a:rPr lang="en-GB" dirty="0"/>
              <a:t> does the LEDC solve the problem?</a:t>
            </a:r>
            <a:endParaRPr lang="en-IE" dirty="0"/>
          </a:p>
        </p:txBody>
      </p:sp>
      <p:pic>
        <p:nvPicPr>
          <p:cNvPr id="8" name="Content Placeholder 3" descr="Diagram&#10;&#10;Description automatically generated">
            <a:extLst>
              <a:ext uri="{FF2B5EF4-FFF2-40B4-BE49-F238E27FC236}">
                <a16:creationId xmlns:a16="http://schemas.microsoft.com/office/drawing/2014/main" id="{EEEE8E0B-6D6C-453B-BD7B-C79670D40E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5895" y="1646851"/>
            <a:ext cx="3726715" cy="1501411"/>
          </a:xfrm>
          <a:prstGeom prst="rect">
            <a:avLst/>
          </a:prstGeom>
        </p:spPr>
      </p:pic>
    </p:spTree>
    <p:extLst>
      <p:ext uri="{BB962C8B-B14F-4D97-AF65-F5344CB8AC3E}">
        <p14:creationId xmlns:p14="http://schemas.microsoft.com/office/powerpoint/2010/main" val="2478376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018A78-D0A4-441C-A832-537B0530E1D5}"/>
              </a:ext>
            </a:extLst>
          </p:cNvPr>
          <p:cNvSpPr>
            <a:spLocks noGrp="1"/>
          </p:cNvSpPr>
          <p:nvPr>
            <p:ph type="title"/>
          </p:nvPr>
        </p:nvSpPr>
        <p:spPr>
          <a:xfrm>
            <a:off x="695325" y="888999"/>
            <a:ext cx="10798176" cy="1051914"/>
          </a:xfrm>
        </p:spPr>
        <p:txBody>
          <a:bodyPr>
            <a:normAutofit fontScale="90000"/>
          </a:bodyPr>
          <a:lstStyle/>
          <a:p>
            <a:r>
              <a:rPr lang="en-GB" dirty="0"/>
              <a:t>Demonstrate a Digital marketing strategy to support business growth/sustainability</a:t>
            </a:r>
            <a:endParaRPr lang="en-IE" dirty="0"/>
          </a:p>
        </p:txBody>
      </p:sp>
      <p:cxnSp>
        <p:nvCxnSpPr>
          <p:cNvPr id="11" name="Straight Connector 10">
            <a:extLst>
              <a:ext uri="{FF2B5EF4-FFF2-40B4-BE49-F238E27FC236}">
                <a16:creationId xmlns:a16="http://schemas.microsoft.com/office/drawing/2014/main" id="{9BB96FAB-CCBF-4D1E-9D0D-B038ACC29B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78D3257-CB2D-4A41-BE23-CAC58B683D54}"/>
              </a:ext>
            </a:extLst>
          </p:cNvPr>
          <p:cNvGraphicFramePr>
            <a:graphicFrameLocks noGrp="1"/>
          </p:cNvGraphicFramePr>
          <p:nvPr>
            <p:ph idx="1"/>
            <p:extLst>
              <p:ext uri="{D42A27DB-BD31-4B8C-83A1-F6EECF244321}">
                <p14:modId xmlns:p14="http://schemas.microsoft.com/office/powerpoint/2010/main" val="3851479540"/>
              </p:ext>
            </p:extLst>
          </p:nvPr>
        </p:nvGraphicFramePr>
        <p:xfrm>
          <a:off x="800100" y="2276474"/>
          <a:ext cx="10629900" cy="3857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4970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6" name="Rectangle 25">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5E409-82DA-45C4-A1C2-5FF34FC0EE6E}"/>
              </a:ext>
            </a:extLst>
          </p:cNvPr>
          <p:cNvSpPr>
            <a:spLocks noGrp="1"/>
          </p:cNvSpPr>
          <p:nvPr>
            <p:ph type="title"/>
          </p:nvPr>
        </p:nvSpPr>
        <p:spPr>
          <a:xfrm>
            <a:off x="685800" y="899024"/>
            <a:ext cx="3076032" cy="3914947"/>
          </a:xfrm>
        </p:spPr>
        <p:txBody>
          <a:bodyPr vert="horz" lIns="91440" tIns="45720" rIns="91440" bIns="45720" rtlCol="0" anchor="t">
            <a:normAutofit/>
          </a:bodyPr>
          <a:lstStyle/>
          <a:p>
            <a:r>
              <a:rPr lang="en-US" dirty="0"/>
              <a:t>Visual &amp; Social Cill Barra – WHO?</a:t>
            </a:r>
            <a:br>
              <a:rPr lang="en-US" dirty="0"/>
            </a:br>
            <a:r>
              <a:rPr lang="en-US" dirty="0"/>
              <a:t>Product</a:t>
            </a:r>
            <a:br>
              <a:rPr lang="en-US" dirty="0"/>
            </a:br>
            <a:r>
              <a:rPr lang="en-US" dirty="0"/>
              <a:t>Targeting</a:t>
            </a:r>
          </a:p>
        </p:txBody>
      </p:sp>
      <p:cxnSp>
        <p:nvCxnSpPr>
          <p:cNvPr id="28" name="Straight Connector 27">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3716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Content Placeholder 3" descr="Diagram&#10;&#10;Description automatically generated">
            <a:extLst>
              <a:ext uri="{FF2B5EF4-FFF2-40B4-BE49-F238E27FC236}">
                <a16:creationId xmlns:a16="http://schemas.microsoft.com/office/drawing/2014/main" id="{03F98ED0-3926-4562-879D-6A395AF63D96}"/>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tretch/>
        </p:blipFill>
        <p:spPr>
          <a:xfrm>
            <a:off x="4038600" y="1360885"/>
            <a:ext cx="7353299" cy="4136232"/>
          </a:xfrm>
          <a:prstGeom prst="rect">
            <a:avLst/>
          </a:prstGeom>
        </p:spPr>
      </p:pic>
    </p:spTree>
    <p:extLst>
      <p:ext uri="{BB962C8B-B14F-4D97-AF65-F5344CB8AC3E}">
        <p14:creationId xmlns:p14="http://schemas.microsoft.com/office/powerpoint/2010/main" val="587016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FA50-63E6-4634-B5E5-1CE4F73F393C}"/>
              </a:ext>
            </a:extLst>
          </p:cNvPr>
          <p:cNvSpPr>
            <a:spLocks noGrp="1"/>
          </p:cNvSpPr>
          <p:nvPr>
            <p:ph type="title"/>
          </p:nvPr>
        </p:nvSpPr>
        <p:spPr/>
        <p:txBody>
          <a:bodyPr/>
          <a:lstStyle/>
          <a:p>
            <a:r>
              <a:rPr lang="en-GB" dirty="0"/>
              <a:t>DM Outcomes of Short campaign</a:t>
            </a:r>
            <a:endParaRPr lang="en-IE" dirty="0"/>
          </a:p>
        </p:txBody>
      </p:sp>
      <p:sp>
        <p:nvSpPr>
          <p:cNvPr id="3" name="Content Placeholder 2">
            <a:extLst>
              <a:ext uri="{FF2B5EF4-FFF2-40B4-BE49-F238E27FC236}">
                <a16:creationId xmlns:a16="http://schemas.microsoft.com/office/drawing/2014/main" id="{9E987AF6-2966-4C73-B8CA-2A1C9D7A01CC}"/>
              </a:ext>
            </a:extLst>
          </p:cNvPr>
          <p:cNvSpPr>
            <a:spLocks noGrp="1"/>
          </p:cNvSpPr>
          <p:nvPr>
            <p:ph sz="half" idx="1"/>
          </p:nvPr>
        </p:nvSpPr>
        <p:spPr/>
        <p:txBody>
          <a:bodyPr>
            <a:normAutofit lnSpcReduction="10000"/>
          </a:bodyPr>
          <a:lstStyle/>
          <a:p>
            <a:pPr marL="0" indent="0">
              <a:buNone/>
            </a:pPr>
            <a:r>
              <a:rPr lang="en-IE" sz="1800" b="1" u="sng" dirty="0">
                <a:effectLst/>
                <a:latin typeface="Calibri" panose="020F0502020204030204" pitchFamily="34" charset="0"/>
                <a:ea typeface="Calibri" panose="020F0502020204030204" pitchFamily="34" charset="0"/>
                <a:cs typeface="Times New Roman" panose="02020603050405020304" pitchFamily="18" charset="0"/>
              </a:rPr>
              <a:t>Facebook</a:t>
            </a:r>
          </a:p>
          <a:p>
            <a:pPr marL="0" indent="0">
              <a:buNone/>
            </a:pPr>
            <a:r>
              <a:rPr lang="en-IE" sz="1800" b="1" dirty="0">
                <a:effectLst/>
                <a:latin typeface="Calibri" panose="020F0502020204030204" pitchFamily="34" charset="0"/>
                <a:ea typeface="Calibri" panose="020F0502020204030204" pitchFamily="34" charset="0"/>
                <a:cs typeface="Times New Roman" panose="02020603050405020304" pitchFamily="18" charset="0"/>
              </a:rPr>
              <a:t>Facebook reach following digital campaign; Increased by </a:t>
            </a:r>
            <a:r>
              <a:rPr lang="en-IE"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45.3%</a:t>
            </a:r>
          </a:p>
          <a:p>
            <a:pPr marL="0" indent="0">
              <a:buNone/>
            </a:pPr>
            <a:r>
              <a:rPr lang="en-IE" sz="1800" b="1" dirty="0">
                <a:effectLst/>
                <a:latin typeface="Calibri" panose="020F0502020204030204" pitchFamily="34" charset="0"/>
                <a:ea typeface="Calibri" panose="020F0502020204030204" pitchFamily="34" charset="0"/>
                <a:cs typeface="Times New Roman" panose="02020603050405020304" pitchFamily="18" charset="0"/>
              </a:rPr>
              <a:t>Pre-campaign reach; 417 Post-campaign reach; </a:t>
            </a:r>
            <a:r>
              <a:rPr lang="en-IE"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1031</a:t>
            </a:r>
          </a:p>
          <a:p>
            <a:pPr marL="0" indent="0">
              <a:buNone/>
            </a:pPr>
            <a:r>
              <a:rPr lang="en-IE" sz="1800" b="1" dirty="0">
                <a:latin typeface="Calibri" panose="020F0502020204030204" pitchFamily="34" charset="0"/>
                <a:ea typeface="Calibri" panose="020F0502020204030204" pitchFamily="34" charset="0"/>
                <a:cs typeface="Times New Roman" panose="02020603050405020304" pitchFamily="18" charset="0"/>
              </a:rPr>
              <a:t>Pre-campaign shares; 4 Post-campaign shares; </a:t>
            </a:r>
            <a:r>
              <a:rPr lang="en-IE" sz="18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35</a:t>
            </a:r>
          </a:p>
          <a:p>
            <a:pPr marL="0" indent="0">
              <a:buNone/>
            </a:pPr>
            <a:r>
              <a:rPr lang="en-IE" sz="1800" b="1" u="sng" dirty="0">
                <a:effectLst/>
                <a:latin typeface="Calibri" panose="020F0502020204030204" pitchFamily="34" charset="0"/>
                <a:ea typeface="Calibri" panose="020F0502020204030204" pitchFamily="34" charset="0"/>
                <a:cs typeface="Times New Roman" panose="02020603050405020304" pitchFamily="18" charset="0"/>
              </a:rPr>
              <a:t>Twit</a:t>
            </a:r>
            <a:r>
              <a:rPr lang="en-IE" sz="1800" b="1" u="sng" dirty="0">
                <a:latin typeface="Calibri" panose="020F0502020204030204" pitchFamily="34" charset="0"/>
                <a:ea typeface="Calibri" panose="020F0502020204030204" pitchFamily="34" charset="0"/>
                <a:cs typeface="Times New Roman" panose="02020603050405020304" pitchFamily="18" charset="0"/>
              </a:rPr>
              <a:t>ter</a:t>
            </a:r>
            <a:r>
              <a:rPr lang="en-IE" sz="1800" b="1" dirty="0">
                <a:latin typeface="Calibri" panose="020F0502020204030204" pitchFamily="34" charset="0"/>
                <a:ea typeface="Calibri" panose="020F0502020204030204" pitchFamily="34" charset="0"/>
                <a:cs typeface="Times New Roman" panose="02020603050405020304" pitchFamily="18" charset="0"/>
              </a:rPr>
              <a:t> – re-vitalisation of twitter engagement</a:t>
            </a:r>
            <a:endParaRPr lang="en-IE"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E" dirty="0"/>
          </a:p>
        </p:txBody>
      </p:sp>
      <p:sp>
        <p:nvSpPr>
          <p:cNvPr id="4" name="Content Placeholder 3">
            <a:extLst>
              <a:ext uri="{FF2B5EF4-FFF2-40B4-BE49-F238E27FC236}">
                <a16:creationId xmlns:a16="http://schemas.microsoft.com/office/drawing/2014/main" id="{AE62012E-5C06-4BE3-9A9E-2424DF4AE5CC}"/>
              </a:ext>
            </a:extLst>
          </p:cNvPr>
          <p:cNvSpPr>
            <a:spLocks noGrp="1"/>
          </p:cNvSpPr>
          <p:nvPr>
            <p:ph sz="half" idx="2"/>
          </p:nvPr>
        </p:nvSpPr>
        <p:spPr/>
        <p:txBody>
          <a:bodyPr>
            <a:normAutofit lnSpcReduction="10000"/>
          </a:bodyPr>
          <a:lstStyle/>
          <a:p>
            <a:pPr marL="0" indent="0">
              <a:buNone/>
            </a:pPr>
            <a:r>
              <a:rPr lang="en-GB" sz="1800" b="1" u="sng" dirty="0">
                <a:latin typeface="Calibri" panose="020F0502020204030204" pitchFamily="34" charset="0"/>
                <a:cs typeface="Calibri" panose="020F0502020204030204" pitchFamily="34" charset="0"/>
              </a:rPr>
              <a:t>Website</a:t>
            </a:r>
          </a:p>
          <a:p>
            <a:pPr marL="0" indent="0">
              <a:buNone/>
            </a:pPr>
            <a:r>
              <a:rPr lang="en-GB" sz="1800" b="1" dirty="0">
                <a:latin typeface="Calibri" panose="020F0502020204030204" pitchFamily="34" charset="0"/>
                <a:cs typeface="Calibri" panose="020F0502020204030204" pitchFamily="34" charset="0"/>
              </a:rPr>
              <a:t>Pre-campaign page views; 87 </a:t>
            </a:r>
          </a:p>
          <a:p>
            <a:pPr marL="0" indent="0">
              <a:buNone/>
            </a:pPr>
            <a:r>
              <a:rPr lang="en-GB" sz="1800" b="1" dirty="0">
                <a:latin typeface="Calibri" panose="020F0502020204030204" pitchFamily="34" charset="0"/>
                <a:cs typeface="Calibri" panose="020F0502020204030204" pitchFamily="34" charset="0"/>
              </a:rPr>
              <a:t>Post-campaign page views; </a:t>
            </a:r>
            <a:r>
              <a:rPr lang="en-GB" sz="1800" b="1" dirty="0">
                <a:highlight>
                  <a:srgbClr val="FFFF00"/>
                </a:highlight>
                <a:latin typeface="Calibri" panose="020F0502020204030204" pitchFamily="34" charset="0"/>
                <a:cs typeface="Calibri" panose="020F0502020204030204" pitchFamily="34" charset="0"/>
              </a:rPr>
              <a:t>499</a:t>
            </a:r>
          </a:p>
          <a:p>
            <a:pPr marL="0" indent="0">
              <a:buNone/>
            </a:pPr>
            <a:r>
              <a:rPr lang="en-GB" sz="1800" b="1" dirty="0">
                <a:latin typeface="Calibri" panose="020F0502020204030204" pitchFamily="34" charset="0"/>
                <a:cs typeface="Calibri" panose="020F0502020204030204" pitchFamily="34" charset="0"/>
              </a:rPr>
              <a:t>Pre-campaign bounce rate; 34.48%</a:t>
            </a:r>
          </a:p>
          <a:p>
            <a:pPr marL="0" indent="0">
              <a:buNone/>
            </a:pPr>
            <a:r>
              <a:rPr lang="en-GB" sz="1800" b="1" dirty="0">
                <a:latin typeface="Calibri" panose="020F0502020204030204" pitchFamily="34" charset="0"/>
                <a:cs typeface="Calibri" panose="020F0502020204030204" pitchFamily="34" charset="0"/>
              </a:rPr>
              <a:t>Post-campaign bounce rate; </a:t>
            </a:r>
            <a:r>
              <a:rPr lang="en-GB" sz="1800" b="1" dirty="0">
                <a:highlight>
                  <a:srgbClr val="FFFF00"/>
                </a:highlight>
                <a:latin typeface="Calibri" panose="020F0502020204030204" pitchFamily="34" charset="0"/>
                <a:cs typeface="Calibri" panose="020F0502020204030204" pitchFamily="34" charset="0"/>
              </a:rPr>
              <a:t>27.81%</a:t>
            </a:r>
          </a:p>
          <a:p>
            <a:pPr marL="0" indent="0">
              <a:buNone/>
            </a:pPr>
            <a:r>
              <a:rPr lang="en-IE"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Increased Customer Discovery &amp; Purchase;</a:t>
            </a:r>
            <a:r>
              <a:rPr lang="en-IE"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IE" sz="1800" i="1" dirty="0">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“There have been 14 new gym memberships since June (online campaign month). Pay As You Go gym usage increased in June and July. Usage is steady since re-opening”</a:t>
            </a:r>
            <a:r>
              <a:rPr lang="en-IE" sz="1800" dirty="0">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 </a:t>
            </a:r>
            <a:r>
              <a:rPr lang="en-IE"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Cill Barra Staff member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IE" sz="1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6039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D3FCA-2CA8-4389-B776-22C41BDB418C}"/>
              </a:ext>
            </a:extLst>
          </p:cNvPr>
          <p:cNvSpPr>
            <a:spLocks noGrp="1"/>
          </p:cNvSpPr>
          <p:nvPr>
            <p:ph type="title"/>
          </p:nvPr>
        </p:nvSpPr>
        <p:spPr/>
        <p:txBody>
          <a:bodyPr/>
          <a:lstStyle/>
          <a:p>
            <a:r>
              <a:rPr lang="en-GB" dirty="0"/>
              <a:t>Challenges </a:t>
            </a:r>
            <a:endParaRPr lang="en-IE" dirty="0"/>
          </a:p>
        </p:txBody>
      </p:sp>
      <p:sp>
        <p:nvSpPr>
          <p:cNvPr id="3" name="Content Placeholder 2">
            <a:extLst>
              <a:ext uri="{FF2B5EF4-FFF2-40B4-BE49-F238E27FC236}">
                <a16:creationId xmlns:a16="http://schemas.microsoft.com/office/drawing/2014/main" id="{A856FFBD-2184-4E4B-B9A1-9B6EAA410E07}"/>
              </a:ext>
            </a:extLst>
          </p:cNvPr>
          <p:cNvSpPr>
            <a:spLocks noGrp="1"/>
          </p:cNvSpPr>
          <p:nvPr>
            <p:ph idx="1"/>
          </p:nvPr>
        </p:nvSpPr>
        <p:spPr>
          <a:xfrm>
            <a:off x="700636" y="1842052"/>
            <a:ext cx="6839851" cy="4087162"/>
          </a:xfrm>
        </p:spPr>
        <p:txBody>
          <a:bodyPr/>
          <a:lstStyle/>
          <a:p>
            <a:r>
              <a:rPr lang="en-GB" dirty="0"/>
              <a:t>Time/volunteer engagement to develop an overall vision for WLEDC</a:t>
            </a:r>
          </a:p>
          <a:p>
            <a:r>
              <a:rPr lang="en-GB" dirty="0">
                <a:highlight>
                  <a:srgbClr val="FFFF00"/>
                </a:highlight>
              </a:rPr>
              <a:t>Staffing resources to engage and drive</a:t>
            </a:r>
          </a:p>
          <a:p>
            <a:r>
              <a:rPr lang="en-GB" dirty="0"/>
              <a:t>Reluctance of local staff to appear on S/M videos</a:t>
            </a:r>
          </a:p>
          <a:p>
            <a:r>
              <a:rPr lang="en-GB" dirty="0"/>
              <a:t>Building business knowledge of staff and volunteers</a:t>
            </a:r>
          </a:p>
          <a:p>
            <a:r>
              <a:rPr lang="en-IE" dirty="0"/>
              <a:t>Level of support required – maintaining the momentum</a:t>
            </a:r>
          </a:p>
        </p:txBody>
      </p:sp>
      <p:sp>
        <p:nvSpPr>
          <p:cNvPr id="4" name="TextBox 3">
            <a:extLst>
              <a:ext uri="{FF2B5EF4-FFF2-40B4-BE49-F238E27FC236}">
                <a16:creationId xmlns:a16="http://schemas.microsoft.com/office/drawing/2014/main" id="{AB42BF07-3A40-4509-B156-5308A6FB71B7}"/>
              </a:ext>
            </a:extLst>
          </p:cNvPr>
          <p:cNvSpPr txBox="1"/>
          <p:nvPr/>
        </p:nvSpPr>
        <p:spPr>
          <a:xfrm>
            <a:off x="8335617" y="1201936"/>
            <a:ext cx="3056283" cy="4866973"/>
          </a:xfrm>
          <a:prstGeom prst="rect">
            <a:avLst/>
          </a:prstGeom>
          <a:solidFill>
            <a:schemeClr val="accent2">
              <a:lumMod val="60000"/>
              <a:lumOff val="40000"/>
            </a:schemeClr>
          </a:solidFill>
        </p:spPr>
        <p:txBody>
          <a:bodyPr wrap="square" rtlCol="0">
            <a:spAutoFit/>
          </a:bodyPr>
          <a:lstStyle/>
          <a:p>
            <a:pPr algn="just">
              <a:lnSpc>
                <a:spcPct val="115000"/>
              </a:lnSpc>
              <a:spcAft>
                <a:spcPts val="800"/>
              </a:spcAft>
            </a:pPr>
            <a:r>
              <a:rPr lang="en-IE" sz="1600" b="1" i="1" dirty="0">
                <a:effectLst/>
                <a:latin typeface="Calibri" panose="020F0502020204030204" pitchFamily="34" charset="0"/>
                <a:ea typeface="Calibri" panose="020F0502020204030204" pitchFamily="34" charset="0"/>
                <a:cs typeface="Times New Roman" panose="02020603050405020304" pitchFamily="18" charset="0"/>
              </a:rPr>
              <a:t>Like any other enterprises, social enterprises require, and can benefit from, the provision of business supports to help them start-up, become self-sustaining and to grow. ….. Supports are needed in areas such as business planning, mentoring, capacity building, leadership and governance, impact measurement, financial planning, digital innovation as well as access to business incubation space.</a:t>
            </a:r>
            <a:r>
              <a:rPr lang="en-IE" sz="1600" b="1" dirty="0">
                <a:effectLst/>
                <a:latin typeface="Calibri" panose="020F0502020204030204" pitchFamily="34" charset="0"/>
                <a:ea typeface="Calibri" panose="020F0502020204030204" pitchFamily="34" charset="0"/>
                <a:cs typeface="Times New Roman" panose="02020603050405020304" pitchFamily="18" charset="0"/>
              </a:rPr>
              <a:t>  </a:t>
            </a:r>
          </a:p>
          <a:p>
            <a:r>
              <a:rPr lang="en-GB" sz="1600" b="1" dirty="0">
                <a:effectLst/>
                <a:latin typeface="Calibri" panose="020F0502020204030204" pitchFamily="34" charset="0"/>
                <a:ea typeface="Calibri" panose="020F0502020204030204" pitchFamily="34" charset="0"/>
                <a:cs typeface="Times New Roman" panose="02020603050405020304" pitchFamily="18" charset="0"/>
              </a:rPr>
              <a:t>National Social Enterprise Policy for Ireland p.18</a:t>
            </a:r>
            <a:endParaRPr lang="en-IE" sz="16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1400" dirty="0"/>
          </a:p>
        </p:txBody>
      </p:sp>
    </p:spTree>
    <p:extLst>
      <p:ext uri="{BB962C8B-B14F-4D97-AF65-F5344CB8AC3E}">
        <p14:creationId xmlns:p14="http://schemas.microsoft.com/office/powerpoint/2010/main" val="2573846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DB6B32-0D4D-49D6-AA2C-B807410B9AE1}"/>
              </a:ext>
            </a:extLst>
          </p:cNvPr>
          <p:cNvSpPr>
            <a:spLocks noGrp="1"/>
          </p:cNvSpPr>
          <p:nvPr>
            <p:ph type="title"/>
          </p:nvPr>
        </p:nvSpPr>
        <p:spPr>
          <a:xfrm>
            <a:off x="695325" y="888999"/>
            <a:ext cx="10798176" cy="1051914"/>
          </a:xfrm>
        </p:spPr>
        <p:txBody>
          <a:bodyPr>
            <a:normAutofit/>
          </a:bodyPr>
          <a:lstStyle/>
          <a:p>
            <a:r>
              <a:rPr lang="en-GB" dirty="0"/>
              <a:t>Outcomes</a:t>
            </a:r>
            <a:endParaRPr lang="en-IE" dirty="0"/>
          </a:p>
        </p:txBody>
      </p:sp>
      <p:cxnSp>
        <p:nvCxnSpPr>
          <p:cNvPr id="11" name="Straight Connector 10">
            <a:extLst>
              <a:ext uri="{FF2B5EF4-FFF2-40B4-BE49-F238E27FC236}">
                <a16:creationId xmlns:a16="http://schemas.microsoft.com/office/drawing/2014/main" id="{9BB96FAB-CCBF-4D1E-9D0D-B038ACC29B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FA4F257-9F84-43F7-A99C-FF469A8D0CF8}"/>
              </a:ext>
            </a:extLst>
          </p:cNvPr>
          <p:cNvGraphicFramePr>
            <a:graphicFrameLocks noGrp="1"/>
          </p:cNvGraphicFramePr>
          <p:nvPr>
            <p:ph idx="1"/>
            <p:extLst>
              <p:ext uri="{D42A27DB-BD31-4B8C-83A1-F6EECF244321}">
                <p14:modId xmlns:p14="http://schemas.microsoft.com/office/powerpoint/2010/main" val="4071876700"/>
              </p:ext>
            </p:extLst>
          </p:nvPr>
        </p:nvGraphicFramePr>
        <p:xfrm>
          <a:off x="800100" y="2276474"/>
          <a:ext cx="10629900" cy="3857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199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lipart, screenshot, vector graphics&#10;&#10;Description automatically generated">
            <a:extLst>
              <a:ext uri="{FF2B5EF4-FFF2-40B4-BE49-F238E27FC236}">
                <a16:creationId xmlns:a16="http://schemas.microsoft.com/office/drawing/2014/main" id="{FC794200-93F3-4742-9CA3-F19FC13EC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33677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6EF5E0-9521-4135-AE36-0326801A1F41}"/>
              </a:ext>
            </a:extLst>
          </p:cNvPr>
          <p:cNvSpPr>
            <a:spLocks noGrp="1"/>
          </p:cNvSpPr>
          <p:nvPr>
            <p:ph type="title"/>
          </p:nvPr>
        </p:nvSpPr>
        <p:spPr>
          <a:xfrm>
            <a:off x="700087" y="909638"/>
            <a:ext cx="10691813" cy="1155618"/>
          </a:xfrm>
        </p:spPr>
        <p:txBody>
          <a:bodyPr>
            <a:normAutofit/>
          </a:bodyPr>
          <a:lstStyle/>
          <a:p>
            <a:r>
              <a:rPr lang="en-GB" dirty="0"/>
              <a:t>Learning</a:t>
            </a:r>
            <a:endParaRPr lang="en-IE" dirty="0"/>
          </a:p>
        </p:txBody>
      </p:sp>
      <p:cxnSp>
        <p:nvCxnSpPr>
          <p:cNvPr id="11" name="Straight Connector 10">
            <a:extLst>
              <a:ext uri="{FF2B5EF4-FFF2-40B4-BE49-F238E27FC236}">
                <a16:creationId xmlns:a16="http://schemas.microsoft.com/office/drawing/2014/main" id="{AAD0195E-7F27-4D06-9427-0C121D721A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74C2FC-3228-4FC1-B97B-87AD35508D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8CEAC42-C431-4FC8-A89E-4559ED4A00A2}"/>
              </a:ext>
            </a:extLst>
          </p:cNvPr>
          <p:cNvGraphicFramePr>
            <a:graphicFrameLocks noGrp="1"/>
          </p:cNvGraphicFramePr>
          <p:nvPr>
            <p:ph idx="1"/>
            <p:extLst>
              <p:ext uri="{D42A27DB-BD31-4B8C-83A1-F6EECF244321}">
                <p14:modId xmlns:p14="http://schemas.microsoft.com/office/powerpoint/2010/main" val="1823473736"/>
              </p:ext>
            </p:extLst>
          </p:nvPr>
        </p:nvGraphicFramePr>
        <p:xfrm>
          <a:off x="700088" y="2292350"/>
          <a:ext cx="10691812" cy="3636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2336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8E8D84-9157-4DE6-942E-4733F73ECC11}"/>
              </a:ext>
            </a:extLst>
          </p:cNvPr>
          <p:cNvSpPr>
            <a:spLocks noGrp="1"/>
          </p:cNvSpPr>
          <p:nvPr>
            <p:ph type="title"/>
          </p:nvPr>
        </p:nvSpPr>
        <p:spPr>
          <a:xfrm>
            <a:off x="695324" y="901701"/>
            <a:ext cx="3914776" cy="3977269"/>
          </a:xfrm>
        </p:spPr>
        <p:txBody>
          <a:bodyPr>
            <a:normAutofit/>
          </a:bodyPr>
          <a:lstStyle/>
          <a:p>
            <a:r>
              <a:rPr lang="en-GB" dirty="0"/>
              <a:t>LCDC building on </a:t>
            </a:r>
            <a:r>
              <a:rPr lang="en-GB" dirty="0" err="1"/>
              <a:t>sicap</a:t>
            </a:r>
            <a:r>
              <a:rPr lang="en-GB" dirty="0"/>
              <a:t> work</a:t>
            </a:r>
            <a:endParaRPr lang="en-IE" dirty="0"/>
          </a:p>
        </p:txBody>
      </p:sp>
      <p:cxnSp>
        <p:nvCxnSpPr>
          <p:cNvPr id="11" name="Straight Connector 10">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E4A7D48-4716-4B55-9DF5-5C5DF83C34CF}"/>
              </a:ext>
            </a:extLst>
          </p:cNvPr>
          <p:cNvGraphicFramePr>
            <a:graphicFrameLocks noGrp="1"/>
          </p:cNvGraphicFramePr>
          <p:nvPr>
            <p:ph idx="1"/>
            <p:extLst>
              <p:ext uri="{D42A27DB-BD31-4B8C-83A1-F6EECF244321}">
                <p14:modId xmlns:p14="http://schemas.microsoft.com/office/powerpoint/2010/main" val="1142357198"/>
              </p:ext>
            </p:extLst>
          </p:nvPr>
        </p:nvGraphicFramePr>
        <p:xfrm>
          <a:off x="5219952" y="723900"/>
          <a:ext cx="6171948" cy="549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0045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893CFF-FBE0-4E31-BC93-96C8A072EC10}"/>
              </a:ext>
            </a:extLst>
          </p:cNvPr>
          <p:cNvSpPr txBox="1"/>
          <p:nvPr/>
        </p:nvSpPr>
        <p:spPr>
          <a:xfrm>
            <a:off x="1861624" y="1561512"/>
            <a:ext cx="8468751" cy="4284506"/>
          </a:xfrm>
          <a:prstGeom prst="rect">
            <a:avLst/>
          </a:prstGeom>
          <a:noFill/>
        </p:spPr>
        <p:txBody>
          <a:bodyPr wrap="square">
            <a:spAutoFit/>
          </a:bodyPr>
          <a:lstStyle/>
          <a:p>
            <a:pPr algn="ctr">
              <a:lnSpc>
                <a:spcPct val="107000"/>
              </a:lnSpc>
              <a:spcAft>
                <a:spcPts val="800"/>
              </a:spcAft>
            </a:pPr>
            <a:r>
              <a:rPr lang="en-IE" sz="3200" b="1" i="1" dirty="0">
                <a:effectLst/>
                <a:latin typeface="Calibri" panose="020F0502020204030204" pitchFamily="34" charset="0"/>
                <a:ea typeface="Calibri" panose="020F0502020204030204" pitchFamily="34" charset="0"/>
                <a:cs typeface="Times New Roman" panose="02020603050405020304" pitchFamily="18" charset="0"/>
              </a:rPr>
              <a:t>“The staff of WAP have been actively supporting us to develop both a strategic plan and a marketing plan over the past year. They have been so helpful and encouraging. They were always available when needed, nothing was too much for them. Without the SICAP programme, we wouldn’t have completed this much-needed analysis.” </a:t>
            </a:r>
            <a:r>
              <a:rPr lang="en-IE" sz="3200" b="1" dirty="0">
                <a:effectLst/>
                <a:latin typeface="Calibri" panose="020F0502020204030204" pitchFamily="34" charset="0"/>
                <a:ea typeface="Calibri" panose="020F0502020204030204" pitchFamily="34" charset="0"/>
                <a:cs typeface="Times New Roman" panose="02020603050405020304" pitchFamily="18" charset="0"/>
              </a:rPr>
              <a:t>WLEDC Board member</a:t>
            </a:r>
            <a:endParaRPr lang="en-IE"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7534994"/>
      </p:ext>
    </p:extLst>
  </p:cSld>
  <p:clrMapOvr>
    <a:masterClrMapping/>
  </p:clrMapOvr>
</p:sld>
</file>

<file path=ppt/theme/theme1.xml><?xml version="1.0" encoding="utf-8"?>
<a:theme xmlns:a="http://schemas.openxmlformats.org/drawingml/2006/main" name="ChronicleVTI">
  <a:themeElements>
    <a:clrScheme name="AnalogousFromLightSeedRightStep">
      <a:dk1>
        <a:srgbClr val="000000"/>
      </a:dk1>
      <a:lt1>
        <a:srgbClr val="FFFFFF"/>
      </a:lt1>
      <a:dk2>
        <a:srgbClr val="3B3521"/>
      </a:dk2>
      <a:lt2>
        <a:srgbClr val="E2E8E8"/>
      </a:lt2>
      <a:accent1>
        <a:srgbClr val="DC8087"/>
      </a:accent1>
      <a:accent2>
        <a:srgbClr val="D48B64"/>
      </a:accent2>
      <a:accent3>
        <a:srgbClr val="B7A363"/>
      </a:accent3>
      <a:accent4>
        <a:srgbClr val="9AAA50"/>
      </a:accent4>
      <a:accent5>
        <a:srgbClr val="83AF66"/>
      </a:accent5>
      <a:accent6>
        <a:srgbClr val="56B658"/>
      </a:accent6>
      <a:hlink>
        <a:srgbClr val="568E8A"/>
      </a:hlink>
      <a:folHlink>
        <a:srgbClr val="7F7F7F"/>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1947</TotalTime>
  <Words>1298</Words>
  <Application>Microsoft Office PowerPoint</Application>
  <PresentationFormat>Widescreen</PresentationFormat>
  <Paragraphs>90</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Calisto MT</vt:lpstr>
      <vt:lpstr>Symbol</vt:lpstr>
      <vt:lpstr>Univers Condensed</vt:lpstr>
      <vt:lpstr>ChronicleVTI</vt:lpstr>
      <vt:lpstr>Utilising Business &amp; Social Business Methodologies to Support Social Enterprise Sustainability &amp; Development in Waterford  SICAP Case Study 2021</vt:lpstr>
      <vt:lpstr>PowerPoint Presentation</vt:lpstr>
      <vt:lpstr>Waterford local economic dc Objectives for work with sicap</vt:lpstr>
      <vt:lpstr>Goals for SICAP Engagement</vt:lpstr>
      <vt:lpstr>WLEDC Overview</vt:lpstr>
      <vt:lpstr>PowerPoint Presentation</vt:lpstr>
      <vt:lpstr>Process for engagement 2021 into 2022</vt:lpstr>
      <vt:lpstr>What Worked Well</vt:lpstr>
      <vt:lpstr>Business Analysis &amp; Strategic planning </vt:lpstr>
      <vt:lpstr>Demonstrate a Digital marketing strategy to support business growth/sustainability</vt:lpstr>
      <vt:lpstr>Visual &amp; Social Cill Barra – WHO? Product Targeting</vt:lpstr>
      <vt:lpstr>DM Outcomes of Short campaign</vt:lpstr>
      <vt:lpstr>Challenges </vt:lpstr>
      <vt:lpstr>Outcomes</vt:lpstr>
      <vt:lpstr>PowerPoint Presentation</vt:lpstr>
      <vt:lpstr>Learning</vt:lpstr>
      <vt:lpstr>LCDC building on sicap work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Utilising Business &amp; Social Business Methodologies to Support Social Enterprise Sustainability &amp; Development in Waterford  SICAP Case Study 2021</dc:title>
  <dc:creator>Liz Riches</dc:creator>
  <cp:lastModifiedBy>Liz Riches</cp:lastModifiedBy>
  <cp:revision>15</cp:revision>
  <dcterms:created xsi:type="dcterms:W3CDTF">2021-12-02T12:43:43Z</dcterms:created>
  <dcterms:modified xsi:type="dcterms:W3CDTF">2021-12-16T11:21:25Z</dcterms:modified>
</cp:coreProperties>
</file>