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98" autoAdjust="0"/>
    <p:restoredTop sz="94660"/>
  </p:normalViewPr>
  <p:slideViewPr>
    <p:cSldViewPr snapToGrid="0">
      <p:cViewPr varScale="1">
        <p:scale>
          <a:sx n="78" d="100"/>
          <a:sy n="78" d="100"/>
        </p:scale>
        <p:origin x="69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40681749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20820243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3649432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03E0D976-E0D3-4C8C-A26F-4D08D03D2638}" type="datetimeFigureOut">
              <a:rPr lang="en-IE" smtClean="0"/>
              <a:t>09/12/2024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38461592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03E0D976-E0D3-4C8C-A26F-4D08D03D2638}" type="datetimeFigureOut">
              <a:rPr lang="en-IE" smtClean="0"/>
              <a:t>09/12/2024</a:t>
            </a:fld>
            <a:endParaRPr lang="en-IE"/>
          </a:p>
        </p:txBody>
      </p:sp>
      <p:sp>
        <p:nvSpPr>
          <p:cNvPr id="8" name="Footer Placeholder 7"/>
          <p:cNvSpPr>
            <a:spLocks noGrp="1"/>
          </p:cNvSpPr>
          <p:nvPr>
            <p:ph type="ftr" sz="quarter" idx="11"/>
          </p:nvPr>
        </p:nvSpPr>
        <p:spPr/>
        <p:txBody>
          <a:bodyPr/>
          <a:lstStyle/>
          <a:p>
            <a:endParaRPr lang="en-IE"/>
          </a:p>
        </p:txBody>
      </p:sp>
      <p:sp>
        <p:nvSpPr>
          <p:cNvPr id="9" name="Slide Number Placeholder 8"/>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360907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03E0D976-E0D3-4C8C-A26F-4D08D03D2638}" type="datetimeFigureOut">
              <a:rPr lang="en-IE" smtClean="0"/>
              <a:t>09/12/2024</a:t>
            </a:fld>
            <a:endParaRPr lang="en-IE"/>
          </a:p>
        </p:txBody>
      </p:sp>
      <p:sp>
        <p:nvSpPr>
          <p:cNvPr id="4" name="Footer Placeholder 3"/>
          <p:cNvSpPr>
            <a:spLocks noGrp="1"/>
          </p:cNvSpPr>
          <p:nvPr>
            <p:ph type="ftr" sz="quarter" idx="11"/>
          </p:nvPr>
        </p:nvSpPr>
        <p:spPr/>
        <p:txBody>
          <a:bodyPr/>
          <a:lstStyle/>
          <a:p>
            <a:endParaRPr lang="en-IE"/>
          </a:p>
        </p:txBody>
      </p:sp>
      <p:sp>
        <p:nvSpPr>
          <p:cNvPr id="5" name="Slide Number Placeholder 4"/>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2133082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0D976-E0D3-4C8C-A26F-4D08D03D2638}" type="datetimeFigureOut">
              <a:rPr lang="en-IE" smtClean="0"/>
              <a:t>09/12/2024</a:t>
            </a:fld>
            <a:endParaRPr lang="en-IE"/>
          </a:p>
        </p:txBody>
      </p:sp>
      <p:sp>
        <p:nvSpPr>
          <p:cNvPr id="3" name="Footer Placeholder 2"/>
          <p:cNvSpPr>
            <a:spLocks noGrp="1"/>
          </p:cNvSpPr>
          <p:nvPr>
            <p:ph type="ftr" sz="quarter" idx="11"/>
          </p:nvPr>
        </p:nvSpPr>
        <p:spPr/>
        <p:txBody>
          <a:bodyPr/>
          <a:lstStyle/>
          <a:p>
            <a:endParaRPr lang="en-IE"/>
          </a:p>
        </p:txBody>
      </p:sp>
      <p:sp>
        <p:nvSpPr>
          <p:cNvPr id="4" name="Slide Number Placeholder 3"/>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26160469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03E0D976-E0D3-4C8C-A26F-4D08D03D2638}" type="datetimeFigureOut">
              <a:rPr lang="en-IE" smtClean="0"/>
              <a:t>09/12/2024</a:t>
            </a:fld>
            <a:endParaRPr lang="en-IE"/>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1749199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endParaRPr lang="en-IE"/>
          </a:p>
        </p:txBody>
      </p:sp>
      <p:sp>
        <p:nvSpPr>
          <p:cNvPr id="7" name="Slide Number Placeholder 6"/>
          <p:cNvSpPr>
            <a:spLocks noGrp="1"/>
          </p:cNvSpPr>
          <p:nvPr>
            <p:ph type="sldNum" sz="quarter" idx="12"/>
          </p:nvPr>
        </p:nvSpPr>
        <p:spPr/>
        <p:txBody>
          <a:bodyPr/>
          <a:lstStyle/>
          <a:p>
            <a:fld id="{2B73F375-0144-4327-890E-2C42D9CEF35E}" type="slidenum">
              <a:rPr lang="en-IE" smtClean="0"/>
              <a:t>‹#›</a:t>
            </a:fld>
            <a:endParaRPr lang="en-IE"/>
          </a:p>
        </p:txBody>
      </p:sp>
      <p:sp>
        <p:nvSpPr>
          <p:cNvPr id="5" name="Date Placeholder 4"/>
          <p:cNvSpPr>
            <a:spLocks noGrp="1"/>
          </p:cNvSpPr>
          <p:nvPr>
            <p:ph type="dt" sz="half" idx="10"/>
          </p:nvPr>
        </p:nvSpPr>
        <p:spPr/>
        <p:txBody>
          <a:bodyPr/>
          <a:lstStyle/>
          <a:p>
            <a:fld id="{03E0D976-E0D3-4C8C-A26F-4D08D03D2638}" type="datetimeFigureOut">
              <a:rPr lang="en-IE" smtClean="0"/>
              <a:t>09/12/2024</a:t>
            </a:fld>
            <a:endParaRPr lang="en-IE"/>
          </a:p>
        </p:txBody>
      </p:sp>
    </p:spTree>
    <p:extLst>
      <p:ext uri="{BB962C8B-B14F-4D97-AF65-F5344CB8AC3E}">
        <p14:creationId xmlns:p14="http://schemas.microsoft.com/office/powerpoint/2010/main" val="917403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9555441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81362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1364620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667813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18705431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2247988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3E0D976-E0D3-4C8C-A26F-4D08D03D2638}" type="datetimeFigureOut">
              <a:rPr lang="en-IE" smtClean="0"/>
              <a:t>09/12/2024</a:t>
            </a:fld>
            <a:endParaRPr lang="en-IE"/>
          </a:p>
        </p:txBody>
      </p:sp>
      <p:sp>
        <p:nvSpPr>
          <p:cNvPr id="5" name="Footer Placeholder 4"/>
          <p:cNvSpPr>
            <a:spLocks noGrp="1"/>
          </p:cNvSpPr>
          <p:nvPr>
            <p:ph type="ftr" sz="quarter" idx="11"/>
          </p:nvPr>
        </p:nvSpPr>
        <p:spPr/>
        <p:txBody>
          <a:bodyPr/>
          <a:lstStyle/>
          <a:p>
            <a:endParaRPr lang="en-IE"/>
          </a:p>
        </p:txBody>
      </p:sp>
      <p:sp>
        <p:nvSpPr>
          <p:cNvPr id="6" name="Slide Number Placeholder 5"/>
          <p:cNvSpPr>
            <a:spLocks noGrp="1"/>
          </p:cNvSpPr>
          <p:nvPr>
            <p:ph type="sldNum" sz="quarter" idx="12"/>
          </p:nvPr>
        </p:nvSpPr>
        <p:spPr/>
        <p:txBody>
          <a:bodyPr/>
          <a:lstStyle/>
          <a:p>
            <a:fld id="{2B73F375-0144-4327-890E-2C42D9CEF35E}" type="slidenum">
              <a:rPr lang="en-IE" smtClean="0"/>
              <a:t>‹#›</a:t>
            </a:fld>
            <a:endParaRPr lang="en-IE"/>
          </a:p>
        </p:txBody>
      </p:sp>
    </p:spTree>
    <p:extLst>
      <p:ext uri="{BB962C8B-B14F-4D97-AF65-F5344CB8AC3E}">
        <p14:creationId xmlns:p14="http://schemas.microsoft.com/office/powerpoint/2010/main" val="2376366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3E0D976-E0D3-4C8C-A26F-4D08D03D2638}" type="datetimeFigureOut">
              <a:rPr lang="en-IE" smtClean="0"/>
              <a:t>09/12/2024</a:t>
            </a:fld>
            <a:endParaRPr lang="en-IE"/>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IE"/>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B73F375-0144-4327-890E-2C42D9CEF35E}" type="slidenum">
              <a:rPr lang="en-IE" smtClean="0"/>
              <a:t>‹#›</a:t>
            </a:fld>
            <a:endParaRPr lang="en-IE"/>
          </a:p>
        </p:txBody>
      </p:sp>
    </p:spTree>
    <p:extLst>
      <p:ext uri="{BB962C8B-B14F-4D97-AF65-F5344CB8AC3E}">
        <p14:creationId xmlns:p14="http://schemas.microsoft.com/office/powerpoint/2010/main" val="365333250"/>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70">
          <a:fgClr>
            <a:schemeClr val="bg1"/>
          </a:fgClr>
          <a:bgClr>
            <a:schemeClr val="bg1"/>
          </a:bgClr>
        </a:patt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AAB060-FB3A-8E6D-4ABC-F6BE582D77C1}"/>
              </a:ext>
            </a:extLst>
          </p:cNvPr>
          <p:cNvSpPr>
            <a:spLocks noGrp="1"/>
          </p:cNvSpPr>
          <p:nvPr>
            <p:ph type="ctrTitle"/>
          </p:nvPr>
        </p:nvSpPr>
        <p:spPr>
          <a:xfrm>
            <a:off x="1468967" y="1812471"/>
            <a:ext cx="7766936" cy="2416628"/>
          </a:xfrm>
        </p:spPr>
        <p:txBody>
          <a:bodyPr/>
          <a:lstStyle/>
          <a:p>
            <a:pPr algn="ctr"/>
            <a:br>
              <a:rPr lang="en-IE" sz="4000" dirty="0"/>
            </a:br>
            <a:br>
              <a:rPr lang="en-IE" sz="4000" dirty="0"/>
            </a:br>
            <a:br>
              <a:rPr lang="en-IE" sz="4000" dirty="0"/>
            </a:br>
            <a:br>
              <a:rPr lang="en-IE" sz="4000" dirty="0"/>
            </a:br>
            <a:br>
              <a:rPr lang="en-IE" sz="4000" dirty="0"/>
            </a:br>
            <a:r>
              <a:rPr lang="en-IE" sz="4000" dirty="0"/>
              <a:t>Waterford Area Partnership</a:t>
            </a:r>
            <a:br>
              <a:rPr lang="en-IE" sz="4000" dirty="0"/>
            </a:br>
            <a:br>
              <a:rPr lang="en-IE" sz="4000" dirty="0"/>
            </a:br>
            <a:r>
              <a:rPr lang="en-IE" sz="4000" dirty="0"/>
              <a:t>SICAP 2025 Overview</a:t>
            </a:r>
            <a:br>
              <a:rPr lang="en-IE" sz="4000" dirty="0"/>
            </a:br>
            <a:endParaRPr lang="en-IE" sz="4000" dirty="0"/>
          </a:p>
        </p:txBody>
      </p:sp>
      <p:pic>
        <p:nvPicPr>
          <p:cNvPr id="4" name="Picture 3">
            <a:extLst>
              <a:ext uri="{FF2B5EF4-FFF2-40B4-BE49-F238E27FC236}">
                <a16:creationId xmlns:a16="http://schemas.microsoft.com/office/drawing/2014/main" id="{DADEE3C1-AE5D-49F9-D5E2-BA41A2FF6992}"/>
              </a:ext>
            </a:extLst>
          </p:cNvPr>
          <p:cNvPicPr>
            <a:picLocks noChangeAspect="1"/>
          </p:cNvPicPr>
          <p:nvPr/>
        </p:nvPicPr>
        <p:blipFill>
          <a:blip r:embed="rId2"/>
          <a:stretch>
            <a:fillRect/>
          </a:stretch>
        </p:blipFill>
        <p:spPr>
          <a:xfrm>
            <a:off x="2195175" y="5369231"/>
            <a:ext cx="5907536" cy="865707"/>
          </a:xfrm>
          <a:prstGeom prst="rect">
            <a:avLst/>
          </a:prstGeom>
        </p:spPr>
      </p:pic>
      <p:sp>
        <p:nvSpPr>
          <p:cNvPr id="3" name="Subtitle 2">
            <a:extLst>
              <a:ext uri="{FF2B5EF4-FFF2-40B4-BE49-F238E27FC236}">
                <a16:creationId xmlns:a16="http://schemas.microsoft.com/office/drawing/2014/main" id="{3838EF4C-49C6-0469-C432-4E36E6038A6E}"/>
              </a:ext>
            </a:extLst>
          </p:cNvPr>
          <p:cNvSpPr>
            <a:spLocks noGrp="1"/>
          </p:cNvSpPr>
          <p:nvPr>
            <p:ph type="subTitle" idx="1"/>
          </p:nvPr>
        </p:nvSpPr>
        <p:spPr>
          <a:xfrm>
            <a:off x="1468967" y="5211681"/>
            <a:ext cx="7766936" cy="1096899"/>
          </a:xfrm>
        </p:spPr>
        <p:txBody>
          <a:bodyPr/>
          <a:lstStyle/>
          <a:p>
            <a:endParaRPr lang="en-IE" dirty="0"/>
          </a:p>
        </p:txBody>
      </p:sp>
    </p:spTree>
    <p:extLst>
      <p:ext uri="{BB962C8B-B14F-4D97-AF65-F5344CB8AC3E}">
        <p14:creationId xmlns:p14="http://schemas.microsoft.com/office/powerpoint/2010/main" val="16910025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0C146-EFBC-4E72-30DE-3188CD855264}"/>
              </a:ext>
            </a:extLst>
          </p:cNvPr>
          <p:cNvSpPr>
            <a:spLocks noGrp="1"/>
          </p:cNvSpPr>
          <p:nvPr>
            <p:ph type="title"/>
          </p:nvPr>
        </p:nvSpPr>
        <p:spPr>
          <a:xfrm>
            <a:off x="677334" y="609600"/>
            <a:ext cx="8596668" cy="870857"/>
          </a:xfrm>
        </p:spPr>
        <p:txBody>
          <a:bodyPr>
            <a:normAutofit/>
          </a:bodyPr>
          <a:lstStyle/>
          <a:p>
            <a:pPr algn="ctr"/>
            <a:r>
              <a:rPr lang="en-IE" dirty="0"/>
              <a:t>Finance Overview</a:t>
            </a:r>
          </a:p>
        </p:txBody>
      </p:sp>
      <p:sp>
        <p:nvSpPr>
          <p:cNvPr id="3" name="Content Placeholder 2">
            <a:extLst>
              <a:ext uri="{FF2B5EF4-FFF2-40B4-BE49-F238E27FC236}">
                <a16:creationId xmlns:a16="http://schemas.microsoft.com/office/drawing/2014/main" id="{5A3CD1EA-9145-A6AD-F57E-25DE49F531F6}"/>
              </a:ext>
            </a:extLst>
          </p:cNvPr>
          <p:cNvSpPr>
            <a:spLocks noGrp="1"/>
          </p:cNvSpPr>
          <p:nvPr>
            <p:ph idx="1"/>
          </p:nvPr>
        </p:nvSpPr>
        <p:spPr>
          <a:xfrm>
            <a:off x="677334" y="1611087"/>
            <a:ext cx="8596668" cy="4996542"/>
          </a:xfrm>
        </p:spPr>
        <p:txBody>
          <a:bodyPr>
            <a:normAutofit fontScale="92500" lnSpcReduction="10000"/>
          </a:bodyPr>
          <a:lstStyle/>
          <a:p>
            <a:pPr marL="0" indent="0">
              <a:buNone/>
            </a:pPr>
            <a:r>
              <a:rPr lang="en-IE" dirty="0"/>
              <a:t>Awaiting final budget for 2025 – Pobal requested LDCs to use 2024 budgets as a baseline</a:t>
            </a:r>
          </a:p>
          <a:p>
            <a:pPr marL="0" indent="0">
              <a:buNone/>
            </a:pPr>
            <a:endParaRPr lang="en-IE" dirty="0"/>
          </a:p>
          <a:p>
            <a:pPr marL="0" indent="0">
              <a:buNone/>
            </a:pPr>
            <a:r>
              <a:rPr lang="en-IE" dirty="0"/>
              <a:t>SICAP Budget			€1,408,392 		New Arrivals Budget	€246,807</a:t>
            </a:r>
          </a:p>
          <a:p>
            <a:pPr marL="0" indent="0">
              <a:buNone/>
            </a:pPr>
            <a:r>
              <a:rPr lang="en-IE" dirty="0"/>
              <a:t>Total 			€1,655,199 (to be confirmed by Pobal)</a:t>
            </a:r>
          </a:p>
          <a:p>
            <a:pPr marL="0" indent="0">
              <a:buNone/>
            </a:pPr>
            <a:endParaRPr lang="en-IE" dirty="0"/>
          </a:p>
          <a:p>
            <a:pPr marL="0" indent="0">
              <a:buNone/>
            </a:pPr>
            <a:r>
              <a:rPr lang="en-IE" dirty="0"/>
              <a:t>Budget breakdown re Requirements: 25% on Admin with 75% on Goal 1 &amp; Goal 2</a:t>
            </a:r>
          </a:p>
          <a:p>
            <a:pPr marL="0" indent="0">
              <a:buNone/>
            </a:pPr>
            <a:r>
              <a:rPr lang="en-IE" dirty="0"/>
              <a:t>	SICAP							New Arrivals</a:t>
            </a:r>
          </a:p>
          <a:p>
            <a:pPr marL="0" indent="0">
              <a:buNone/>
            </a:pPr>
            <a:r>
              <a:rPr lang="en-IE" dirty="0"/>
              <a:t>Admin 	€352,098			25%			€61,701</a:t>
            </a:r>
          </a:p>
          <a:p>
            <a:pPr marL="0" indent="0">
              <a:buNone/>
            </a:pPr>
            <a:r>
              <a:rPr lang="en-IE" dirty="0"/>
              <a:t>Goal 1	€469,930 		42%		 	€77,744</a:t>
            </a:r>
          </a:p>
          <a:p>
            <a:pPr marL="0" indent="0">
              <a:buNone/>
            </a:pPr>
            <a:r>
              <a:rPr lang="en-IE" dirty="0"/>
              <a:t>Goal 2	€586,363			58%			€107,361 </a:t>
            </a:r>
          </a:p>
          <a:p>
            <a:pPr marL="0" indent="0">
              <a:buNone/>
            </a:pPr>
            <a:endParaRPr lang="en-IE" dirty="0"/>
          </a:p>
          <a:p>
            <a:pPr marL="0" indent="0">
              <a:buNone/>
            </a:pPr>
            <a:r>
              <a:rPr lang="en-IE" b="1" dirty="0"/>
              <a:t>Please note:</a:t>
            </a:r>
          </a:p>
          <a:p>
            <a:pPr marL="0" indent="0">
              <a:buNone/>
            </a:pPr>
            <a:r>
              <a:rPr lang="en-IE" dirty="0"/>
              <a:t>The programme budgets include salaries, overheads, grants and action costs</a:t>
            </a:r>
          </a:p>
          <a:p>
            <a:pPr marL="0" indent="0">
              <a:buNone/>
            </a:pPr>
            <a:endParaRPr lang="en-IE" dirty="0"/>
          </a:p>
          <a:p>
            <a:pPr marL="0" indent="0">
              <a:buNone/>
            </a:pPr>
            <a:endParaRPr lang="en-IE" dirty="0"/>
          </a:p>
          <a:p>
            <a:pPr marL="0" indent="0">
              <a:buNone/>
            </a:pPr>
            <a:endParaRPr lang="en-IE" dirty="0"/>
          </a:p>
          <a:p>
            <a:pPr marL="0" indent="0">
              <a:buNone/>
            </a:pPr>
            <a:endParaRPr lang="en-IE" dirty="0"/>
          </a:p>
          <a:p>
            <a:pPr marL="0" indent="0">
              <a:buNone/>
            </a:pPr>
            <a:endParaRPr lang="en-IE" dirty="0"/>
          </a:p>
          <a:p>
            <a:pPr marL="0" indent="0">
              <a:buNone/>
            </a:pPr>
            <a:endParaRPr lang="en-IE" dirty="0"/>
          </a:p>
        </p:txBody>
      </p:sp>
    </p:spTree>
    <p:extLst>
      <p:ext uri="{BB962C8B-B14F-4D97-AF65-F5344CB8AC3E}">
        <p14:creationId xmlns:p14="http://schemas.microsoft.com/office/powerpoint/2010/main" val="2838450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C3648-FA92-AB7D-CD0A-16A7F76E50D6}"/>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FA2E1FFE-30AB-9565-E145-54382CEEEC8D}"/>
              </a:ext>
            </a:extLst>
          </p:cNvPr>
          <p:cNvSpPr>
            <a:spLocks noGrp="1"/>
          </p:cNvSpPr>
          <p:nvPr>
            <p:ph idx="1"/>
          </p:nvPr>
        </p:nvSpPr>
        <p:spPr>
          <a:xfrm>
            <a:off x="677334" y="1393371"/>
            <a:ext cx="8596668" cy="5236029"/>
          </a:xfrm>
        </p:spPr>
        <p:txBody>
          <a:bodyPr>
            <a:normAutofit/>
          </a:bodyPr>
          <a:lstStyle/>
          <a:p>
            <a:pPr marL="0" indent="0">
              <a:buNone/>
            </a:pPr>
            <a:r>
              <a:rPr lang="en-IE" b="1" dirty="0"/>
              <a:t>Action								KPI					Budget</a:t>
            </a:r>
          </a:p>
          <a:p>
            <a:pPr marL="0" indent="0">
              <a:buNone/>
            </a:pPr>
            <a:r>
              <a:rPr lang="en-IE" dirty="0"/>
              <a:t>Inclusive Communities				14					€8,000</a:t>
            </a:r>
          </a:p>
          <a:p>
            <a:pPr marL="0" indent="0">
              <a:buNone/>
            </a:pPr>
            <a:r>
              <a:rPr lang="en-IE" b="1" dirty="0"/>
              <a:t>Key Actions:</a:t>
            </a:r>
          </a:p>
          <a:p>
            <a:pPr marL="0" indent="0">
              <a:buNone/>
            </a:pPr>
            <a:r>
              <a:rPr lang="en-IE" dirty="0"/>
              <a:t>To build inclusive communities with local community groups and networks to strengthen engagement, civic pride and community spirit through collective actions and community animation</a:t>
            </a:r>
          </a:p>
          <a:p>
            <a:pPr marL="0" indent="0">
              <a:buNone/>
            </a:pPr>
            <a:r>
              <a:rPr lang="en-IE" dirty="0"/>
              <a:t>Co-designing and implementation of community-based actions which emerge from the Annual Support Plan process</a:t>
            </a:r>
          </a:p>
          <a:p>
            <a:pPr marL="0" indent="0">
              <a:buNone/>
            </a:pPr>
            <a:r>
              <a:rPr lang="en-IE" dirty="0"/>
              <a:t>Community events organised by community groups or SICAP to reach those most hard to reach through economic, cultural and social activities</a:t>
            </a:r>
          </a:p>
          <a:p>
            <a:pPr marL="0" indent="0">
              <a:buNone/>
            </a:pPr>
            <a:r>
              <a:rPr lang="en-IE" dirty="0"/>
              <a:t>Communities supported to strengthen inclusion and integration especially those impacted by misinformation and far-right messaging</a:t>
            </a:r>
          </a:p>
          <a:p>
            <a:pPr marL="0" indent="0">
              <a:buNone/>
            </a:pPr>
            <a:r>
              <a:rPr lang="en-IE" dirty="0"/>
              <a:t>Outreach and targeted strategies through SICAP resources e.g. office in Dungarvan, meeting community groups in their locality, creating opportunities for like-minded communities to come together </a:t>
            </a:r>
          </a:p>
        </p:txBody>
      </p:sp>
    </p:spTree>
    <p:extLst>
      <p:ext uri="{BB962C8B-B14F-4D97-AF65-F5344CB8AC3E}">
        <p14:creationId xmlns:p14="http://schemas.microsoft.com/office/powerpoint/2010/main" val="33409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D1D7D5-E4F8-1507-C503-A4329F6B05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EA0423-0F6D-92F2-3083-F5F43DBC1B82}"/>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0C239152-3EBF-AF37-CF2D-D2BCBFF9E15F}"/>
              </a:ext>
            </a:extLst>
          </p:cNvPr>
          <p:cNvSpPr>
            <a:spLocks noGrp="1"/>
          </p:cNvSpPr>
          <p:nvPr>
            <p:ph idx="1"/>
          </p:nvPr>
        </p:nvSpPr>
        <p:spPr>
          <a:xfrm>
            <a:off x="677334" y="1393371"/>
            <a:ext cx="8596668" cy="5236029"/>
          </a:xfrm>
        </p:spPr>
        <p:txBody>
          <a:bodyPr>
            <a:normAutofit/>
          </a:bodyPr>
          <a:lstStyle/>
          <a:p>
            <a:pPr marL="0" indent="0">
              <a:buNone/>
            </a:pPr>
            <a:r>
              <a:rPr lang="en-IE" b="1" dirty="0"/>
              <a:t>Action									KPI					Budget</a:t>
            </a:r>
          </a:p>
          <a:p>
            <a:pPr marL="0" indent="0">
              <a:buNone/>
            </a:pPr>
            <a:r>
              <a:rPr lang="en-IE" dirty="0"/>
              <a:t>Empowered &amp; Sustainable Communities		50					€50,000</a:t>
            </a:r>
          </a:p>
          <a:p>
            <a:pPr marL="0" indent="0">
              <a:buNone/>
            </a:pPr>
            <a:r>
              <a:rPr lang="en-IE" b="1" dirty="0"/>
              <a:t>Key Actions:</a:t>
            </a:r>
          </a:p>
          <a:p>
            <a:pPr marL="0" indent="0">
              <a:buNone/>
            </a:pPr>
            <a:r>
              <a:rPr lang="en-IE" dirty="0"/>
              <a:t>Local community groups and Networks empowered to co-design and implement actions strengthening social inclusion, community planning &amp; governance.</a:t>
            </a:r>
          </a:p>
          <a:p>
            <a:pPr marL="0" indent="0">
              <a:buNone/>
            </a:pPr>
            <a:r>
              <a:rPr lang="en-IE" dirty="0"/>
              <a:t>Co-designing and implementation of community-based actions which emerge from the Annual Support Plan process</a:t>
            </a:r>
          </a:p>
          <a:p>
            <a:pPr marL="0" indent="0">
              <a:buNone/>
            </a:pPr>
            <a:r>
              <a:rPr lang="en-IE" dirty="0"/>
              <a:t>Pre-development supports to new/emerging community organisations &amp; networks</a:t>
            </a:r>
          </a:p>
          <a:p>
            <a:pPr marL="0" indent="0">
              <a:buNone/>
            </a:pPr>
            <a:r>
              <a:rPr lang="en-IE" dirty="0"/>
              <a:t>Building capacity and skills of organisations and leaders in governance, strategic planning, advocacy, policy development, communication etc. </a:t>
            </a:r>
          </a:p>
          <a:p>
            <a:pPr marL="0" indent="0">
              <a:buNone/>
            </a:pPr>
            <a:r>
              <a:rPr lang="en-IE" dirty="0"/>
              <a:t>Communities supported to strengthen inclusion and integration especially those impacted by misinformation and far-right messaging</a:t>
            </a:r>
          </a:p>
          <a:p>
            <a:pPr marL="0" indent="0">
              <a:buNone/>
            </a:pPr>
            <a:r>
              <a:rPr lang="en-IE" dirty="0"/>
              <a:t>Outreach and targeted strategies through SICAP resources e.g. office in Dungarvan, meeting community groups in their locality, creating opportunities for like-minded communities to come together </a:t>
            </a:r>
          </a:p>
        </p:txBody>
      </p:sp>
    </p:spTree>
    <p:extLst>
      <p:ext uri="{BB962C8B-B14F-4D97-AF65-F5344CB8AC3E}">
        <p14:creationId xmlns:p14="http://schemas.microsoft.com/office/powerpoint/2010/main" val="1398726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89C56-9DFC-D32D-5396-6342C86DBA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32BE71-E9C3-BBFA-A8B5-AC8307855948}"/>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10E23DE0-B14A-0FC6-536F-F5D691A5895F}"/>
              </a:ext>
            </a:extLst>
          </p:cNvPr>
          <p:cNvSpPr>
            <a:spLocks noGrp="1"/>
          </p:cNvSpPr>
          <p:nvPr>
            <p:ph idx="1"/>
          </p:nvPr>
        </p:nvSpPr>
        <p:spPr>
          <a:xfrm>
            <a:off x="677334" y="1393371"/>
            <a:ext cx="8596668" cy="5236029"/>
          </a:xfrm>
        </p:spPr>
        <p:txBody>
          <a:bodyPr>
            <a:normAutofit lnSpcReduction="10000"/>
          </a:bodyPr>
          <a:lstStyle/>
          <a:p>
            <a:pPr marL="0" indent="0">
              <a:buNone/>
            </a:pPr>
            <a:r>
              <a:rPr lang="en-IE" b="1" dirty="0"/>
              <a:t>Action									KPI					Budget</a:t>
            </a:r>
          </a:p>
          <a:p>
            <a:pPr marL="0" indent="0">
              <a:buNone/>
            </a:pPr>
            <a:r>
              <a:rPr lang="en-IE" dirty="0"/>
              <a:t>Collaborations &amp; Networks					5					€13,546</a:t>
            </a:r>
          </a:p>
          <a:p>
            <a:pPr marL="0" indent="0">
              <a:buNone/>
            </a:pPr>
            <a:r>
              <a:rPr lang="en-IE" b="1" dirty="0"/>
              <a:t>Key Actions:</a:t>
            </a:r>
          </a:p>
          <a:p>
            <a:pPr marL="0" indent="0">
              <a:buNone/>
            </a:pPr>
            <a:r>
              <a:rPr lang="en-IE" dirty="0"/>
              <a:t>Enhance participation on decision-making structures with strategic coordination in co-designing solutions to strengthen social inclusion</a:t>
            </a:r>
          </a:p>
          <a:p>
            <a:pPr marL="0" indent="0">
              <a:buNone/>
            </a:pPr>
            <a:r>
              <a:rPr lang="en-IE" dirty="0"/>
              <a:t>Establish and facilitate pre-development supports to emerging community networks based on common interests &amp; goals to build </a:t>
            </a:r>
            <a:r>
              <a:rPr lang="en-IE" dirty="0" err="1"/>
              <a:t>allliances</a:t>
            </a:r>
            <a:r>
              <a:rPr lang="en-IE" dirty="0"/>
              <a:t>, promote peer learning &amp; sharing of resources</a:t>
            </a:r>
          </a:p>
          <a:p>
            <a:pPr marL="0" indent="0">
              <a:buNone/>
            </a:pPr>
            <a:r>
              <a:rPr lang="en-IE" dirty="0"/>
              <a:t>SICAP lead/facilitate/initiate collaborative actions in response to local needs e.g. proposed Dungarvan Community Centre with 15-18 local community organisations</a:t>
            </a:r>
          </a:p>
          <a:p>
            <a:pPr marL="0" indent="0">
              <a:buNone/>
            </a:pPr>
            <a:r>
              <a:rPr lang="en-IE" dirty="0"/>
              <a:t>SICAP to advocate social inclusion issues through local and national structures e.g. Waterford LCDC Migrant Sub-group; Traveller Interagency Group, West Waterford Family &amp; Community Hub and ILDN</a:t>
            </a:r>
          </a:p>
          <a:p>
            <a:pPr marL="0" indent="0">
              <a:buNone/>
            </a:pPr>
            <a:endParaRPr lang="en-IE" dirty="0"/>
          </a:p>
          <a:p>
            <a:pPr marL="0" indent="0">
              <a:buNone/>
            </a:pPr>
            <a:r>
              <a:rPr lang="en-IE" dirty="0"/>
              <a:t>  </a:t>
            </a:r>
          </a:p>
        </p:txBody>
      </p:sp>
    </p:spTree>
    <p:extLst>
      <p:ext uri="{BB962C8B-B14F-4D97-AF65-F5344CB8AC3E}">
        <p14:creationId xmlns:p14="http://schemas.microsoft.com/office/powerpoint/2010/main" val="37461849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53F49-3203-5F82-BD6A-78C7B83E17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E7F2A3-91D0-9DB2-11ED-D5A61F88B96C}"/>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38B52F46-3895-3C97-7053-ACDE62420C22}"/>
              </a:ext>
            </a:extLst>
          </p:cNvPr>
          <p:cNvSpPr>
            <a:spLocks noGrp="1"/>
          </p:cNvSpPr>
          <p:nvPr>
            <p:ph idx="1"/>
          </p:nvPr>
        </p:nvSpPr>
        <p:spPr>
          <a:xfrm>
            <a:off x="677334" y="1393371"/>
            <a:ext cx="8596668" cy="5236029"/>
          </a:xfrm>
        </p:spPr>
        <p:txBody>
          <a:bodyPr>
            <a:normAutofit/>
          </a:bodyPr>
          <a:lstStyle/>
          <a:p>
            <a:pPr marL="0" indent="0">
              <a:buNone/>
            </a:pPr>
            <a:r>
              <a:rPr lang="en-IE" b="1" dirty="0"/>
              <a:t>Action									KPI					Budget</a:t>
            </a:r>
          </a:p>
          <a:p>
            <a:pPr marL="0" indent="0">
              <a:buNone/>
            </a:pPr>
            <a:r>
              <a:rPr lang="en-IE" dirty="0"/>
              <a:t>Community Leadership Network			2					€8,000</a:t>
            </a:r>
          </a:p>
          <a:p>
            <a:pPr marL="0" indent="0">
              <a:buNone/>
            </a:pPr>
            <a:r>
              <a:rPr lang="en-IE" b="1" dirty="0"/>
              <a:t>Key Actions:</a:t>
            </a:r>
          </a:p>
          <a:p>
            <a:pPr marL="0" indent="0">
              <a:buNone/>
            </a:pPr>
            <a:r>
              <a:rPr lang="en-IE" dirty="0"/>
              <a:t>To enhance community leadership in building sustainable, inclusive &amp; empowered Communities</a:t>
            </a:r>
          </a:p>
          <a:p>
            <a:pPr marL="0" indent="0">
              <a:buNone/>
            </a:pPr>
            <a:r>
              <a:rPr lang="en-IE" dirty="0"/>
              <a:t>This innovative and long-term project will address the key issue of succession planning for both voluntary groups and those progressing to employment within the sector</a:t>
            </a:r>
          </a:p>
          <a:p>
            <a:pPr marL="0" indent="0">
              <a:buNone/>
            </a:pPr>
            <a:r>
              <a:rPr lang="en-IE" dirty="0"/>
              <a:t>SICAP target groups will engage in identifying their skills to co-design informal training relevant to their needs; this is a pre-development approach with potential progression to formal education courses and/or employment. </a:t>
            </a:r>
          </a:p>
          <a:p>
            <a:pPr marL="0" indent="0">
              <a:buNone/>
            </a:pPr>
            <a:r>
              <a:rPr lang="en-IE" dirty="0"/>
              <a:t>Through peer learning individuals will strengthen skills and knowledge of the community sector, policy development &amp; implementation, remit of decision-making structures, report writing, budget &amp; financial planning etc.  </a:t>
            </a:r>
          </a:p>
          <a:p>
            <a:pPr marL="0" indent="0">
              <a:buNone/>
            </a:pPr>
            <a:r>
              <a:rPr lang="en-IE" dirty="0"/>
              <a:t>  </a:t>
            </a:r>
          </a:p>
        </p:txBody>
      </p:sp>
    </p:spTree>
    <p:extLst>
      <p:ext uri="{BB962C8B-B14F-4D97-AF65-F5344CB8AC3E}">
        <p14:creationId xmlns:p14="http://schemas.microsoft.com/office/powerpoint/2010/main" val="25109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F58B7-364C-5813-75AF-054647D615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0F9058-6F5B-3342-2F50-034A9B1DA608}"/>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3B58F380-819F-725B-328F-CC6CB621F829}"/>
              </a:ext>
            </a:extLst>
          </p:cNvPr>
          <p:cNvSpPr>
            <a:spLocks noGrp="1"/>
          </p:cNvSpPr>
          <p:nvPr>
            <p:ph idx="1"/>
          </p:nvPr>
        </p:nvSpPr>
        <p:spPr>
          <a:xfrm>
            <a:off x="677334" y="1393371"/>
            <a:ext cx="8596668" cy="5236029"/>
          </a:xfrm>
        </p:spPr>
        <p:txBody>
          <a:bodyPr>
            <a:normAutofit/>
          </a:bodyPr>
          <a:lstStyle/>
          <a:p>
            <a:pPr marL="0" indent="0">
              <a:buNone/>
            </a:pPr>
            <a:r>
              <a:rPr lang="en-IE" b="1" dirty="0"/>
              <a:t>Action									KPI					Budget</a:t>
            </a:r>
          </a:p>
          <a:p>
            <a:pPr marL="0" indent="0">
              <a:buNone/>
            </a:pPr>
            <a:r>
              <a:rPr lang="en-IE" dirty="0"/>
              <a:t>Social &amp; Community Enterprises			 8					€8,000</a:t>
            </a:r>
          </a:p>
          <a:p>
            <a:pPr marL="0" indent="0">
              <a:buNone/>
            </a:pPr>
            <a:r>
              <a:rPr lang="en-IE" b="1" dirty="0"/>
              <a:t>Key Actions:</a:t>
            </a:r>
          </a:p>
          <a:p>
            <a:pPr marL="0" indent="0">
              <a:buNone/>
            </a:pPr>
            <a:r>
              <a:rPr lang="en-IE" dirty="0"/>
              <a:t>To strengthen developmental resources with local S&amp;C enterprises to meet needs identified through Annual Support Plans</a:t>
            </a:r>
          </a:p>
          <a:p>
            <a:pPr marL="0" indent="0">
              <a:buNone/>
            </a:pPr>
            <a:r>
              <a:rPr lang="en-IE" dirty="0"/>
              <a:t>Co-design responses with S&amp;C Enterprises to meet existing and emerging needs e.g. business planning, financial sustainability etc.</a:t>
            </a:r>
          </a:p>
          <a:p>
            <a:pPr marL="0" indent="0">
              <a:buNone/>
            </a:pPr>
            <a:r>
              <a:rPr lang="en-IE" dirty="0"/>
              <a:t>Support Comhar Comaraigh SE Network in developing responses to the recommendations within their report and following the collaborative Rural SE Seminar held in October     </a:t>
            </a:r>
          </a:p>
          <a:p>
            <a:pPr marL="0" indent="0">
              <a:buNone/>
            </a:pPr>
            <a:r>
              <a:rPr lang="en-IE" dirty="0"/>
              <a:t>Engage in local and national policy development and progressing actions &amp; recommendations within DRCD National SE Policy 2024 to 2027</a:t>
            </a:r>
          </a:p>
          <a:p>
            <a:pPr marL="0" indent="0">
              <a:buNone/>
            </a:pPr>
            <a:endParaRPr lang="en-IE" dirty="0"/>
          </a:p>
        </p:txBody>
      </p:sp>
    </p:spTree>
    <p:extLst>
      <p:ext uri="{BB962C8B-B14F-4D97-AF65-F5344CB8AC3E}">
        <p14:creationId xmlns:p14="http://schemas.microsoft.com/office/powerpoint/2010/main" val="31293142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0F333E-3A8B-4CCE-BB01-CDFB6C2657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2970CC-622A-87D8-977E-E87716B8C2DE}"/>
              </a:ext>
            </a:extLst>
          </p:cNvPr>
          <p:cNvSpPr>
            <a:spLocks noGrp="1"/>
          </p:cNvSpPr>
          <p:nvPr>
            <p:ph type="title"/>
          </p:nvPr>
        </p:nvSpPr>
        <p:spPr>
          <a:xfrm>
            <a:off x="677334" y="609600"/>
            <a:ext cx="8596668" cy="740229"/>
          </a:xfrm>
        </p:spPr>
        <p:txBody>
          <a:bodyPr/>
          <a:lstStyle/>
          <a:p>
            <a:pPr algn="ctr"/>
            <a:r>
              <a:rPr lang="en-IE" dirty="0"/>
              <a:t>Goal 1 Actions Overview</a:t>
            </a:r>
          </a:p>
        </p:txBody>
      </p:sp>
      <p:sp>
        <p:nvSpPr>
          <p:cNvPr id="3" name="Content Placeholder 2">
            <a:extLst>
              <a:ext uri="{FF2B5EF4-FFF2-40B4-BE49-F238E27FC236}">
                <a16:creationId xmlns:a16="http://schemas.microsoft.com/office/drawing/2014/main" id="{FB0EFA1C-1905-99AE-F1E0-1E39121EFDB0}"/>
              </a:ext>
            </a:extLst>
          </p:cNvPr>
          <p:cNvSpPr>
            <a:spLocks noGrp="1"/>
          </p:cNvSpPr>
          <p:nvPr>
            <p:ph idx="1"/>
          </p:nvPr>
        </p:nvSpPr>
        <p:spPr>
          <a:xfrm>
            <a:off x="677334" y="1393371"/>
            <a:ext cx="8596668" cy="5236029"/>
          </a:xfrm>
        </p:spPr>
        <p:txBody>
          <a:bodyPr>
            <a:normAutofit/>
          </a:bodyPr>
          <a:lstStyle/>
          <a:p>
            <a:pPr marL="0" indent="0">
              <a:buNone/>
            </a:pPr>
            <a:r>
              <a:rPr lang="en-IE" b="1" dirty="0"/>
              <a:t>Action								KPI					Budget</a:t>
            </a:r>
          </a:p>
          <a:p>
            <a:pPr marL="0" indent="0">
              <a:buNone/>
            </a:pPr>
            <a:r>
              <a:rPr lang="en-IE" dirty="0"/>
              <a:t>New Arrivals Community Integration	Not required			€33,000</a:t>
            </a:r>
          </a:p>
          <a:p>
            <a:pPr marL="0" indent="0">
              <a:buNone/>
            </a:pPr>
            <a:endParaRPr lang="en-IE" dirty="0"/>
          </a:p>
          <a:p>
            <a:pPr marL="0" indent="0">
              <a:buNone/>
            </a:pPr>
            <a:r>
              <a:rPr lang="en-IE" b="1" dirty="0"/>
              <a:t>Key Actions:</a:t>
            </a:r>
          </a:p>
          <a:p>
            <a:pPr marL="0" indent="0">
              <a:buNone/>
            </a:pPr>
            <a:r>
              <a:rPr lang="en-IE" dirty="0"/>
              <a:t>To engage New Arrivals in community animation activities to strengthen inclusion, integration &amp; community leadership</a:t>
            </a:r>
          </a:p>
          <a:p>
            <a:pPr marL="0" indent="0">
              <a:buNone/>
            </a:pPr>
            <a:r>
              <a:rPr lang="en-IE" dirty="0"/>
              <a:t>Maintain and enhance our current integration activities with New Arrivals with a focus on integration through English</a:t>
            </a:r>
          </a:p>
          <a:p>
            <a:pPr marL="0" indent="0">
              <a:buNone/>
            </a:pPr>
            <a:r>
              <a:rPr lang="en-IE" dirty="0"/>
              <a:t>Strengthen collaborative actions with partners in delivering local responses and initiatives</a:t>
            </a:r>
          </a:p>
          <a:p>
            <a:pPr marL="0" indent="0">
              <a:buNone/>
            </a:pPr>
            <a:r>
              <a:rPr lang="en-IE" dirty="0"/>
              <a:t>Advocate with local and national structures on issues impacting on New Arrivals to affect meaningful change </a:t>
            </a:r>
          </a:p>
          <a:p>
            <a:pPr marL="0" indent="0">
              <a:buNone/>
            </a:pPr>
            <a:r>
              <a:rPr lang="en-IE" dirty="0"/>
              <a:t> </a:t>
            </a:r>
          </a:p>
          <a:p>
            <a:pPr marL="0" indent="0">
              <a:buNone/>
            </a:pPr>
            <a:endParaRPr lang="en-IE" dirty="0"/>
          </a:p>
        </p:txBody>
      </p:sp>
    </p:spTree>
    <p:extLst>
      <p:ext uri="{BB962C8B-B14F-4D97-AF65-F5344CB8AC3E}">
        <p14:creationId xmlns:p14="http://schemas.microsoft.com/office/powerpoint/2010/main" val="35388166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5D1D9-1594-52DF-9D8C-5DA30E5F0C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340949-2E93-C090-01E0-609DB3EF0F0D}"/>
              </a:ext>
            </a:extLst>
          </p:cNvPr>
          <p:cNvSpPr>
            <a:spLocks noGrp="1"/>
          </p:cNvSpPr>
          <p:nvPr>
            <p:ph type="title"/>
          </p:nvPr>
        </p:nvSpPr>
        <p:spPr>
          <a:xfrm>
            <a:off x="677334" y="609600"/>
            <a:ext cx="8596668" cy="740229"/>
          </a:xfrm>
        </p:spPr>
        <p:txBody>
          <a:bodyPr/>
          <a:lstStyle/>
          <a:p>
            <a:pPr algn="ctr"/>
            <a:r>
              <a:rPr lang="en-IE" dirty="0"/>
              <a:t>Goal 2 Actions Overview</a:t>
            </a:r>
          </a:p>
        </p:txBody>
      </p:sp>
      <p:sp>
        <p:nvSpPr>
          <p:cNvPr id="3" name="Content Placeholder 2">
            <a:extLst>
              <a:ext uri="{FF2B5EF4-FFF2-40B4-BE49-F238E27FC236}">
                <a16:creationId xmlns:a16="http://schemas.microsoft.com/office/drawing/2014/main" id="{E9628DC6-E35D-46D0-C675-27FB00A9BE06}"/>
              </a:ext>
            </a:extLst>
          </p:cNvPr>
          <p:cNvSpPr>
            <a:spLocks noGrp="1"/>
          </p:cNvSpPr>
          <p:nvPr>
            <p:ph idx="1"/>
          </p:nvPr>
        </p:nvSpPr>
        <p:spPr>
          <a:xfrm>
            <a:off x="677334" y="1393371"/>
            <a:ext cx="8596668" cy="5236029"/>
          </a:xfrm>
        </p:spPr>
        <p:txBody>
          <a:bodyPr>
            <a:normAutofit/>
          </a:bodyPr>
          <a:lstStyle/>
          <a:p>
            <a:pPr marL="0" indent="0">
              <a:buNone/>
            </a:pPr>
            <a:r>
              <a:rPr lang="en-GB" b="1" i="0" dirty="0">
                <a:solidFill>
                  <a:srgbClr val="242424"/>
                </a:solidFill>
                <a:effectLst/>
                <a:latin typeface="Segoe UI" panose="020B0502040204020203" pitchFamily="34" charset="0"/>
              </a:rPr>
              <a:t>2.1 2025 Lifelong Learning and Education		</a:t>
            </a:r>
            <a:r>
              <a:rPr lang="en-IE" dirty="0"/>
              <a:t>KPI 330			</a:t>
            </a:r>
          </a:p>
        </p:txBody>
      </p:sp>
      <p:sp>
        <p:nvSpPr>
          <p:cNvPr id="4" name="TextBox 3">
            <a:extLst>
              <a:ext uri="{FF2B5EF4-FFF2-40B4-BE49-F238E27FC236}">
                <a16:creationId xmlns:a16="http://schemas.microsoft.com/office/drawing/2014/main" id="{4D8792B0-7FA2-F1B2-FCB5-19EA42F44AB3}"/>
              </a:ext>
            </a:extLst>
          </p:cNvPr>
          <p:cNvSpPr txBox="1"/>
          <p:nvPr/>
        </p:nvSpPr>
        <p:spPr>
          <a:xfrm>
            <a:off x="613326" y="1938528"/>
            <a:ext cx="9426786" cy="4247317"/>
          </a:xfrm>
          <a:prstGeom prst="rect">
            <a:avLst/>
          </a:prstGeom>
          <a:noFill/>
        </p:spPr>
        <p:txBody>
          <a:bodyPr wrap="square" rtlCol="0">
            <a:spAutoFit/>
          </a:bodyPr>
          <a:lstStyle/>
          <a:p>
            <a:r>
              <a:rPr lang="en-GB" b="1" dirty="0"/>
              <a:t>Action 2.11: Information on Lifelong Learning Opportunities</a:t>
            </a:r>
          </a:p>
          <a:p>
            <a:r>
              <a:rPr lang="en-GB" dirty="0"/>
              <a:t>Develop and deliver workshops tailored to Priority/Target Groups, detailing local education opportunities, application processes, financial supports, and study culture. Collaborate with educational organizations and provide 1:1 support. Specific workshops for refugees/IPAs include certification equivalence information.</a:t>
            </a:r>
          </a:p>
          <a:p>
            <a:endParaRPr lang="en-GB" dirty="0"/>
          </a:p>
          <a:p>
            <a:r>
              <a:rPr lang="en-GB" b="1" dirty="0"/>
              <a:t>Action 2.12: Lifelong Learning Programmes</a:t>
            </a:r>
          </a:p>
          <a:p>
            <a:r>
              <a:rPr lang="en-GB" dirty="0"/>
              <a:t>Offer unaccredited/accredited programmes addressing target group needs, including creative education, practical skills, and English classes. Collaborate on literacy and digital skills. Manage a small grant scheme to support access to further education.</a:t>
            </a:r>
          </a:p>
          <a:p>
            <a:endParaRPr lang="en-GB" dirty="0"/>
          </a:p>
          <a:p>
            <a:r>
              <a:rPr lang="en-GB" b="1" dirty="0"/>
              <a:t>Action 2.13: Support for At-Risk Children</a:t>
            </a:r>
          </a:p>
          <a:p>
            <a:r>
              <a:rPr lang="en-GB" dirty="0"/>
              <a:t>Collaborate with schools, DEIS programs, and networks to address gaps in provision, support parents, and promote school retention.</a:t>
            </a:r>
          </a:p>
          <a:p>
            <a:endParaRPr lang="en-IE" dirty="0"/>
          </a:p>
        </p:txBody>
      </p:sp>
    </p:spTree>
    <p:extLst>
      <p:ext uri="{BB962C8B-B14F-4D97-AF65-F5344CB8AC3E}">
        <p14:creationId xmlns:p14="http://schemas.microsoft.com/office/powerpoint/2010/main" val="3742823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7F13B-D462-5CB7-4896-6889CDBEAE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48DE5-7649-3A62-7CFD-0D7C828E3EEF}"/>
              </a:ext>
            </a:extLst>
          </p:cNvPr>
          <p:cNvSpPr>
            <a:spLocks noGrp="1"/>
          </p:cNvSpPr>
          <p:nvPr>
            <p:ph type="title"/>
          </p:nvPr>
        </p:nvSpPr>
        <p:spPr>
          <a:xfrm>
            <a:off x="677334" y="609600"/>
            <a:ext cx="8596668" cy="740229"/>
          </a:xfrm>
        </p:spPr>
        <p:txBody>
          <a:bodyPr/>
          <a:lstStyle/>
          <a:p>
            <a:pPr algn="ctr"/>
            <a:r>
              <a:rPr lang="en-IE" dirty="0"/>
              <a:t>Goal 2 Actions Overview</a:t>
            </a:r>
          </a:p>
        </p:txBody>
      </p:sp>
      <p:sp>
        <p:nvSpPr>
          <p:cNvPr id="3" name="Content Placeholder 2">
            <a:extLst>
              <a:ext uri="{FF2B5EF4-FFF2-40B4-BE49-F238E27FC236}">
                <a16:creationId xmlns:a16="http://schemas.microsoft.com/office/drawing/2014/main" id="{2F9189D4-AC18-70B0-8DD0-1506216042D7}"/>
              </a:ext>
            </a:extLst>
          </p:cNvPr>
          <p:cNvSpPr>
            <a:spLocks noGrp="1"/>
          </p:cNvSpPr>
          <p:nvPr>
            <p:ph idx="1"/>
          </p:nvPr>
        </p:nvSpPr>
        <p:spPr>
          <a:xfrm>
            <a:off x="677334" y="1393371"/>
            <a:ext cx="8596668" cy="5236029"/>
          </a:xfrm>
        </p:spPr>
        <p:txBody>
          <a:bodyPr>
            <a:normAutofit/>
          </a:bodyPr>
          <a:lstStyle/>
          <a:p>
            <a:pPr marL="0" indent="0">
              <a:buNone/>
            </a:pPr>
            <a:r>
              <a:rPr lang="en-IE" b="1" dirty="0"/>
              <a:t>2.2</a:t>
            </a:r>
            <a:r>
              <a:rPr lang="en-IE" dirty="0"/>
              <a:t> </a:t>
            </a:r>
            <a:r>
              <a:rPr lang="en-IE" b="1" dirty="0"/>
              <a:t>Employability &amp; Labour Market Prospects	</a:t>
            </a:r>
            <a:r>
              <a:rPr lang="en-IE" dirty="0"/>
              <a:t>KPI 270					</a:t>
            </a:r>
          </a:p>
          <a:p>
            <a:pPr marL="0" indent="0">
              <a:buNone/>
            </a:pPr>
            <a:r>
              <a:rPr lang="en-GB" b="1" dirty="0"/>
              <a:t>Action 2.21: Pre-Employment Pathways</a:t>
            </a:r>
          </a:p>
          <a:p>
            <a:pPr marL="0" indent="0">
              <a:buNone/>
            </a:pPr>
            <a:r>
              <a:rPr lang="en-GB" dirty="0"/>
              <a:t>Provide pre-employment training, CV/job skills workshops, and grants for specific training. Collaborate with agencies like Intreo to address barriers, streamline referrals, and develop cohesive employer relationships. Pilot programmes and structured pathways aim to enhance employment progression opportunities for Priority/Target Groups.</a:t>
            </a:r>
          </a:p>
          <a:p>
            <a:pPr marL="0" indent="0">
              <a:buNone/>
            </a:pPr>
            <a:r>
              <a:rPr lang="en-GB" b="1" dirty="0"/>
              <a:t>Action 2.22: Self-Employment Support</a:t>
            </a:r>
          </a:p>
          <a:p>
            <a:pPr marL="0" indent="0">
              <a:buNone/>
            </a:pPr>
            <a:r>
              <a:rPr lang="en-GB" dirty="0"/>
              <a:t>Deliver workshops on business fundamentals, mentoring, and start-up essentials. Manage start-up grants, offer specialized training, and support networking with business organizations. Engage with agencies to address labour force skills gaps, build enterprise culture, and strengthen referral pathways. Outreach prioritizes disadvantaged areas and communities.</a:t>
            </a:r>
          </a:p>
          <a:p>
            <a:pPr marL="0" indent="0">
              <a:buNone/>
            </a:pPr>
            <a:endParaRPr lang="en-IE" dirty="0"/>
          </a:p>
        </p:txBody>
      </p:sp>
    </p:spTree>
    <p:extLst>
      <p:ext uri="{BB962C8B-B14F-4D97-AF65-F5344CB8AC3E}">
        <p14:creationId xmlns:p14="http://schemas.microsoft.com/office/powerpoint/2010/main" val="2812883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7C05B-70A5-0EE2-AF5C-908F68BE7F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16148-A386-F735-3C04-429FE822407C}"/>
              </a:ext>
            </a:extLst>
          </p:cNvPr>
          <p:cNvSpPr>
            <a:spLocks noGrp="1"/>
          </p:cNvSpPr>
          <p:nvPr>
            <p:ph type="title"/>
          </p:nvPr>
        </p:nvSpPr>
        <p:spPr>
          <a:xfrm>
            <a:off x="677334" y="609600"/>
            <a:ext cx="8596668" cy="740229"/>
          </a:xfrm>
        </p:spPr>
        <p:txBody>
          <a:bodyPr/>
          <a:lstStyle/>
          <a:p>
            <a:pPr algn="ctr"/>
            <a:r>
              <a:rPr lang="en-IE" dirty="0"/>
              <a:t>Goal 2 Actions Overview</a:t>
            </a:r>
          </a:p>
        </p:txBody>
      </p:sp>
      <p:sp>
        <p:nvSpPr>
          <p:cNvPr id="3" name="Content Placeholder 2">
            <a:extLst>
              <a:ext uri="{FF2B5EF4-FFF2-40B4-BE49-F238E27FC236}">
                <a16:creationId xmlns:a16="http://schemas.microsoft.com/office/drawing/2014/main" id="{654A3F2B-CF09-1431-BB40-CD91C18EA171}"/>
              </a:ext>
            </a:extLst>
          </p:cNvPr>
          <p:cNvSpPr>
            <a:spLocks noGrp="1"/>
          </p:cNvSpPr>
          <p:nvPr>
            <p:ph idx="1"/>
          </p:nvPr>
        </p:nvSpPr>
        <p:spPr>
          <a:xfrm>
            <a:off x="677334" y="1393371"/>
            <a:ext cx="8596668" cy="5236029"/>
          </a:xfrm>
        </p:spPr>
        <p:txBody>
          <a:bodyPr>
            <a:normAutofit/>
          </a:bodyPr>
          <a:lstStyle/>
          <a:p>
            <a:pPr marL="0" indent="0">
              <a:buNone/>
            </a:pPr>
            <a:r>
              <a:rPr lang="en-GB" b="1" dirty="0"/>
              <a:t>2.3 2025 Soft Skills and Wellbeing</a:t>
            </a:r>
            <a:r>
              <a:rPr lang="en-IE" b="1" dirty="0"/>
              <a:t>		</a:t>
            </a:r>
            <a:r>
              <a:rPr lang="en-IE" dirty="0"/>
              <a:t>KPI	199	(Plus Non Caseload 400)	</a:t>
            </a:r>
          </a:p>
          <a:p>
            <a:pPr marL="0" indent="0">
              <a:buNone/>
            </a:pPr>
            <a:r>
              <a:rPr lang="en-GB" b="1" dirty="0"/>
              <a:t>Action 2.31: Health &amp; Wellbeing Programmes</a:t>
            </a:r>
          </a:p>
          <a:p>
            <a:pPr marL="0" indent="0">
              <a:buNone/>
            </a:pPr>
            <a:r>
              <a:rPr lang="en-GB" dirty="0"/>
              <a:t>Provide or collaborate on tailored wellbeing activities like fitness, art, and cookery to reduce isolation, build social networks, and promote healthy choices. Partner with agencies to address literacy, addiction, and trauma impacts, ensuring integration and support for Priority/Target Groups.</a:t>
            </a:r>
          </a:p>
          <a:p>
            <a:pPr marL="0" indent="0">
              <a:buNone/>
            </a:pPr>
            <a:r>
              <a:rPr lang="en-GB" b="1" dirty="0"/>
              <a:t>Action 2.32: Motivation and Confidence Building</a:t>
            </a:r>
          </a:p>
          <a:p>
            <a:pPr marL="0" indent="0">
              <a:buNone/>
            </a:pPr>
            <a:r>
              <a:rPr lang="en-GB" dirty="0"/>
              <a:t>Deliver programmes fostering resilience and personal development for Priority/Target Groups, including refugees and one-parent families. Promote civic engagement and leadership opportunities while collaborating with community projects like gardens and clean-ups. Outreach prioritizes disadvantaged areas, focusing on inclusion and progression.</a:t>
            </a:r>
          </a:p>
          <a:p>
            <a:pPr marL="0" indent="0">
              <a:buNone/>
            </a:pPr>
            <a:endParaRPr lang="en-IE" dirty="0"/>
          </a:p>
        </p:txBody>
      </p:sp>
    </p:spTree>
    <p:extLst>
      <p:ext uri="{BB962C8B-B14F-4D97-AF65-F5344CB8AC3E}">
        <p14:creationId xmlns:p14="http://schemas.microsoft.com/office/powerpoint/2010/main" val="22229960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C532B5-A400-09A9-D594-E201AEDE6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D5C57B-B3B0-2542-4368-2202E98D810A}"/>
              </a:ext>
            </a:extLst>
          </p:cNvPr>
          <p:cNvSpPr>
            <a:spLocks noGrp="1"/>
          </p:cNvSpPr>
          <p:nvPr>
            <p:ph type="title"/>
          </p:nvPr>
        </p:nvSpPr>
        <p:spPr>
          <a:xfrm>
            <a:off x="677334" y="609600"/>
            <a:ext cx="8596668" cy="740229"/>
          </a:xfrm>
        </p:spPr>
        <p:txBody>
          <a:bodyPr/>
          <a:lstStyle/>
          <a:p>
            <a:pPr algn="ctr"/>
            <a:r>
              <a:rPr lang="en-IE" dirty="0"/>
              <a:t>Goal 2 Actions Overview</a:t>
            </a:r>
          </a:p>
        </p:txBody>
      </p:sp>
      <p:sp>
        <p:nvSpPr>
          <p:cNvPr id="3" name="Content Placeholder 2">
            <a:extLst>
              <a:ext uri="{FF2B5EF4-FFF2-40B4-BE49-F238E27FC236}">
                <a16:creationId xmlns:a16="http://schemas.microsoft.com/office/drawing/2014/main" id="{98B86D84-073F-F442-9606-F9B94B61EE91}"/>
              </a:ext>
            </a:extLst>
          </p:cNvPr>
          <p:cNvSpPr>
            <a:spLocks noGrp="1"/>
          </p:cNvSpPr>
          <p:nvPr>
            <p:ph idx="1"/>
          </p:nvPr>
        </p:nvSpPr>
        <p:spPr>
          <a:xfrm>
            <a:off x="677334" y="1393371"/>
            <a:ext cx="8596668" cy="5236029"/>
          </a:xfrm>
        </p:spPr>
        <p:txBody>
          <a:bodyPr>
            <a:normAutofit/>
          </a:bodyPr>
          <a:lstStyle/>
          <a:p>
            <a:pPr marL="0" indent="0">
              <a:buNone/>
            </a:pPr>
            <a:r>
              <a:rPr lang="en-IE" b="1" dirty="0"/>
              <a:t>2.4	New Arrivals			</a:t>
            </a:r>
            <a:r>
              <a:rPr lang="en-IE" dirty="0"/>
              <a:t>KPI 150					</a:t>
            </a:r>
          </a:p>
          <a:p>
            <a:pPr marL="0" indent="0">
              <a:buNone/>
            </a:pPr>
            <a:endParaRPr lang="en-IE" dirty="0"/>
          </a:p>
          <a:p>
            <a:pPr marL="0" indent="0">
              <a:buNone/>
            </a:pPr>
            <a:r>
              <a:rPr lang="en-GB" b="1" dirty="0"/>
              <a:t>Supports for New Arrivals (TPAs and IPAs)</a:t>
            </a:r>
          </a:p>
          <a:p>
            <a:pPr marL="0" indent="0">
              <a:buNone/>
            </a:pPr>
            <a:r>
              <a:rPr lang="en-GB" dirty="0"/>
              <a:t>Deliver English language programmes, information sessions, and soft skills training to improve integration, employability, and wellbeing. Provide referrals, progression to SICAP supports, and collaboration with agencies on targeted actions. Promote collaboration and co-ordination of actions with other community/voluntary and statutory providers focusing on the same target groups across the LOT area to identify needs and develop joint/progressive actions, joint initiatives, and inclusive summer camps for children and families. Focus outreach on priority communities.</a:t>
            </a:r>
          </a:p>
          <a:p>
            <a:pPr marL="0" indent="0">
              <a:buNone/>
            </a:pPr>
            <a:endParaRPr lang="en-IE" dirty="0"/>
          </a:p>
        </p:txBody>
      </p:sp>
    </p:spTree>
    <p:extLst>
      <p:ext uri="{BB962C8B-B14F-4D97-AF65-F5344CB8AC3E}">
        <p14:creationId xmlns:p14="http://schemas.microsoft.com/office/powerpoint/2010/main" val="2656106246"/>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10</TotalTime>
  <Words>1474</Words>
  <Application>Microsoft Office PowerPoint</Application>
  <PresentationFormat>Widescreen</PresentationFormat>
  <Paragraphs>102</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Segoe UI</vt:lpstr>
      <vt:lpstr>Trebuchet MS</vt:lpstr>
      <vt:lpstr>Wingdings 3</vt:lpstr>
      <vt:lpstr>Facet</vt:lpstr>
      <vt:lpstr>     Waterford Area Partnership  SICAP 2025 Overview </vt:lpstr>
      <vt:lpstr>Finance Overview</vt:lpstr>
      <vt:lpstr>Goal 1 Actions Overview</vt:lpstr>
      <vt:lpstr>Goal 1 Actions Overview</vt:lpstr>
      <vt:lpstr>Goal 1 Actions Overview</vt:lpstr>
      <vt:lpstr>Goal 1 Actions Overview</vt:lpstr>
      <vt:lpstr>Goal 1 Actions Overview</vt:lpstr>
      <vt:lpstr>Goal 1 Actions Overview</vt:lpstr>
      <vt:lpstr>Goal 2 Actions Overview</vt:lpstr>
      <vt:lpstr>Goal 2 Actions Overview</vt:lpstr>
      <vt:lpstr>Goal 2 Actions Overview</vt:lpstr>
      <vt:lpstr>Goal 2 Actions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Catherine Power</dc:creator>
  <cp:lastModifiedBy>Pat Wallace</cp:lastModifiedBy>
  <cp:revision>6</cp:revision>
  <dcterms:created xsi:type="dcterms:W3CDTF">2024-12-05T08:20:02Z</dcterms:created>
  <dcterms:modified xsi:type="dcterms:W3CDTF">2024-12-09T17:03:58Z</dcterms:modified>
</cp:coreProperties>
</file>