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7" r:id="rId3"/>
    <p:sldId id="265" r:id="rId4"/>
    <p:sldId id="272" r:id="rId5"/>
    <p:sldId id="274" r:id="rId6"/>
    <p:sldId id="27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8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6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4D189C-999F-4CF5-AA23-E4D43D6549B3}" type="datetimeFigureOut">
              <a:rPr lang="en-IE" smtClean="0"/>
              <a:t>09/07/2025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468D35-F6F6-4A94-B299-DCCBA037B92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75931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5B7A9-C373-40FC-B020-D933A090328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799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EC695-354F-8071-2A40-BE0228538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935797-9D1C-BAAA-A55B-0E90983D36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5CB24-4452-78A9-44C5-06967BA2B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5ED9-1529-4A8E-8481-E04CAF1D7EC9}" type="datetimeFigureOut">
              <a:rPr lang="en-IE" smtClean="0"/>
              <a:t>09/07/2025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ECBE4F-B140-A20B-CB9C-BF3A9D6A8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12870-7EE6-D973-28B1-6E9EDBD52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1A76-BE8A-4A4C-A97A-B17D056D9A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6047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14218-548F-EEDC-EC6B-143FC1195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ADBFD-A585-15DD-2B38-7A137DBF3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79138-A963-AE6A-CE5B-01E11A946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5ED9-1529-4A8E-8481-E04CAF1D7EC9}" type="datetimeFigureOut">
              <a:rPr lang="en-IE" smtClean="0"/>
              <a:t>09/07/2025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D0AB-DA56-B7C7-EB4D-554524BE5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4072C-19A5-AD5F-7F50-1E72C6044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1A76-BE8A-4A4C-A97A-B17D056D9A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0863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C56DF-8DD7-1AD8-BF2A-AC0F5BBF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677FEA-E602-DA1E-F35C-B00C94D75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667D51-9BAC-6F59-B451-A22D0EF8E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5ED9-1529-4A8E-8481-E04CAF1D7EC9}" type="datetimeFigureOut">
              <a:rPr lang="en-IE" smtClean="0"/>
              <a:t>09/07/2025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28D0D-A4F5-E8A4-114B-C508A68B2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0BE8A-F703-7597-B15D-AFE0353D7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1A76-BE8A-4A4C-A97A-B17D056D9A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9804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7D4F1-AA80-1366-F499-375481174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B4382-27E8-8925-0B5E-ECE3089D00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A654A8-D2CE-83F9-2A48-5ACDFB4980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F3C557-8337-A952-943D-ABE9B0F88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5ED9-1529-4A8E-8481-E04CAF1D7EC9}" type="datetimeFigureOut">
              <a:rPr lang="en-IE" smtClean="0"/>
              <a:t>09/07/2025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1A6A0-6E7B-E72E-0FF1-80101F08E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9CBBE-F554-9D13-39DB-27007FE11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1A76-BE8A-4A4C-A97A-B17D056D9A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66874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D2979-0709-5872-9381-24CC7FE10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97182-E340-865F-FEDB-6979A7328F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6BE44A-DA3D-C119-88CC-99A72CF9B8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8ABC02-C800-6A42-B652-D285EF32E0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00CCAF-C906-448D-6355-AFEC330958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2C1303-C4D8-9654-23F7-8A0606F08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5ED9-1529-4A8E-8481-E04CAF1D7EC9}" type="datetimeFigureOut">
              <a:rPr lang="en-IE" smtClean="0"/>
              <a:t>09/07/2025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AD7BE7-4077-D731-A554-10E36C96B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4771C7-E0BE-D420-E5EF-D116DDC69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1A76-BE8A-4A4C-A97A-B17D056D9A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92660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DA037-5B8C-CFC1-09E0-77C7DC9D7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B30235-2CCD-E034-CCCD-7D0053E5E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5ED9-1529-4A8E-8481-E04CAF1D7EC9}" type="datetimeFigureOut">
              <a:rPr lang="en-IE" smtClean="0"/>
              <a:t>09/07/2025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F23F54-471C-3508-D1C6-65616424F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C75925-A51A-5FF8-9F27-9F5CAF92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1A76-BE8A-4A4C-A97A-B17D056D9A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94281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565174-1437-774E-D91D-65EEBD918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5ED9-1529-4A8E-8481-E04CAF1D7EC9}" type="datetimeFigureOut">
              <a:rPr lang="en-IE" smtClean="0"/>
              <a:t>09/07/2025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25F9FF-512F-F2D3-9782-9FB9FCD8D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DEA9B-9068-F028-2A84-B9291209E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1A76-BE8A-4A4C-A97A-B17D056D9A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95614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08E55-AC88-80A0-961A-F8455A648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A1957-6C70-51D9-9FDB-B36D6DE7D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442D3-AF5E-9F9C-E914-EA1CCC9E70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908067-7A03-EF6D-A97D-475BA116B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5ED9-1529-4A8E-8481-E04CAF1D7EC9}" type="datetimeFigureOut">
              <a:rPr lang="en-IE" smtClean="0"/>
              <a:t>09/07/2025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475A82-E503-4404-51E5-9288C4AB9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F37D6-FC09-88C7-D1A0-0EB829712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1A76-BE8A-4A4C-A97A-B17D056D9A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53331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BAE1B-6D73-7104-E30D-725E96809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1347E4-EE70-EFA6-78E8-D866005ECA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0DB1E-5989-60D7-7A9A-C8A87E729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F5FFE8-5D88-3CFB-0715-015BC95C0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5ED9-1529-4A8E-8481-E04CAF1D7EC9}" type="datetimeFigureOut">
              <a:rPr lang="en-IE" smtClean="0"/>
              <a:t>09/07/2025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1718D1-0575-EF9B-7AE6-A281E7761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D0E2F3-664C-D4A6-FD2E-69F6C9C9E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1A76-BE8A-4A4C-A97A-B17D056D9A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52223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30570-5DC6-6EFF-5C79-8AB41D3A8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F39D37-E2FC-C910-230C-76CB30A6A0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7F923-15A0-DDB9-5146-83305E8EA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5ED9-1529-4A8E-8481-E04CAF1D7EC9}" type="datetimeFigureOut">
              <a:rPr lang="en-IE" smtClean="0"/>
              <a:t>09/07/2025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CCAFF-06C2-4A76-9B95-25EED0CC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9CCB9-3D1B-D723-B98D-AC8FC3689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1A76-BE8A-4A4C-A97A-B17D056D9A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47084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C55AD1-F9E3-4490-B559-FC17646743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94A2AD-7B0F-E387-4079-17EE19EBDE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77A75-533E-FCD4-46EB-465A67C76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85ED9-1529-4A8E-8481-E04CAF1D7EC9}" type="datetimeFigureOut">
              <a:rPr lang="en-IE" smtClean="0"/>
              <a:t>09/07/2025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67CD2-692A-777C-2310-57CDCF921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3BFF0-0243-C829-491D-6507EEE0F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11A76-BE8A-4A4C-A97A-B17D056D9A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04857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16965A-D155-AC39-AF2D-BD65E1A31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EA57A4-8F7F-0DDE-A148-8802C1EF3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DCA084-42CE-D328-91FB-3D251ABAC0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E85ED9-1529-4A8E-8481-E04CAF1D7EC9}" type="datetimeFigureOut">
              <a:rPr lang="en-IE" smtClean="0"/>
              <a:t>09/07/2025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B852A-5B37-0ECF-8E2E-FFC78B9392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532A6-4F82-D235-49D3-7E5007F126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311A76-BE8A-4A4C-A97A-B17D056D9A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05095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409453-80E4-3C02-7797-91C5D37BCB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IE" sz="4800">
                <a:solidFill>
                  <a:srgbClr val="FFFFFF"/>
                </a:solidFill>
              </a:rPr>
              <a:t>Well Waterford 2022 – 2025 +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885289-BB27-0F93-C9DE-556B1BDF07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en-IE"/>
              <a:t>Subcommitee of the LCDC with the responsibility for Health and Wellbeing Projects and Initatatives </a:t>
            </a:r>
          </a:p>
        </p:txBody>
      </p:sp>
    </p:spTree>
    <p:extLst>
      <p:ext uri="{BB962C8B-B14F-4D97-AF65-F5344CB8AC3E}">
        <p14:creationId xmlns:p14="http://schemas.microsoft.com/office/powerpoint/2010/main" val="114073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580F96-2E09-462B-900D-4845DDF4D2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955" b="1666"/>
          <a:stretch/>
        </p:blipFill>
        <p:spPr>
          <a:xfrm>
            <a:off x="5827068" y="2"/>
            <a:ext cx="4830182" cy="6857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EFAAD2A-C8A4-DC9D-767D-C8E274A2F46F}"/>
              </a:ext>
            </a:extLst>
          </p:cNvPr>
          <p:cNvSpPr txBox="1"/>
          <p:nvPr/>
        </p:nvSpPr>
        <p:spPr>
          <a:xfrm>
            <a:off x="1782194" y="559398"/>
            <a:ext cx="4044875" cy="56938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002060"/>
              </a:buClr>
              <a:buSzPct val="120000"/>
              <a:buFont typeface="Arial" panose="020B0604020202020204" pitchFamily="34" charset="0"/>
              <a:buChar char="•"/>
            </a:pPr>
            <a:r>
              <a:rPr lang="en-IE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In-person meeting August 2022</a:t>
            </a:r>
          </a:p>
          <a:p>
            <a:pPr marL="457200" indent="-457200">
              <a:buClr>
                <a:srgbClr val="002060"/>
              </a:buClr>
              <a:buSzPct val="120000"/>
              <a:buFont typeface="Arial" panose="020B0604020202020204" pitchFamily="34" charset="0"/>
              <a:buChar char="•"/>
            </a:pPr>
            <a:r>
              <a:rPr lang="en-IE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Wide representation</a:t>
            </a:r>
          </a:p>
          <a:p>
            <a:pPr marL="457200" indent="-457200">
              <a:buClr>
                <a:srgbClr val="002060"/>
              </a:buClr>
              <a:buSzPct val="120000"/>
              <a:buFont typeface="Arial" panose="020B0604020202020204" pitchFamily="34" charset="0"/>
              <a:buChar char="•"/>
            </a:pPr>
            <a:r>
              <a:rPr lang="en-IE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 of new posts/roles</a:t>
            </a:r>
          </a:p>
          <a:p>
            <a:pPr marL="457200" indent="-457200">
              <a:buClr>
                <a:srgbClr val="002060"/>
              </a:buClr>
              <a:buSzPct val="120000"/>
              <a:buFont typeface="Arial" panose="020B0604020202020204" pitchFamily="34" charset="0"/>
              <a:buChar char="•"/>
            </a:pPr>
            <a:r>
              <a:rPr lang="en-IE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a model for future cross-sectoral engagement &amp; collaboration</a:t>
            </a:r>
          </a:p>
          <a:p>
            <a:pPr>
              <a:buClr>
                <a:srgbClr val="002060"/>
              </a:buClr>
              <a:buSzPct val="120000"/>
            </a:pPr>
            <a:r>
              <a:rPr lang="en-IE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buClr>
                <a:srgbClr val="C0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en-IE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 devised</a:t>
            </a:r>
          </a:p>
          <a:p>
            <a:pPr marL="457200" indent="-457200">
              <a:buClr>
                <a:srgbClr val="C0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en-IE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Terms of reference agreed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8979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8E647-B846-4F1D-B157-C0457D877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68580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br>
              <a:rPr lang="en-IE" sz="4000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A3598C-F94E-4A96-94E1-35CFC71BDFFD}"/>
              </a:ext>
            </a:extLst>
          </p:cNvPr>
          <p:cNvSpPr/>
          <p:nvPr/>
        </p:nvSpPr>
        <p:spPr>
          <a:xfrm>
            <a:off x="1580861" y="3345171"/>
            <a:ext cx="496234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Cross-sectoral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Multi-agency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sharing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Broad health determinants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1A5B97D-74B3-4F4D-B7CF-47DC55157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4730" y="3552262"/>
            <a:ext cx="3861746" cy="31655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91612E-F990-0644-773D-E7FE80E37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204" y="212029"/>
            <a:ext cx="4429719" cy="11608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9A2458-99F2-20B5-141D-D5C7A02DFF22}"/>
              </a:ext>
            </a:extLst>
          </p:cNvPr>
          <p:cNvSpPr txBox="1"/>
          <p:nvPr/>
        </p:nvSpPr>
        <p:spPr>
          <a:xfrm>
            <a:off x="1580861" y="1642826"/>
            <a:ext cx="836637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defTabSz="457200"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rebranding &amp; broadening of HW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Sub-</a:t>
            </a:r>
            <a:r>
              <a:rPr lang="en-GB" sz="36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c’tee</a:t>
            </a:r>
            <a:r>
              <a:rPr lang="en-GB" sz="3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LCDC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Formalisation of informal meetings</a:t>
            </a:r>
          </a:p>
          <a:p>
            <a:pPr marL="571500" indent="-571500" defTabSz="457200">
              <a:buFont typeface="Arial" panose="020B0604020202020204" pitchFamily="34" charset="0"/>
              <a:buChar char="•"/>
              <a:defRPr/>
            </a:pPr>
            <a:endParaRPr lang="en-GB" sz="3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65F378-D36C-4BB1-9063-484A489DF7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4731" y="221506"/>
            <a:ext cx="3651821" cy="1160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970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7A58D-8859-40F1-BF51-F020AE24E78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en-GB" dirty="0"/>
              <a:t>Collaboration remit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9B23C-2511-4415-B4C1-EEC602953D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solidFill>
                  <a:srgbClr val="0070C0"/>
                </a:solidFill>
              </a:rPr>
              <a:t>All have a remit to </a:t>
            </a:r>
          </a:p>
          <a:p>
            <a:pPr lvl="1"/>
            <a:r>
              <a:rPr lang="en-GB" dirty="0">
                <a:solidFill>
                  <a:srgbClr val="C00000"/>
                </a:solidFill>
              </a:rPr>
              <a:t>Collaborate</a:t>
            </a:r>
            <a:r>
              <a:rPr lang="en-GB" dirty="0">
                <a:solidFill>
                  <a:srgbClr val="0070C0"/>
                </a:solidFill>
              </a:rPr>
              <a:t> with local stakeholders</a:t>
            </a:r>
          </a:p>
          <a:p>
            <a:pPr lvl="1"/>
            <a:r>
              <a:rPr lang="en-GB" dirty="0">
                <a:solidFill>
                  <a:srgbClr val="0070C0"/>
                </a:solidFill>
              </a:rPr>
              <a:t>Address </a:t>
            </a:r>
            <a:r>
              <a:rPr lang="en-GB" dirty="0">
                <a:solidFill>
                  <a:srgbClr val="C00000"/>
                </a:solidFill>
              </a:rPr>
              <a:t>environmental and systems 		barriers </a:t>
            </a:r>
            <a:r>
              <a:rPr lang="en-GB" dirty="0">
                <a:solidFill>
                  <a:srgbClr val="0070C0"/>
                </a:solidFill>
              </a:rPr>
              <a:t>to health and wellbeing</a:t>
            </a:r>
          </a:p>
          <a:p>
            <a:pPr marL="457200" lvl="1" indent="0">
              <a:buNone/>
            </a:pPr>
            <a:r>
              <a:rPr lang="en-GB" b="1" dirty="0">
                <a:solidFill>
                  <a:srgbClr val="0070C0"/>
                </a:solidFill>
                <a:highlight>
                  <a:srgbClr val="FFFF00"/>
                </a:highlight>
              </a:rPr>
              <a:t>(</a:t>
            </a:r>
            <a:r>
              <a:rPr lang="en-GB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determinants of health)</a:t>
            </a:r>
          </a:p>
          <a:p>
            <a:pPr marL="457200" lvl="1" indent="0">
              <a:buNone/>
            </a:pPr>
            <a:endParaRPr lang="en-GB" dirty="0">
              <a:solidFill>
                <a:srgbClr val="0070C0"/>
              </a:solidFill>
            </a:endParaRPr>
          </a:p>
          <a:p>
            <a:r>
              <a:rPr lang="en-GB" dirty="0"/>
              <a:t>All have access to significant funds</a:t>
            </a:r>
          </a:p>
          <a:p>
            <a:pPr lvl="1"/>
            <a:r>
              <a:rPr lang="en-GB" dirty="0"/>
              <a:t>Partners required</a:t>
            </a:r>
          </a:p>
          <a:p>
            <a:r>
              <a:rPr lang="en-GB" dirty="0">
                <a:solidFill>
                  <a:srgbClr val="0070C0"/>
                </a:solidFill>
              </a:rPr>
              <a:t>Potential for </a:t>
            </a:r>
            <a:r>
              <a:rPr lang="en-GB" dirty="0" err="1">
                <a:solidFill>
                  <a:srgbClr val="0070C0"/>
                </a:solidFill>
              </a:rPr>
              <a:t>c’tee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>
                <a:solidFill>
                  <a:srgbClr val="C00000"/>
                </a:solidFill>
              </a:rPr>
              <a:t>membership burden </a:t>
            </a:r>
            <a:r>
              <a:rPr lang="en-GB" dirty="0">
                <a:solidFill>
                  <a:srgbClr val="0070C0"/>
                </a:solidFill>
              </a:rPr>
              <a:t>if each role has its own working group</a:t>
            </a:r>
          </a:p>
          <a:p>
            <a:pPr lvl="1"/>
            <a:r>
              <a:rPr lang="en-GB" dirty="0">
                <a:solidFill>
                  <a:srgbClr val="C00000"/>
                </a:solidFill>
              </a:rPr>
              <a:t>Duplication</a:t>
            </a:r>
            <a:r>
              <a:rPr lang="en-GB" dirty="0">
                <a:solidFill>
                  <a:srgbClr val="0070C0"/>
                </a:solidFill>
              </a:rPr>
              <a:t> of effort &amp; reporting</a:t>
            </a:r>
          </a:p>
          <a:p>
            <a:pPr lvl="1"/>
            <a:endParaRPr lang="en-GB" dirty="0">
              <a:solidFill>
                <a:srgbClr val="0070C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0DF50C-AB7E-4524-BEA5-0392451D2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457" y="135835"/>
            <a:ext cx="1188249" cy="11882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A85571-B68D-D197-DBEC-0AF362C5B6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548" t="10000" r="8656" b="15500"/>
          <a:stretch/>
        </p:blipFill>
        <p:spPr>
          <a:xfrm>
            <a:off x="8481986" y="2217532"/>
            <a:ext cx="1897380" cy="18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003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White arrows painted on the asphalt">
            <a:extLst>
              <a:ext uri="{FF2B5EF4-FFF2-40B4-BE49-F238E27FC236}">
                <a16:creationId xmlns:a16="http://schemas.microsoft.com/office/drawing/2014/main" id="{8B13F02C-AD20-7B08-BB7B-91D44D7BE2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31" b="13800"/>
          <a:stretch>
            <a:fillRect/>
          </a:stretch>
        </p:blipFill>
        <p:spPr>
          <a:xfrm>
            <a:off x="20" y="-7619"/>
            <a:ext cx="12191979" cy="688736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7620"/>
            <a:ext cx="5566593" cy="6887364"/>
          </a:xfrm>
          <a:prstGeom prst="rect">
            <a:avLst/>
          </a:prstGeom>
          <a:gradFill flip="none" rotWithShape="1">
            <a:gsLst>
              <a:gs pos="21000">
                <a:srgbClr val="000000">
                  <a:alpha val="62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4067CD3-146F-6228-E362-39AA720C2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863442" y="855815"/>
            <a:ext cx="6887365" cy="516047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alpha val="91000"/>
                </a:schemeClr>
              </a:gs>
              <a:gs pos="83000">
                <a:schemeClr val="accent5">
                  <a:alpha val="0"/>
                </a:schemeClr>
              </a:gs>
            </a:gsLst>
            <a:lin ang="51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1C7E5C-A0F8-E9FA-56DB-31A257FD4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-7648"/>
            <a:ext cx="2079513" cy="6865647"/>
          </a:xfrm>
          <a:prstGeom prst="rect">
            <a:avLst/>
          </a:prstGeom>
          <a:gradFill flip="none" rotWithShape="1">
            <a:gsLst>
              <a:gs pos="5000">
                <a:schemeClr val="accent5"/>
              </a:gs>
              <a:gs pos="49000">
                <a:schemeClr val="accent5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F70A3C-4474-2A39-470C-FD55A8837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7706777" y="3068761"/>
            <a:ext cx="4504659" cy="378923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60000">
                <a:schemeClr val="accent5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C3F7D4-9613-0E1F-901C-98FE831DE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8774557" y="-6485"/>
            <a:ext cx="3427160" cy="6879745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49000">
                <a:schemeClr val="accent5">
                  <a:lumMod val="60000"/>
                  <a:lumOff val="40000"/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D5167C-AF48-26F0-7A9F-3F7643374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64705" y="-1061856"/>
            <a:ext cx="3682024" cy="12211438"/>
          </a:xfrm>
          <a:prstGeom prst="rect">
            <a:avLst/>
          </a:prstGeom>
          <a:gradFill>
            <a:gsLst>
              <a:gs pos="0">
                <a:schemeClr val="accent5"/>
              </a:gs>
              <a:gs pos="65000">
                <a:schemeClr val="accent2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B30A01-FCA8-86A5-A840-C32A3BE2E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6" y="-7639"/>
            <a:ext cx="4879823" cy="6887373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44000">
                <a:schemeClr val="accent5">
                  <a:lumMod val="60000"/>
                  <a:lumOff val="40000"/>
                  <a:alpha val="0"/>
                </a:schemeClr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EDF0A1-8F95-BD93-3ED5-A6984F3D45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028" y="2155188"/>
            <a:ext cx="4160233" cy="2839273"/>
          </a:xfrm>
        </p:spPr>
        <p:txBody>
          <a:bodyPr>
            <a:normAutofit/>
          </a:bodyPr>
          <a:lstStyle/>
          <a:p>
            <a:pPr algn="l"/>
            <a:r>
              <a:rPr lang="en-IE" sz="4000" dirty="0">
                <a:solidFill>
                  <a:srgbClr val="FFFFFF"/>
                </a:solidFill>
              </a:rPr>
              <a:t>Next Steps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7664B1-07BC-D4EA-816E-EC5106CDEF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028" y="5166367"/>
            <a:ext cx="4160233" cy="850998"/>
          </a:xfrm>
        </p:spPr>
        <p:txBody>
          <a:bodyPr>
            <a:normAutofit/>
          </a:bodyPr>
          <a:lstStyle/>
          <a:p>
            <a:pPr algn="l"/>
            <a:endParaRPr lang="en-IE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664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395FA-900F-B99C-5497-62E38B52B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2025 +++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0642E43-37B0-2D53-554A-6C814C30CD3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35261" y="1628303"/>
            <a:ext cx="10721478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Invitation to Nominate: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Following LCDC approval, we will issue an open letter to all LCDC representatives, inviting them to nominate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one representative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from their respective sectors.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Ideal Candidate Profile: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nominated representative should be capable of playing an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active role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within the committee.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 must possess a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broad interest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the area of health and wellbeing and/or be involved in a similar role within the organisation.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Crucially, the representative should feel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empowered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work on behalf of their organisation and actively contribute to advancing the health and wellbeing agenda.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next Well Waterford meeting is scheduled for the 15</a:t>
            </a:r>
            <a:r>
              <a:rPr kumimoji="0" lang="en-US" altLang="en-US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of September so we would be looking for nominations before the 5</a:t>
            </a:r>
            <a:r>
              <a:rPr kumimoji="0" lang="en-US" altLang="en-US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of September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765B37-A798-14B7-39FD-791979FE8B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986" y="221266"/>
            <a:ext cx="3197923" cy="83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46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253</Words>
  <Application>Microsoft Office PowerPoint</Application>
  <PresentationFormat>Widescreen</PresentationFormat>
  <Paragraphs>41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Wingdings</vt:lpstr>
      <vt:lpstr>Office Theme</vt:lpstr>
      <vt:lpstr>Well Waterford 2022 – 2025 + </vt:lpstr>
      <vt:lpstr>PowerPoint Presentation</vt:lpstr>
      <vt:lpstr>  </vt:lpstr>
      <vt:lpstr>Collaboration remit</vt:lpstr>
      <vt:lpstr>Next Steps </vt:lpstr>
      <vt:lpstr>2025 +++ </vt:lpstr>
    </vt:vector>
  </TitlesOfParts>
  <Company>Waterford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Eoin Morrissey</dc:creator>
  <cp:lastModifiedBy>Eoin Morrissey</cp:lastModifiedBy>
  <cp:revision>1</cp:revision>
  <dcterms:created xsi:type="dcterms:W3CDTF">2025-07-09T07:51:33Z</dcterms:created>
  <dcterms:modified xsi:type="dcterms:W3CDTF">2025-07-09T08:10:32Z</dcterms:modified>
</cp:coreProperties>
</file>