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67.jpg" ContentType="image/jpg"/>
  <Override PartName="/ppt/media/image68.jpg" ContentType="image/jp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92" r:id="rId6"/>
  </p:sldMasterIdLst>
  <p:notesMasterIdLst>
    <p:notesMasterId r:id="rId26"/>
  </p:notesMasterIdLst>
  <p:sldIdLst>
    <p:sldId id="266" r:id="rId7"/>
    <p:sldId id="1500" r:id="rId8"/>
    <p:sldId id="2592" r:id="rId9"/>
    <p:sldId id="2587" r:id="rId10"/>
    <p:sldId id="301" r:id="rId11"/>
    <p:sldId id="1488" r:id="rId12"/>
    <p:sldId id="1542" r:id="rId13"/>
    <p:sldId id="1572" r:id="rId14"/>
    <p:sldId id="1571" r:id="rId15"/>
    <p:sldId id="1569" r:id="rId16"/>
    <p:sldId id="2593" r:id="rId17"/>
    <p:sldId id="296" r:id="rId18"/>
    <p:sldId id="298" r:id="rId19"/>
    <p:sldId id="297" r:id="rId20"/>
    <p:sldId id="2588" r:id="rId21"/>
    <p:sldId id="1480" r:id="rId22"/>
    <p:sldId id="1579" r:id="rId23"/>
    <p:sldId id="2589" r:id="rId24"/>
    <p:sldId id="142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7CCF0729-0447-462C-8F0B-2AFCC8BBD673}">
          <p14:sldIdLst>
            <p14:sldId id="266"/>
          </p14:sldIdLst>
        </p14:section>
        <p14:section name="SETU Impact Overview" id="{E4D57331-E11C-41D6-98DB-C70B4DC28B65}">
          <p14:sldIdLst>
            <p14:sldId id="1500"/>
            <p14:sldId id="2592"/>
            <p14:sldId id="2587"/>
            <p14:sldId id="301"/>
          </p14:sldIdLst>
        </p14:section>
        <p14:section name="Our Students &amp; Our Community" id="{D8D641C2-7336-4FE5-A182-815E77DB0C83}">
          <p14:sldIdLst>
            <p14:sldId id="1488"/>
            <p14:sldId id="1542"/>
            <p14:sldId id="1572"/>
            <p14:sldId id="1571"/>
            <p14:sldId id="1569"/>
            <p14:sldId id="2593"/>
            <p14:sldId id="296"/>
          </p14:sldIdLst>
        </p14:section>
        <p14:section name="SETU Research &amp; Innovation" id="{F9230689-97A4-4BCE-9A7B-75D9F075AFB3}">
          <p14:sldIdLst>
            <p14:sldId id="298"/>
            <p14:sldId id="297"/>
            <p14:sldId id="2588"/>
            <p14:sldId id="1480"/>
          </p14:sldIdLst>
        </p14:section>
        <p14:section name="Future Development" id="{E1843562-F652-4C0B-A0E6-134809DC7460}">
          <p14:sldIdLst>
            <p14:sldId id="1579"/>
            <p14:sldId id="2589"/>
            <p14:sldId id="142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7016D9-F878-1C59-7020-F8175A0D8AAE}" v="1" dt="2025-12-10T13:53:45.564"/>
    <p1510:client id="{9B72191B-2988-4ECE-8B1F-347FFFFF9BEF}" v="1" dt="2025-12-10T13:55:19.773"/>
    <p1510:client id="{DE6848FF-2533-4F31-9138-6450DFD3604D}" v="4" dt="2025-12-10T12:47:08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67676" autoAdjust="0"/>
  </p:normalViewPr>
  <p:slideViewPr>
    <p:cSldViewPr snapToGrid="0">
      <p:cViewPr varScale="1">
        <p:scale>
          <a:sx n="50" d="100"/>
          <a:sy n="50" d="100"/>
        </p:scale>
        <p:origin x="1287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D09A2-A49B-4F45-983E-826F95719FEA}" type="datetimeFigureOut">
              <a:rPr lang="en-IE" smtClean="0"/>
              <a:t>10/12/2025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5A596-15CE-448A-826D-F1A4C41D230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0693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35A596-15CE-448A-826D-F1A4C41D2304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39543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FAF12F-5E31-5D40-A1F6-5310737259C7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I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306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F0C20-BAE6-2749-53D8-8C3176FFD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B0DE40-5C00-60D0-15B9-D86CE54BD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ADF658-C64A-9E9E-9568-625376EA5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1A440-B6D5-44C0-63F3-4E0CD126A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FAF12F-5E31-5D40-A1F6-5310737259C7}" type="slidenum">
              <a:rPr kumimoji="0" lang="en-I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491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35A596-15CE-448A-826D-F1A4C41D2304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6292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41020">
              <a:buNone/>
            </a:pPr>
            <a:r>
              <a:rPr lang="en-US" sz="1200" dirty="0">
                <a:solidFill>
                  <a:srgbClr val="435465"/>
                </a:solidFill>
                <a:latin typeface="Inter Medium"/>
              </a:rPr>
              <a:t>SETU has secured multiple HEA Performance Funding awards for transformative education initiatives:</a:t>
            </a:r>
            <a:endParaRPr lang="en-US" sz="1200" dirty="0">
              <a:solidFill>
                <a:srgbClr val="435465"/>
              </a:solidFill>
            </a:endParaRPr>
          </a:p>
          <a:p>
            <a:pPr marL="541020">
              <a:buFont typeface="Arial"/>
              <a:buChar char="•"/>
            </a:pPr>
            <a:r>
              <a:rPr lang="en-US" sz="1200" dirty="0">
                <a:solidFill>
                  <a:srgbClr val="435465"/>
                </a:solidFill>
                <a:latin typeface="Inter Medium"/>
              </a:rPr>
              <a:t>An </a:t>
            </a:r>
            <a:r>
              <a:rPr lang="en-US" sz="1200" dirty="0" err="1">
                <a:solidFill>
                  <a:srgbClr val="435465"/>
                </a:solidFill>
                <a:latin typeface="Inter Medium"/>
              </a:rPr>
              <a:t>Cosán</a:t>
            </a:r>
            <a:r>
              <a:rPr lang="en-US" sz="1200" dirty="0">
                <a:solidFill>
                  <a:srgbClr val="435465"/>
                </a:solidFill>
                <a:latin typeface="Inter Medium"/>
              </a:rPr>
              <a:t> Partnership (€1M, 2023) SETU and An </a:t>
            </a:r>
            <a:r>
              <a:rPr lang="en-US" sz="1200" dirty="0" err="1">
                <a:solidFill>
                  <a:srgbClr val="435465"/>
                </a:solidFill>
                <a:latin typeface="Inter Medium"/>
              </a:rPr>
              <a:t>Cosán</a:t>
            </a:r>
            <a:r>
              <a:rPr lang="en-US" sz="1200" dirty="0">
                <a:solidFill>
                  <a:srgbClr val="435465"/>
                </a:solidFill>
                <a:latin typeface="Inter Medium"/>
              </a:rPr>
              <a:t> were awarded €1 million for their long-standing collaboration in community education. Their joint model supports adult learners facing social inequality, aligning with the National Access Plan 2022–2028.</a:t>
            </a:r>
            <a:endParaRPr lang="en-US" sz="1200" dirty="0">
              <a:solidFill>
                <a:srgbClr val="435465"/>
              </a:solidFill>
            </a:endParaRPr>
          </a:p>
          <a:p>
            <a:pPr marL="541020">
              <a:buFont typeface="Arial"/>
              <a:buChar char="•"/>
            </a:pPr>
            <a:r>
              <a:rPr lang="en-US" sz="1200" dirty="0" err="1">
                <a:solidFill>
                  <a:srgbClr val="435465"/>
                </a:solidFill>
                <a:latin typeface="Inter Medium"/>
              </a:rPr>
              <a:t>Defence</a:t>
            </a:r>
            <a:r>
              <a:rPr lang="en-US" sz="1200" dirty="0">
                <a:solidFill>
                  <a:srgbClr val="435465"/>
                </a:solidFill>
                <a:latin typeface="Inter Medium"/>
              </a:rPr>
              <a:t> Forces Education Pathways (€1M, 2025) SETU received €1 million to expand tailored education pathways for enlisted </a:t>
            </a:r>
            <a:r>
              <a:rPr lang="en-US" sz="1200" dirty="0" err="1">
                <a:solidFill>
                  <a:srgbClr val="435465"/>
                </a:solidFill>
                <a:latin typeface="Inter Medium"/>
              </a:rPr>
              <a:t>Defence</a:t>
            </a:r>
            <a:r>
              <a:rPr lang="en-US" sz="1200" dirty="0">
                <a:solidFill>
                  <a:srgbClr val="435465"/>
                </a:solidFill>
                <a:latin typeface="Inter Medium"/>
              </a:rPr>
              <a:t> Forces personnel. This initiative supports lifelong learning and public service reform.</a:t>
            </a:r>
            <a:endParaRPr lang="en-US" sz="1200" dirty="0">
              <a:solidFill>
                <a:srgbClr val="435465"/>
              </a:solidFill>
            </a:endParaRPr>
          </a:p>
          <a:p>
            <a:pPr marL="541020">
              <a:buFont typeface="Arial"/>
              <a:buChar char="•"/>
            </a:pPr>
            <a:r>
              <a:rPr lang="en-US" sz="1200" dirty="0">
                <a:solidFill>
                  <a:srgbClr val="435465"/>
                </a:solidFill>
                <a:latin typeface="Inter Medium"/>
              </a:rPr>
              <a:t>An </a:t>
            </a:r>
            <a:r>
              <a:rPr lang="en-US" sz="1200" dirty="0" err="1">
                <a:solidFill>
                  <a:srgbClr val="435465"/>
                </a:solidFill>
                <a:latin typeface="Inter Medium"/>
              </a:rPr>
              <a:t>Tiglin</a:t>
            </a:r>
            <a:r>
              <a:rPr lang="en-US" sz="1200" dirty="0">
                <a:solidFill>
                  <a:srgbClr val="435465"/>
                </a:solidFill>
                <a:latin typeface="Inter Medium"/>
              </a:rPr>
              <a:t> Collaboration While specific funding details are less publicized, SETU’s work with An </a:t>
            </a:r>
            <a:r>
              <a:rPr lang="en-US" sz="1200" dirty="0" err="1">
                <a:solidFill>
                  <a:srgbClr val="435465"/>
                </a:solidFill>
                <a:latin typeface="Inter Medium"/>
              </a:rPr>
              <a:t>Tiglin</a:t>
            </a:r>
            <a:r>
              <a:rPr lang="en-US" sz="1200" dirty="0">
                <a:solidFill>
                  <a:srgbClr val="435465"/>
                </a:solidFill>
                <a:latin typeface="Inter Medium"/>
              </a:rPr>
              <a:t>—focused on addiction recovery and social reintegration—has been </a:t>
            </a:r>
            <a:r>
              <a:rPr lang="en-US" sz="1200" dirty="0" err="1">
                <a:latin typeface="Inter Medium"/>
              </a:rPr>
              <a:t>recognised</a:t>
            </a:r>
            <a:r>
              <a:rPr lang="en-US" sz="1200" dirty="0">
                <a:solidFill>
                  <a:srgbClr val="435465"/>
                </a:solidFill>
                <a:latin typeface="Inter Medium"/>
              </a:rPr>
              <a:t> as part of its broader access and inclusion strategy.</a:t>
            </a:r>
            <a:endParaRPr lang="en-US" sz="1200" dirty="0">
              <a:solidFill>
                <a:srgbClr val="435465"/>
              </a:solidFill>
            </a:endParaRP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1B7D12-C59B-4B85-93FB-9174944C501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323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Waterford was officially launched as a UNESCO Learning City in October.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- Initiative led by Steering group: Waterford City &amp; County Council, SETU, WWETB. </a:t>
            </a:r>
            <a:br>
              <a:rPr lang="en-GB" dirty="0"/>
            </a:br>
            <a:r>
              <a:rPr lang="en-GB" dirty="0"/>
              <a:t>- Supported by a strong working group including </a:t>
            </a:r>
            <a:r>
              <a:rPr lang="en-GB" dirty="0" err="1"/>
              <a:t>Buíon</a:t>
            </a:r>
            <a:r>
              <a:rPr lang="en-GB" dirty="0"/>
              <a:t> </a:t>
            </a:r>
            <a:r>
              <a:rPr lang="en-GB" dirty="0" err="1"/>
              <a:t>Phortlairge</a:t>
            </a:r>
            <a:r>
              <a:rPr lang="en-GB" dirty="0"/>
              <a:t>, Kilkenny County Council, Waterford Chamber and Southern Regional Assembly. </a:t>
            </a:r>
            <a:br>
              <a:rPr lang="en-GB" dirty="0"/>
            </a:br>
            <a:r>
              <a:rPr lang="en-GB" dirty="0"/>
              <a:t>- New PM Laura Power is based in SETU. </a:t>
            </a:r>
            <a:br>
              <a:rPr lang="en-GB" dirty="0"/>
            </a:br>
            <a:r>
              <a:rPr lang="en-GB" dirty="0"/>
              <a:t>- This initiative responds to low lifelong learning rates in the Southeast, and supports the ambitions to become the world’s first UNESCO Learning Region.</a:t>
            </a:r>
          </a:p>
          <a:p>
            <a:endParaRPr lang="en-GB" dirty="0"/>
          </a:p>
          <a:p>
            <a:r>
              <a:rPr lang="en-GB" dirty="0"/>
              <a:t>Some upcoming events for 2026: leading and hosting a shared Ireland exchange on Sustainability, Waterford’s first Learning Neighbourhood, and a new Waterford Lifelong Learning Festival. </a:t>
            </a:r>
          </a:p>
          <a:p>
            <a:endParaRPr lang="en-GB" dirty="0"/>
          </a:p>
          <a:p>
            <a:r>
              <a:rPr lang="en-GB" dirty="0"/>
              <a:t>Further info: laura.power@setu.ie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84AF2-1A35-4223-AB51-6ED536A2FB1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542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1B7D12-C59B-4B85-93FB-9174944C501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794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F0FE9E-92E9-0845-A73A-CCACD09ADF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250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CF318-278E-4CB3-8075-893690ED78FE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80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50887-065A-C99C-FFF2-580EC22F8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D61980-9226-0BB7-A2CE-C4D22B303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16702-545D-2420-0C8B-B0822B8C6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1E9DA-BF14-74DF-5E50-01F289F0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ECCB8-036E-EF80-8C45-A88A02CB7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18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2B5D3-081C-8624-9EF0-BFC8A7605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D808E-0A48-1B37-241F-AA808C099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58A58-BE2A-23A8-A844-1B7C0DAA1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AB11A-1E7B-6264-2314-D537EFFF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329ED-6BF1-1B0E-0609-CB47D0952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78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5035E-21C3-1C31-9E6C-D0C51F733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907C2-3BDD-F28F-A638-DC55020CF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2947A-61BC-DBDC-4488-32F842C8A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9A6A8-7FFB-9543-78A4-D5D88708C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1FC28-8E1F-F965-BC0D-FA50C3C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25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C5D1E-D03B-638A-49EA-548CECB50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AB413-F6B6-B3C4-84F3-B9C2024069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919DD-DB8F-5955-D0CA-AA0630E0D2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F98BA-6D36-908E-1CAC-646D167D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0CFBE-6A72-4553-607B-B8F4F94EE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28ACF-1BAA-3631-BB58-C138C8AA2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0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5D09-E3B3-09DF-E2C5-56C1E5E21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94A0E-D3BA-13F9-DE67-DE35CE130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E41F00-4DDC-5034-9B68-649F04C3E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463F24-E237-BD6B-C765-30116E6B97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3A26E9-15AB-9E59-F895-C29EE3357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9906CD-E09C-6AEA-15AF-766F11A18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26FC48-EC88-3391-1F31-AD1E7130A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705FD6-8D91-C9A7-1487-B1A916137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5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DFB78-D855-34E8-5D1D-FD19AD67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424C6D-F280-7ACD-FA59-5696EC60B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9D4125-D606-1FA7-2784-4F1A77A0F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E50A6-6472-BF5A-FA48-835330C66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94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C27027-2A22-6680-98A3-0FC58AC92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B64A83-5CCC-FB46-331A-790581273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34D4E-A42B-DCF0-D090-CEADB193F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13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5CEC4-BA4B-8243-0D39-A9F55815A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E68D1-89AD-5661-CECB-F2413E001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6A108-1AAE-B0D5-B790-D511E36111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4CFF9-8482-1DAB-AA6A-ACF110A23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CD5D7-56D8-3DA9-8CDE-E900F4C8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41CFC-5B34-394F-0EBF-E980ABD0C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93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5ACF7-B751-0886-550E-9FB57BB71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A74B93-9E06-9D38-2F06-129C0F5322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208FC-D1C7-D943-E3AB-059D63168B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B040F-D626-58E1-37B0-91B9A2AB8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16FB4-EC62-4720-C267-568096245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02FBB-0A03-AF36-6429-CFDC8E87E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2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0BE01-7246-DE9E-5E36-70F7809B6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BA9A78-5AC5-123D-49A6-FB21C22EA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2FD1E-C944-95E7-1E24-E3A1D114B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63B84-858E-C664-3946-1BD7DA912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ED615-713F-52FF-EFFD-3C12D7B50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67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3D25-826E-F8D6-587C-E216D511D5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7ED674-7B50-C200-722C-3B7E48291A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462DE-6A94-6ED3-61D5-40A07A1A2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A657E-93AD-7624-E52C-819C2379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84907-A3D7-61B2-B000-C2CE06032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35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Sol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D581C-CAB0-510C-82E0-00B56B500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000" y="1404000"/>
            <a:ext cx="4795777" cy="1894785"/>
          </a:xfrm>
        </p:spPr>
        <p:txBody>
          <a:bodyPr anchor="t">
            <a:norm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603E4-3719-5019-A637-4BDBAFE6D8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000" y="3298785"/>
            <a:ext cx="4795777" cy="993681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B9ED394B-2456-048A-F0B1-2FFF136732AE}"/>
              </a:ext>
            </a:extLst>
          </p:cNvPr>
          <p:cNvSpPr>
            <a:spLocks noChangeAspect="1"/>
          </p:cNvSpPr>
          <p:nvPr userDrawn="1"/>
        </p:nvSpPr>
        <p:spPr>
          <a:xfrm>
            <a:off x="6804000" y="1"/>
            <a:ext cx="4644000" cy="5153487"/>
          </a:xfrm>
          <a:custGeom>
            <a:avLst/>
            <a:gdLst>
              <a:gd name="connsiteX0" fmla="*/ 0 w 5562600"/>
              <a:gd name="connsiteY0" fmla="*/ 0 h 6172200"/>
              <a:gd name="connsiteX1" fmla="*/ 5562600 w 5562600"/>
              <a:gd name="connsiteY1" fmla="*/ 0 h 6172200"/>
              <a:gd name="connsiteX2" fmla="*/ 5562600 w 5562600"/>
              <a:gd name="connsiteY2" fmla="*/ 3818433 h 6172200"/>
              <a:gd name="connsiteX3" fmla="*/ 5562600 w 5562600"/>
              <a:gd name="connsiteY3" fmla="*/ 3979266 h 6172200"/>
              <a:gd name="connsiteX4" fmla="*/ 5553004 w 5562600"/>
              <a:gd name="connsiteY4" fmla="*/ 3979266 h 6172200"/>
              <a:gd name="connsiteX5" fmla="*/ 5548240 w 5562600"/>
              <a:gd name="connsiteY5" fmla="*/ 4059092 h 6172200"/>
              <a:gd name="connsiteX6" fmla="*/ 2781300 w 5562600"/>
              <a:gd name="connsiteY6" fmla="*/ 6172200 h 6172200"/>
              <a:gd name="connsiteX7" fmla="*/ 14360 w 5562600"/>
              <a:gd name="connsiteY7" fmla="*/ 4059092 h 6172200"/>
              <a:gd name="connsiteX8" fmla="*/ 9597 w 5562600"/>
              <a:gd name="connsiteY8" fmla="*/ 3979266 h 6172200"/>
              <a:gd name="connsiteX9" fmla="*/ 0 w 5562600"/>
              <a:gd name="connsiteY9" fmla="*/ 3979266 h 6172200"/>
              <a:gd name="connsiteX10" fmla="*/ 0 w 5562600"/>
              <a:gd name="connsiteY10" fmla="*/ 3818433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62600" h="6172200">
                <a:moveTo>
                  <a:pt x="0" y="0"/>
                </a:moveTo>
                <a:lnTo>
                  <a:pt x="5562600" y="0"/>
                </a:lnTo>
                <a:lnTo>
                  <a:pt x="5562600" y="3818433"/>
                </a:lnTo>
                <a:lnTo>
                  <a:pt x="5562600" y="3979266"/>
                </a:lnTo>
                <a:lnTo>
                  <a:pt x="5553004" y="3979266"/>
                </a:lnTo>
                <a:lnTo>
                  <a:pt x="5548240" y="4059092"/>
                </a:lnTo>
                <a:cubicBezTo>
                  <a:pt x="5405810" y="5245994"/>
                  <a:pt x="4221366" y="6172200"/>
                  <a:pt x="2781300" y="6172200"/>
                </a:cubicBezTo>
                <a:cubicBezTo>
                  <a:pt x="1341235" y="6172200"/>
                  <a:pt x="156790" y="5245994"/>
                  <a:pt x="14360" y="4059092"/>
                </a:cubicBezTo>
                <a:lnTo>
                  <a:pt x="9597" y="3979266"/>
                </a:lnTo>
                <a:lnTo>
                  <a:pt x="0" y="3979266"/>
                </a:lnTo>
                <a:lnTo>
                  <a:pt x="0" y="38184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F1B8DA2-9CF4-95BB-C088-07152AE89F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600000" y="5724000"/>
            <a:ext cx="14986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73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Pic opt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B71B9E8-787C-BFC6-50C9-FF536DFE59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11113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A915BD-96FB-EDF9-2DB5-2FFB3D57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000" y="2232001"/>
            <a:ext cx="4440000" cy="1719514"/>
          </a:xfrm>
        </p:spPr>
        <p:txBody>
          <a:bodyPr anchor="t">
            <a:norm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ECB8F-268E-894D-75CC-E746A8937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6000" y="3951515"/>
            <a:ext cx="4440000" cy="109014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1326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Pic opt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B71B9E8-787C-BFC6-50C9-FF536DFE59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11113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A915BD-96FB-EDF9-2DB5-2FFB3D57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000" y="2232001"/>
            <a:ext cx="4440000" cy="1719514"/>
          </a:xfrm>
        </p:spPr>
        <p:txBody>
          <a:bodyPr anchor="t">
            <a:norm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ECB8F-268E-894D-75CC-E746A8937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6000" y="3951515"/>
            <a:ext cx="4440000" cy="109014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2465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P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0DC37C2-C5F4-2F46-E244-F459EA590B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11113" indent="0" algn="ctr">
              <a:buNone/>
              <a:defRPr>
                <a:solidFill>
                  <a:srgbClr val="435465"/>
                </a:solidFill>
              </a:defRPr>
            </a:lvl1pPr>
          </a:lstStyle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AD581C-CAB0-510C-82E0-00B56B500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4000" y="1404000"/>
            <a:ext cx="4795777" cy="1894785"/>
          </a:xfrm>
        </p:spPr>
        <p:txBody>
          <a:bodyPr anchor="t">
            <a:normAutofit/>
          </a:bodyPr>
          <a:lstStyle>
            <a:lvl1pPr algn="l">
              <a:defRPr sz="4200">
                <a:solidFill>
                  <a:srgbClr val="435465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603E4-3719-5019-A637-4BDBAFE6D8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4000" y="3298785"/>
            <a:ext cx="4795777" cy="993681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3546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6030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4AAEB-1F04-C6C3-D097-5035F446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0" y="720000"/>
            <a:ext cx="5022000" cy="3348000"/>
          </a:xfrm>
        </p:spPr>
        <p:txBody>
          <a:bodyPr>
            <a:normAutofit/>
          </a:bodyPr>
          <a:lstStyle>
            <a:lvl1pPr>
              <a:defRPr sz="4400">
                <a:solidFill>
                  <a:srgbClr val="435465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A2248C-0CB2-C53C-7A89-AB886BB6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E"/>
              <a:t>setu.ie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475853-1759-118B-503B-CC1045EB5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850013-0FED-DB4F-A95E-FFF4A5127B9C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924288-5A6F-2E71-1819-16487FBDA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0" y="2395544"/>
            <a:ext cx="5022000" cy="3348000"/>
          </a:xfrm>
        </p:spPr>
        <p:txBody>
          <a:bodyPr/>
          <a:lstStyle>
            <a:lvl1pPr>
              <a:defRPr>
                <a:solidFill>
                  <a:srgbClr val="435465"/>
                </a:solidFill>
              </a:defRPr>
            </a:lvl1pPr>
            <a:lvl2pPr>
              <a:defRPr>
                <a:solidFill>
                  <a:srgbClr val="435465"/>
                </a:solidFill>
              </a:defRPr>
            </a:lvl2pPr>
            <a:lvl3pPr>
              <a:defRPr>
                <a:solidFill>
                  <a:srgbClr val="435465"/>
                </a:solidFill>
              </a:defRPr>
            </a:lvl3pPr>
            <a:lvl4pPr>
              <a:defRPr>
                <a:solidFill>
                  <a:srgbClr val="435465"/>
                </a:solidFill>
              </a:defRPr>
            </a:lvl4pPr>
            <a:lvl5pPr>
              <a:defRPr>
                <a:solidFill>
                  <a:srgbClr val="435465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58DFC2-2D2A-A288-E682-B00B02DDB0AA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686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835E2D1-7D18-3674-9511-2450B7CAA4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11113" indent="0" algn="ctr">
              <a:buNone/>
              <a:defRPr>
                <a:solidFill>
                  <a:srgbClr val="435465"/>
                </a:solidFill>
              </a:defRPr>
            </a:lvl1pPr>
          </a:lstStyle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24AAEB-1F04-C6C3-D097-5035F446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0" y="720000"/>
            <a:ext cx="5022000" cy="3348000"/>
          </a:xfrm>
        </p:spPr>
        <p:txBody>
          <a:bodyPr>
            <a:normAutofit/>
          </a:bodyPr>
          <a:lstStyle>
            <a:lvl1pPr>
              <a:defRPr sz="4400">
                <a:solidFill>
                  <a:srgbClr val="435465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A2248C-0CB2-C53C-7A89-AB886BB6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E"/>
              <a:t>setu.ie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475853-1759-118B-503B-CC1045EB5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850013-0FED-DB4F-A95E-FFF4A5127B9C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924288-5A6F-2E71-1819-16487FBDA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0" y="2395544"/>
            <a:ext cx="5022000" cy="3348000"/>
          </a:xfrm>
        </p:spPr>
        <p:txBody>
          <a:bodyPr/>
          <a:lstStyle>
            <a:lvl1pPr>
              <a:defRPr>
                <a:solidFill>
                  <a:srgbClr val="435465"/>
                </a:solidFill>
              </a:defRPr>
            </a:lvl1pPr>
            <a:lvl2pPr>
              <a:defRPr>
                <a:solidFill>
                  <a:srgbClr val="435465"/>
                </a:solidFill>
              </a:defRPr>
            </a:lvl2pPr>
            <a:lvl3pPr>
              <a:defRPr>
                <a:solidFill>
                  <a:srgbClr val="435465"/>
                </a:solidFill>
              </a:defRPr>
            </a:lvl3pPr>
            <a:lvl4pPr>
              <a:defRPr>
                <a:solidFill>
                  <a:srgbClr val="435465"/>
                </a:solidFill>
              </a:defRPr>
            </a:lvl4pPr>
            <a:lvl5pPr>
              <a:defRPr>
                <a:solidFill>
                  <a:srgbClr val="435465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69B910-7084-2A45-53F6-92544F0F233C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9081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4AAEB-1F04-C6C3-D097-5035F446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720000"/>
            <a:ext cx="3248229" cy="3348000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A2248C-0CB2-C53C-7A89-AB886BB6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E"/>
              <a:t>setu.ie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475853-1759-118B-503B-CC1045EB5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850013-0FED-DB4F-A95E-FFF4A5127B9C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D6AE94F-8A91-54B3-3103-4CD6705B4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8000" y="720000"/>
            <a:ext cx="5328000" cy="3348000"/>
          </a:xfrm>
        </p:spPr>
        <p:txBody>
          <a:bodyPr>
            <a:noAutofit/>
          </a:bodyPr>
          <a:lstStyle>
            <a:lvl1pPr marL="0" indent="0" algn="l">
              <a:buNone/>
              <a:defRPr sz="4400" b="1">
                <a:solidFill>
                  <a:schemeClr val="bg1"/>
                </a:solidFill>
                <a:latin typeface="DM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EC2DDB-9DB4-9001-A328-07219DC6A27A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0071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7814A-94C2-DE5A-0245-1BFDD4F58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B39AC-F949-294E-F4B1-934CB4F12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9BB27-67B0-04CE-0234-3D6301DFE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setu.ie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95C37-86FC-8938-CBD5-FE8614B2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0013-0FED-DB4F-A95E-FFF4A5127B9C}" type="slidenum">
              <a:rPr lang="en-IE" smtClean="0"/>
              <a:t>‹#›</a:t>
            </a:fld>
            <a:endParaRPr lang="en-I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8F21E6-B6C2-EEAF-F707-B44661A7198B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6841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994AE-2E6A-0641-FF5B-8990792FC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719999"/>
            <a:ext cx="3348000" cy="334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4D31E-D59D-E6B3-541A-C5068CC4E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setu.ie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FFBEC-147F-7540-A974-B68CBC0D7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0013-0FED-DB4F-A95E-FFF4A5127B9C}" type="slidenum">
              <a:rPr lang="en-IE" smtClean="0"/>
              <a:t>‹#›</a:t>
            </a:fld>
            <a:endParaRPr lang="en-I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B7F97B-2ADA-0420-312C-421B2ABEBAA9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>
            <a:extLst>
              <a:ext uri="{FF2B5EF4-FFF2-40B4-BE49-F238E27FC236}">
                <a16:creationId xmlns:a16="http://schemas.microsoft.com/office/drawing/2014/main" id="{EBCE07BB-A77C-E6C1-170F-F31B22AD8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8000" y="720000"/>
            <a:ext cx="5328000" cy="3348000"/>
          </a:xfrm>
        </p:spPr>
        <p:txBody>
          <a:bodyPr>
            <a:noAutofit/>
          </a:bodyPr>
          <a:lstStyle>
            <a:lvl1pPr marL="0" indent="0" algn="l">
              <a:buNone/>
              <a:defRPr sz="4400" b="1">
                <a:solidFill>
                  <a:srgbClr val="435465"/>
                </a:solidFill>
                <a:latin typeface="DM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0193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7814A-94C2-DE5A-0245-1BFDD4F58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B39AC-F949-294E-F4B1-934CB4F12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2000" y="2254147"/>
            <a:ext cx="5652000" cy="334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9BB27-67B0-04CE-0234-3D6301DFE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setu.ie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95C37-86FC-8938-CBD5-FE8614B2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0013-0FED-DB4F-A95E-FFF4A5127B9C}" type="slidenum">
              <a:rPr lang="en-IE" smtClean="0"/>
              <a:t>‹#›</a:t>
            </a:fld>
            <a:endParaRPr lang="en-I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8F21E6-B6C2-EEAF-F707-B44661A7198B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AD5FA3AB-99EB-58AE-1302-73F7EA82539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12000" y="719999"/>
            <a:ext cx="5652000" cy="1531586"/>
          </a:xfrm>
        </p:spPr>
        <p:txBody>
          <a:bodyPr>
            <a:noAutofit/>
          </a:bodyPr>
          <a:lstStyle>
            <a:lvl1pPr marL="0" indent="0" algn="l">
              <a:buNone/>
              <a:defRPr sz="2500" b="1">
                <a:solidFill>
                  <a:srgbClr val="435465"/>
                </a:solidFill>
                <a:latin typeface="DM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71914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7814A-94C2-DE5A-0245-1BFDD4F58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719999"/>
            <a:ext cx="3348000" cy="3348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B39AC-F949-294E-F4B1-934CB4F12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2000" y="2254147"/>
            <a:ext cx="5652000" cy="334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9BB27-67B0-04CE-0234-3D6301DFE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E"/>
              <a:t>setu.ie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95C37-86FC-8938-CBD5-FE8614B2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850013-0FED-DB4F-A95E-FFF4A5127B9C}" type="slidenum">
              <a:rPr lang="en-IE" smtClean="0"/>
              <a:pPr/>
              <a:t>‹#›</a:t>
            </a:fld>
            <a:endParaRPr lang="en-I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8F21E6-B6C2-EEAF-F707-B44661A7198B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AD5FA3AB-99EB-58AE-1302-73F7EA82539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12000" y="719999"/>
            <a:ext cx="5652000" cy="1531586"/>
          </a:xfrm>
        </p:spPr>
        <p:txBody>
          <a:bodyPr>
            <a:noAutofit/>
          </a:bodyPr>
          <a:lstStyle>
            <a:lvl1pPr marL="0" indent="0" algn="l">
              <a:buNone/>
              <a:defRPr sz="2500" b="1">
                <a:solidFill>
                  <a:schemeClr val="bg1"/>
                </a:solidFill>
                <a:latin typeface="DM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0262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994AE-2E6A-0641-FF5B-8990792FC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719999"/>
            <a:ext cx="3348000" cy="334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4D31E-D59D-E6B3-541A-C5068CC4E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setu.ie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FFBEC-147F-7540-A974-B68CBC0D7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0013-0FED-DB4F-A95E-FFF4A5127B9C}" type="slidenum">
              <a:rPr lang="en-IE" smtClean="0"/>
              <a:t>‹#›</a:t>
            </a:fld>
            <a:endParaRPr lang="en-I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B7F97B-2ADA-0420-312C-421B2ABEBAA9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>
            <a:extLst>
              <a:ext uri="{FF2B5EF4-FFF2-40B4-BE49-F238E27FC236}">
                <a16:creationId xmlns:a16="http://schemas.microsoft.com/office/drawing/2014/main" id="{EBCE07BB-A77C-E6C1-170F-F31B22AD8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8000" y="720000"/>
            <a:ext cx="5328000" cy="3348000"/>
          </a:xfrm>
        </p:spPr>
        <p:txBody>
          <a:bodyPr>
            <a:noAutofit/>
          </a:bodyPr>
          <a:lstStyle>
            <a:lvl1pPr marL="0" indent="0" algn="l">
              <a:buNone/>
              <a:defRPr sz="4400" b="1">
                <a:solidFill>
                  <a:schemeClr val="bg1"/>
                </a:solidFill>
                <a:latin typeface="DM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10026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4D31E-D59D-E6B3-541A-C5068CC4E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E"/>
              <a:t>setu.ie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FFBEC-147F-7540-A974-B68CBC0D7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850013-0FED-DB4F-A95E-FFF4A5127B9C}" type="slidenum">
              <a:rPr lang="en-IE" smtClean="0"/>
              <a:pPr/>
              <a:t>‹#›</a:t>
            </a:fld>
            <a:endParaRPr lang="en-I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B7F97B-2ADA-0420-312C-421B2ABEBAA9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>
            <a:extLst>
              <a:ext uri="{FF2B5EF4-FFF2-40B4-BE49-F238E27FC236}">
                <a16:creationId xmlns:a16="http://schemas.microsoft.com/office/drawing/2014/main" id="{EBCE07BB-A77C-E6C1-170F-F31B22AD8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8000" y="720000"/>
            <a:ext cx="5328000" cy="3348000"/>
          </a:xfrm>
        </p:spPr>
        <p:txBody>
          <a:bodyPr>
            <a:noAutofit/>
          </a:bodyPr>
          <a:lstStyle>
            <a:lvl1pPr marL="0" indent="0" algn="l">
              <a:buNone/>
              <a:defRPr sz="4400" b="1">
                <a:solidFill>
                  <a:schemeClr val="bg1"/>
                </a:solidFill>
                <a:latin typeface="DM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32267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4D31E-D59D-E6B3-541A-C5068CC4E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E"/>
              <a:t>setu.ie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FFBEC-147F-7540-A974-B68CBC0D7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850013-0FED-DB4F-A95E-FFF4A5127B9C}" type="slidenum">
              <a:rPr lang="en-IE" smtClean="0"/>
              <a:pPr/>
              <a:t>‹#›</a:t>
            </a:fld>
            <a:endParaRPr lang="en-I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B7F97B-2ADA-0420-312C-421B2ABEBAA9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>
            <a:extLst>
              <a:ext uri="{FF2B5EF4-FFF2-40B4-BE49-F238E27FC236}">
                <a16:creationId xmlns:a16="http://schemas.microsoft.com/office/drawing/2014/main" id="{EBCE07BB-A77C-E6C1-170F-F31B22AD8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8000" y="720000"/>
            <a:ext cx="5328000" cy="3348000"/>
          </a:xfrm>
        </p:spPr>
        <p:txBody>
          <a:bodyPr>
            <a:noAutofit/>
          </a:bodyPr>
          <a:lstStyle>
            <a:lvl1pPr marL="0" indent="0" algn="l">
              <a:buNone/>
              <a:defRPr sz="4400" b="1">
                <a:solidFill>
                  <a:schemeClr val="bg1"/>
                </a:solidFill>
                <a:latin typeface="DM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648896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4AAEB-1F04-C6C3-D097-5035F446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720000"/>
            <a:ext cx="3248229" cy="3348000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A2248C-0CB2-C53C-7A89-AB886BB6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IE"/>
              <a:t>setu.ie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475853-1759-118B-503B-CC1045EB5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850013-0FED-DB4F-A95E-FFF4A5127B9C}" type="slidenum">
              <a:rPr lang="en-IE" smtClean="0"/>
              <a:pPr/>
              <a:t>‹#›</a:t>
            </a:fld>
            <a:endParaRPr lang="en-I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EC2DDB-9DB4-9001-A328-07219DC6A27A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7361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4D31E-D59D-E6B3-541A-C5068CC4E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5465"/>
                </a:solidFill>
              </a:defRPr>
            </a:lvl1pPr>
          </a:lstStyle>
          <a:p>
            <a:r>
              <a:rPr lang="en-IE"/>
              <a:t>setu.ie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FFBEC-147F-7540-A974-B68CBC0D7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5465"/>
                </a:solidFill>
              </a:defRPr>
            </a:lvl1pPr>
          </a:lstStyle>
          <a:p>
            <a:fld id="{95850013-0FED-DB4F-A95E-FFF4A5127B9C}" type="slidenum">
              <a:rPr lang="en-IE" smtClean="0"/>
              <a:pPr/>
              <a:t>‹#›</a:t>
            </a:fld>
            <a:endParaRPr lang="en-I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B7F97B-2ADA-0420-312C-421B2ABEBAA9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B545C8AD-259F-BA8D-C0DE-AE5048E26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720000"/>
            <a:ext cx="3248229" cy="3348000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12644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01E26-6996-89FF-60AB-7C4DC3888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001" y="720000"/>
            <a:ext cx="3213500" cy="1600200"/>
          </a:xfrm>
        </p:spPr>
        <p:txBody>
          <a:bodyPr anchor="t"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49609-D089-C079-F4B5-57924D080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2001" y="2320200"/>
            <a:ext cx="3213500" cy="2217601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83706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CA9681-BE8D-F619-D023-E77CB9F13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setu.ie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3CB05-A16F-35DA-765C-EBF5216FD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0013-0FED-DB4F-A95E-FFF4A5127B9C}" type="slidenum">
              <a:rPr lang="en-IE" smtClean="0"/>
              <a:t>‹#›</a:t>
            </a:fld>
            <a:endParaRPr lang="en-IE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16FAD2-001C-07FB-417E-94C3DC37AA5C}"/>
              </a:ext>
            </a:extLst>
          </p:cNvPr>
          <p:cNvCxnSpPr>
            <a:cxnSpLocks/>
          </p:cNvCxnSpPr>
          <p:nvPr userDrawn="1"/>
        </p:nvCxnSpPr>
        <p:spPr>
          <a:xfrm>
            <a:off x="11352674" y="6135438"/>
            <a:ext cx="0" cy="180000"/>
          </a:xfrm>
          <a:prstGeom prst="line">
            <a:avLst/>
          </a:prstGeom>
          <a:ln w="28575">
            <a:solidFill>
              <a:srgbClr val="2AC5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2281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GB" sz="1400" b="1" i="0" u="none" strike="noStrike" kern="1200" cap="none" spc="0" normalizeH="0" baseline="0" noProof="0" smtClean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7292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62254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0405F-F60A-DE26-F2AE-6038ED996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6A4E20-F14F-84DB-ACBD-92DF27B0B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0F92CD-E74B-A097-6302-B21E6BDFD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2CEE9F-79F5-2F3D-E27B-DC17BCC6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682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D07C8-7C58-DBB7-4F6C-738A8D5F9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1A759A-5139-F12D-A171-D248453C1A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A1E0F-A078-9593-0A71-56E62CD27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BC640-D149-E466-7ED7-DBC3028FB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119A1-1871-6A22-1431-1D9C6266A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087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F36E4-0CD3-66A6-0A8C-94A86C31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9D8ED-8E74-5E79-5364-07593FB29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EE4D8-2BC9-E38E-7098-884DBA9C7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4B082-8B89-7CB8-971D-78C787762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FB587-896F-ADB0-3CE4-D3132DFF5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7609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6F1A9-2296-3F86-1A78-326C26809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A647B-05C4-0D1D-7202-C3241FC2B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B1FC7-68F3-F9C9-D575-DA3BA95E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3FB8B-CD4C-486D-718D-34B0C37F0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B072A-34EB-7E9B-348A-E36B709DE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222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40CE7-835D-3E46-CC3A-4D104F95C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71B5E-AEBF-84D0-3B84-F0EED14008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F2EAE3-8F1E-CF45-E4DF-19CC781B7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AD0481-EC2B-8EED-F102-1B81E9B5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2E312-921D-E657-0EE1-BB56DF207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5E637-D296-31D5-28A1-F41C40FFF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8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9AF87-4D42-AA22-2D8B-88296B928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ADC0A-311A-1D3C-3B2D-2FEEAEB6F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278542-F226-9A55-538E-C62353A48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9ADE08-F878-9565-57F5-2AFCEF8A83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833AE3-DC12-B0D4-4B83-1DF87B4A58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C914F9-44F8-063D-DC4E-F15F04F2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38A553-DBA6-9986-90BC-B90A69D3D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D1E0D6-AF87-3A9F-692D-50F5269D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27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84FA4-56E6-8F91-1893-D00F91FE2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7946AB-7B46-6E2E-4908-21E6AFE8F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A91E6C-F58B-49A3-FFD8-C788A8686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A67F50-8393-1976-0B6C-4C46384B0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123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FA73E-AACC-083A-23FC-AA689DDD0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B7206-AD9E-14A4-815D-578C15BBE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F5280-0CF3-8CF2-BF1A-7538293C8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724C45-6B76-7A22-BC7B-A380D4E3E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1AF6BE-BC6C-1AE3-D96F-6A91DCBE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41450-5B46-E5FD-F478-F51CB44ED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079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96483-9B83-0F8B-9EEF-FBD4B8CEE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B2E5A5-4BDC-AA11-4B2E-AC4C6C11F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8211F-945F-53FC-208A-45B909B7B3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515E7E-3C9D-13DE-9F73-D833A6770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8ADFFE-8E72-6748-AC53-2FE34B601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4ACA3-DED6-2AB3-53F8-CD67D7554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8412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9AC2-F507-80F3-FDF3-43EBD250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870DB5-7B71-2369-7E60-3C116F048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C72FD-7FA5-207D-63E5-66AA577D3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8F713-4719-3236-5D4E-154A59A8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A3652-AB92-5C0F-F934-CDB65E84F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02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B9D5B2-C6F4-CD53-09AB-0AB2694F22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906999-50D7-09AD-A023-8D5D79B94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612ED-7676-7FFB-CE36-EA92DE2B7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1E1E0-8ACC-0E07-8CD2-322F8C941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72E32-FD2B-69AB-5669-C3A90FFEF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174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D0886E-9DC9-FF8D-128C-2023E2D5B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5487A-D477-3AFF-4873-F5B420036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013E8-ACC1-B02A-B96B-F323376A27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BD49C6-CCB4-854A-9DF6-6454B026DEC6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A2FF7-7F8D-5C2C-D59F-C4D4BACFD6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00D0F-EFD4-6D52-8ABB-3C1A02037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05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5E687A-4D6B-8296-F847-C44453722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719999"/>
            <a:ext cx="3348000" cy="3348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4A6E7-BBAA-FDE9-8605-4FCACA0D3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2000" y="720000"/>
            <a:ext cx="5652000" cy="4882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21B2E-3CD1-2CFE-F6F5-3AB8B3D8EE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965802" y="6135438"/>
            <a:ext cx="1387997" cy="18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435465"/>
                </a:solidFill>
                <a:latin typeface="DM Sans" pitchFamily="2" charset="77"/>
              </a:defRPr>
            </a:lvl1pPr>
          </a:lstStyle>
          <a:p>
            <a:r>
              <a:rPr lang="en-IE"/>
              <a:t>setu.ie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3B787-9E01-7A5B-ABFB-82364CA38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1550" y="6138000"/>
            <a:ext cx="456449" cy="18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435465"/>
                </a:solidFill>
                <a:latin typeface="DM Sans" pitchFamily="2" charset="77"/>
              </a:defRPr>
            </a:lvl1pPr>
          </a:lstStyle>
          <a:p>
            <a:fld id="{95850013-0FED-DB4F-A95E-FFF4A5127B9C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1633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435465"/>
          </a:solidFill>
          <a:latin typeface="DM Sans" pitchFamily="2" charset="77"/>
          <a:ea typeface="+mj-ea"/>
          <a:cs typeface="+mj-cs"/>
        </a:defRPr>
      </a:lvl1pPr>
    </p:titleStyle>
    <p:bodyStyle>
      <a:lvl1pPr marL="541338" indent="-530225" algn="l" defTabSz="914400" rtl="0" eaLnBrk="1" latinLnBrk="0" hangingPunct="1">
        <a:lnSpc>
          <a:spcPct val="90000"/>
        </a:lnSpc>
        <a:spcBef>
          <a:spcPts val="1000"/>
        </a:spcBef>
        <a:buClr>
          <a:srgbClr val="4EB47D"/>
        </a:buClr>
        <a:buFont typeface=".PingFang SC Regular"/>
        <a:buChar char="－"/>
        <a:tabLst/>
        <a:defRPr sz="2500" kern="1200">
          <a:solidFill>
            <a:srgbClr val="435465"/>
          </a:solidFill>
          <a:latin typeface="Inter Medium" panose="02000603000000020004" pitchFamily="2" charset="0"/>
          <a:ea typeface="Inter Medium" panose="02000603000000020004" pitchFamily="2" charset="0"/>
          <a:cs typeface="+mn-cs"/>
        </a:defRPr>
      </a:lvl1pPr>
      <a:lvl2pPr marL="541338" indent="-530225" algn="l" defTabSz="914400" rtl="0" eaLnBrk="1" latinLnBrk="0" hangingPunct="1">
        <a:lnSpc>
          <a:spcPct val="90000"/>
        </a:lnSpc>
        <a:spcBef>
          <a:spcPts val="500"/>
        </a:spcBef>
        <a:buClr>
          <a:srgbClr val="4EB47D"/>
        </a:buClr>
        <a:buFont typeface=".PingFang SC Regular"/>
        <a:buChar char="－"/>
        <a:tabLst/>
        <a:defRPr sz="2500" kern="1200">
          <a:solidFill>
            <a:srgbClr val="435465"/>
          </a:solidFill>
          <a:latin typeface="Inter Medium" panose="02000603000000020004" pitchFamily="2" charset="0"/>
          <a:ea typeface="Inter Medium" panose="02000603000000020004" pitchFamily="2" charset="0"/>
          <a:cs typeface="+mn-cs"/>
        </a:defRPr>
      </a:lvl2pPr>
      <a:lvl3pPr marL="541338" indent="-530225" algn="l" defTabSz="914400" rtl="0" eaLnBrk="1" latinLnBrk="0" hangingPunct="1">
        <a:lnSpc>
          <a:spcPct val="90000"/>
        </a:lnSpc>
        <a:spcBef>
          <a:spcPts val="500"/>
        </a:spcBef>
        <a:buClr>
          <a:srgbClr val="4EB47D"/>
        </a:buClr>
        <a:buFont typeface=".PingFang SC Regular"/>
        <a:buChar char="－"/>
        <a:tabLst/>
        <a:defRPr sz="2500" kern="1200">
          <a:solidFill>
            <a:srgbClr val="435465"/>
          </a:solidFill>
          <a:latin typeface="Inter Medium" panose="02000603000000020004" pitchFamily="2" charset="0"/>
          <a:ea typeface="Inter Medium" panose="02000603000000020004" pitchFamily="2" charset="0"/>
          <a:cs typeface="+mn-cs"/>
        </a:defRPr>
      </a:lvl3pPr>
      <a:lvl4pPr marL="541338" indent="-530225" algn="l" defTabSz="914400" rtl="0" eaLnBrk="1" latinLnBrk="0" hangingPunct="1">
        <a:lnSpc>
          <a:spcPct val="90000"/>
        </a:lnSpc>
        <a:spcBef>
          <a:spcPts val="500"/>
        </a:spcBef>
        <a:buClr>
          <a:srgbClr val="4EB47D"/>
        </a:buClr>
        <a:buFont typeface=".PingFang SC Regular"/>
        <a:buChar char="－"/>
        <a:tabLst/>
        <a:defRPr sz="2500" kern="1200">
          <a:solidFill>
            <a:srgbClr val="435465"/>
          </a:solidFill>
          <a:latin typeface="Inter Medium" panose="02000603000000020004" pitchFamily="2" charset="0"/>
          <a:ea typeface="Inter Medium" panose="02000603000000020004" pitchFamily="2" charset="0"/>
          <a:cs typeface="+mn-cs"/>
        </a:defRPr>
      </a:lvl4pPr>
      <a:lvl5pPr marL="541338" indent="-530225" algn="l" defTabSz="914400" rtl="0" eaLnBrk="1" latinLnBrk="0" hangingPunct="1">
        <a:lnSpc>
          <a:spcPct val="90000"/>
        </a:lnSpc>
        <a:spcBef>
          <a:spcPts val="500"/>
        </a:spcBef>
        <a:buClr>
          <a:srgbClr val="4EB47D"/>
        </a:buClr>
        <a:buFont typeface=".PingFang SC Regular"/>
        <a:buChar char="－"/>
        <a:tabLst/>
        <a:defRPr sz="2500" kern="1200">
          <a:solidFill>
            <a:srgbClr val="435465"/>
          </a:solidFill>
          <a:latin typeface="Inter Medium" panose="02000603000000020004" pitchFamily="2" charset="0"/>
          <a:ea typeface="Inter Medium" panose="020006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099A50-282E-47D5-387F-A9532179D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A6DDE-7E94-F038-225E-104C891EC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A86B8-D483-05F1-83CC-94CDA26C78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F991F-A1FC-0326-53BF-B7771159A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DB290-C2E7-71A1-F4B2-D03C62541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6FD7B-5BB5-F147-B6C4-23FA47675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jpeg"/><Relationship Id="rId18" Type="http://schemas.openxmlformats.org/officeDocument/2006/relationships/image" Target="../media/image4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jpeg"/><Relationship Id="rId15" Type="http://schemas.openxmlformats.org/officeDocument/2006/relationships/image" Target="../media/image37.jpeg"/><Relationship Id="rId10" Type="http://schemas.openxmlformats.org/officeDocument/2006/relationships/image" Target="../media/image32.png"/><Relationship Id="rId19" Type="http://schemas.openxmlformats.org/officeDocument/2006/relationships/image" Target="../media/image41.jpeg"/><Relationship Id="rId4" Type="http://schemas.openxmlformats.org/officeDocument/2006/relationships/image" Target="../media/image26.jpeg"/><Relationship Id="rId9" Type="http://schemas.openxmlformats.org/officeDocument/2006/relationships/image" Target="../media/image31.png"/><Relationship Id="rId14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5.jpeg"/><Relationship Id="rId4" Type="http://schemas.openxmlformats.org/officeDocument/2006/relationships/image" Target="../media/image7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31FC-0847-2323-2EFB-4CC21D7C32D4}"/>
              </a:ext>
            </a:extLst>
          </p:cNvPr>
          <p:cNvSpPr txBox="1">
            <a:spLocks/>
          </p:cNvSpPr>
          <p:nvPr/>
        </p:nvSpPr>
        <p:spPr>
          <a:xfrm>
            <a:off x="190850" y="658368"/>
            <a:ext cx="7270654" cy="517550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kern="1200">
                <a:solidFill>
                  <a:schemeClr val="bg1"/>
                </a:solidFill>
                <a:latin typeface="DM Sans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53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  <a:t> </a:t>
            </a:r>
            <a:br>
              <a:rPr kumimoji="0" lang="en-IE" sz="75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r>
              <a:rPr kumimoji="0" lang="en-IE" sz="75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 pitchFamily="2" charset="77"/>
                <a:ea typeface="+mj-ea"/>
                <a:cs typeface="+mj-cs"/>
              </a:rPr>
              <a:t>Local Community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75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 pitchFamily="2" charset="77"/>
                <a:ea typeface="+mj-ea"/>
                <a:cs typeface="+mj-cs"/>
              </a:rPr>
              <a:t>Development Committee </a:t>
            </a:r>
            <a:br>
              <a:rPr kumimoji="0" lang="en-IE" sz="53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 pitchFamily="2" charset="77"/>
                <a:ea typeface="+mj-ea"/>
                <a:cs typeface="+mj-cs"/>
              </a:rPr>
            </a:br>
            <a:br>
              <a:rPr kumimoji="0" lang="en-IE" sz="4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endParaRPr kumimoji="0" lang="en-IE" sz="2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2000" dirty="0">
              <a:solidFill>
                <a:sysClr val="window" lastClr="FFFFFF"/>
              </a:solidFill>
              <a:latin typeface="DM Sans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2000" dirty="0">
              <a:solidFill>
                <a:sysClr val="window" lastClr="FFFFFF"/>
              </a:solidFill>
              <a:latin typeface="DM Sans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2000" dirty="0">
              <a:solidFill>
                <a:sysClr val="window" lastClr="FFFFFF"/>
              </a:solidFill>
              <a:latin typeface="DM Sans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2000" dirty="0">
              <a:solidFill>
                <a:sysClr val="window" lastClr="FFFFFF"/>
              </a:solidFill>
              <a:latin typeface="DM Sans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2000" dirty="0">
              <a:solidFill>
                <a:sysClr val="window" lastClr="FFFFFF"/>
              </a:solidFill>
              <a:latin typeface="DM Sans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2000" dirty="0">
              <a:solidFill>
                <a:sysClr val="window" lastClr="FFFFFF"/>
              </a:solidFill>
              <a:latin typeface="DM Sans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2000" dirty="0">
              <a:solidFill>
                <a:sysClr val="window" lastClr="FFFFFF"/>
              </a:solidFill>
              <a:latin typeface="DM Sans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2000" dirty="0">
              <a:solidFill>
                <a:sysClr val="window" lastClr="FFFFFF"/>
              </a:solidFill>
              <a:latin typeface="DM Sans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2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sz="2000" dirty="0">
              <a:solidFill>
                <a:sysClr val="window" lastClr="FFFFFF"/>
              </a:solidFill>
              <a:latin typeface="DM Sans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  <a:t>  </a:t>
            </a:r>
            <a:b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2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r>
              <a:rPr kumimoji="0" lang="en-IE" sz="31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  <a:t>Kathryn Kiely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IE" sz="31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r>
              <a:rPr kumimoji="0" lang="en-IE" sz="31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  <a:t>Vice President for External Affairs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31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3100" dirty="0">
                <a:solidFill>
                  <a:sysClr val="window" lastClr="FFFFFF"/>
                </a:solidFill>
                <a:latin typeface="DM Sans"/>
                <a:cs typeface="Calibri"/>
              </a:rPr>
              <a:t>December 11, 2025</a:t>
            </a:r>
            <a:br>
              <a:rPr kumimoji="0" lang="en-IE" sz="27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27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27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27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  <a:t> </a:t>
            </a:r>
            <a:b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31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1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1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1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1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br>
              <a:rPr kumimoji="0" lang="en-IE" sz="1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DM Sans"/>
                <a:ea typeface="+mj-ea"/>
                <a:cs typeface="Calibri"/>
              </a:rPr>
            </a:br>
            <a:endParaRPr kumimoji="0" lang="en-IE" sz="1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DM Sans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32923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3F2D98-C308-7F6D-6C3C-30CB7444B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setu.ie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CFACCC-6024-8A88-C64E-28A984DF7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850013-0FED-DB4F-A95E-FFF4A5127B9C}" type="slidenum">
              <a:rPr kumimoji="0" lang="en-IE" sz="1400" b="1" i="0" u="none" strike="noStrike" kern="1200" cap="none" spc="0" normalizeH="0" baseline="0" noProof="0" smtClean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  <p:pic>
        <p:nvPicPr>
          <p:cNvPr id="9" name="Picture 8" descr="A building with a circular roof and a road with trees and a city in the background&#10;&#10;AI-generated content may be incorrect.">
            <a:extLst>
              <a:ext uri="{FF2B5EF4-FFF2-40B4-BE49-F238E27FC236}">
                <a16:creationId xmlns:a16="http://schemas.microsoft.com/office/drawing/2014/main" id="{CE60A410-8BC1-9B4E-7B55-7C9AE0BDC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6" y="3594"/>
            <a:ext cx="5072112" cy="3694098"/>
          </a:xfrm>
          <a:prstGeom prst="rect">
            <a:avLst/>
          </a:prstGeom>
        </p:spPr>
      </p:pic>
      <p:pic>
        <p:nvPicPr>
          <p:cNvPr id="5" name="Picture 4" descr="A building with a lawn and trees&#10;&#10;AI-generated content may be incorrect.">
            <a:extLst>
              <a:ext uri="{FF2B5EF4-FFF2-40B4-BE49-F238E27FC236}">
                <a16:creationId xmlns:a16="http://schemas.microsoft.com/office/drawing/2014/main" id="{AD46F348-B4F5-3879-8A91-062E07368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5038" y="3428967"/>
            <a:ext cx="4817300" cy="3597656"/>
          </a:xfrm>
          <a:prstGeom prst="rect">
            <a:avLst/>
          </a:prstGeom>
        </p:spPr>
      </p:pic>
      <p:pic>
        <p:nvPicPr>
          <p:cNvPr id="13" name="Picture 12" descr="A building with cars parked in a parking lot&#10;&#10;AI-generated content may be incorrect.">
            <a:extLst>
              <a:ext uri="{FF2B5EF4-FFF2-40B4-BE49-F238E27FC236}">
                <a16:creationId xmlns:a16="http://schemas.microsoft.com/office/drawing/2014/main" id="{3D9532FF-4FA4-42C2-A82A-51ACD14B7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5446" y="3649529"/>
            <a:ext cx="5060173" cy="3680474"/>
          </a:xfrm>
          <a:prstGeom prst="rect">
            <a:avLst/>
          </a:prstGeom>
        </p:spPr>
      </p:pic>
      <p:pic>
        <p:nvPicPr>
          <p:cNvPr id="8" name="Picture 7" descr="A building with parking lot and cars in the middle&#10;&#10;AI-generated content may be incorrect.">
            <a:extLst>
              <a:ext uri="{FF2B5EF4-FFF2-40B4-BE49-F238E27FC236}">
                <a16:creationId xmlns:a16="http://schemas.microsoft.com/office/drawing/2014/main" id="{23F88557-2E89-AACC-0E4D-85E79F912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1298" y="-1"/>
            <a:ext cx="4808896" cy="3754482"/>
          </a:xfrm>
          <a:prstGeom prst="rect">
            <a:avLst/>
          </a:prstGeom>
        </p:spPr>
      </p:pic>
      <p:pic>
        <p:nvPicPr>
          <p:cNvPr id="6" name="Picture 4" descr="A new era for the south east of Ireland as South East ...">
            <a:extLst>
              <a:ext uri="{FF2B5EF4-FFF2-40B4-BE49-F238E27FC236}">
                <a16:creationId xmlns:a16="http://schemas.microsoft.com/office/drawing/2014/main" id="{03F2EB4F-156A-C290-8299-CE78328A5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218" y="1957258"/>
            <a:ext cx="2279369" cy="182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AC3F55-2292-22D2-62AC-B7670BE8D26D}"/>
              </a:ext>
            </a:extLst>
          </p:cNvPr>
          <p:cNvSpPr txBox="1"/>
          <p:nvPr/>
        </p:nvSpPr>
        <p:spPr>
          <a:xfrm>
            <a:off x="5068136" y="4492807"/>
            <a:ext cx="2186774" cy="1065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B47D"/>
              </a:buClr>
              <a:buSzTx/>
              <a:buFontTx/>
              <a:buNone/>
              <a:tabLst/>
              <a:defRPr/>
            </a:pPr>
            <a:r>
              <a:rPr kumimoji="0" lang="en-IE" sz="25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Medium" panose="02000503000000020004" pitchFamily="2" charset="0"/>
                <a:ea typeface="+mn-ea"/>
                <a:cs typeface="+mn-cs"/>
              </a:rPr>
              <a:t> </a:t>
            </a:r>
          </a:p>
          <a:p>
            <a:pPr marL="11113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B47D"/>
              </a:buClr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Medium" panose="02000503000000020004" pitchFamily="2" charset="0"/>
                <a:ea typeface="+mn-ea"/>
                <a:cs typeface="+mn-cs"/>
              </a:rPr>
              <a:t>5 campus sites in Waterford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EDC6EB-BECB-07FC-C809-F855A8C36ED9}"/>
              </a:ext>
            </a:extLst>
          </p:cNvPr>
          <p:cNvSpPr txBox="1"/>
          <p:nvPr/>
        </p:nvSpPr>
        <p:spPr>
          <a:xfrm>
            <a:off x="3046326" y="281317"/>
            <a:ext cx="6099348" cy="109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B47D"/>
              </a:buClr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Medium" panose="02000503000000020004" pitchFamily="2" charset="0"/>
                <a:ea typeface="+mn-ea"/>
                <a:cs typeface="+mn-cs"/>
              </a:rPr>
              <a:t>Multi Campus </a:t>
            </a:r>
          </a:p>
          <a:p>
            <a:pPr marL="11113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B47D"/>
              </a:buClr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Medium" panose="02000503000000020004" pitchFamily="2" charset="0"/>
                <a:ea typeface="+mn-ea"/>
                <a:cs typeface="+mn-cs"/>
              </a:rPr>
              <a:t>University </a:t>
            </a:r>
          </a:p>
          <a:p>
            <a:pPr marL="11113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B47D"/>
              </a:buClr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Medium" panose="02000503000000020004" pitchFamily="2" charset="0"/>
                <a:ea typeface="+mn-ea"/>
                <a:cs typeface="+mn-cs"/>
              </a:rPr>
              <a:t>for the South East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9A859C-7071-B2BD-7C5B-B613833A30B3}"/>
              </a:ext>
            </a:extLst>
          </p:cNvPr>
          <p:cNvSpPr txBox="1"/>
          <p:nvPr/>
        </p:nvSpPr>
        <p:spPr>
          <a:xfrm>
            <a:off x="241160" y="512466"/>
            <a:ext cx="2793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Cork Road Campus, Waterford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A1DBDC-2084-4CE7-0D2C-68C6F0FD7F97}"/>
              </a:ext>
            </a:extLst>
          </p:cNvPr>
          <p:cNvSpPr txBox="1"/>
          <p:nvPr/>
        </p:nvSpPr>
        <p:spPr>
          <a:xfrm>
            <a:off x="135689" y="6576683"/>
            <a:ext cx="61395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Carriganore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Campus, Waterford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C39930-82BA-2036-550F-831E08B125B5}"/>
              </a:ext>
            </a:extLst>
          </p:cNvPr>
          <p:cNvSpPr txBox="1"/>
          <p:nvPr/>
        </p:nvSpPr>
        <p:spPr>
          <a:xfrm>
            <a:off x="9263289" y="6577021"/>
            <a:ext cx="2793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 Peter’s College, Wexford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837315-9529-7932-C1FC-E9C748632501}"/>
              </a:ext>
            </a:extLst>
          </p:cNvPr>
          <p:cNvSpPr txBox="1"/>
          <p:nvPr/>
        </p:nvSpPr>
        <p:spPr>
          <a:xfrm>
            <a:off x="10131330" y="3328360"/>
            <a:ext cx="2114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Carlow Campus</a:t>
            </a:r>
          </a:p>
        </p:txBody>
      </p:sp>
    </p:spTree>
    <p:extLst>
      <p:ext uri="{BB962C8B-B14F-4D97-AF65-F5344CB8AC3E}">
        <p14:creationId xmlns:p14="http://schemas.microsoft.com/office/powerpoint/2010/main" val="3873849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D73B18-24A8-C49A-7709-84692ECC6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setu.ie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D1AE21-910C-5427-751F-F8E1BD4D8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50013-0FED-DB4F-A95E-FFF4A5127B9C}" type="slidenum">
              <a:rPr lang="en-IE" smtClean="0"/>
              <a:t>3</a:t>
            </a:fld>
            <a:endParaRPr lang="en-I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51E0DD-7210-175C-80A4-FE35EC6B0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764" y="4763"/>
            <a:ext cx="12318477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021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ochure with text and a map&#10;&#10;AI-generated content may be incorrect.">
            <a:extLst>
              <a:ext uri="{FF2B5EF4-FFF2-40B4-BE49-F238E27FC236}">
                <a16:creationId xmlns:a16="http://schemas.microsoft.com/office/drawing/2014/main" id="{1B03929A-2CF8-F566-738F-BC6321B7E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6DCF47-6711-3131-B3CB-4B883190F833}"/>
              </a:ext>
            </a:extLst>
          </p:cNvPr>
          <p:cNvSpPr txBox="1"/>
          <p:nvPr/>
        </p:nvSpPr>
        <p:spPr>
          <a:xfrm>
            <a:off x="6010656" y="1706880"/>
            <a:ext cx="4852416" cy="38526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6A6518-5E30-8361-EF08-663483CB2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515" y="1706880"/>
            <a:ext cx="6609484" cy="310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26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AFF01-6B41-D69F-ACDE-C52059110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p&#10;&#10;AI-generated content may be incorrect.">
            <a:extLst>
              <a:ext uri="{FF2B5EF4-FFF2-40B4-BE49-F238E27FC236}">
                <a16:creationId xmlns:a16="http://schemas.microsoft.com/office/drawing/2014/main" id="{70A9AB0A-8B71-103F-C4B9-37D3BAEE4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94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11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setu.ie</a:t>
            </a:r>
            <a:endParaRPr kumimoji="0" lang="en-IE" sz="1400" b="0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850013-0FED-DB4F-A95E-FFF4A5127B9C}" type="slidenum">
              <a:rPr kumimoji="0" lang="en-IE" sz="1400" b="1" i="0" u="none" strike="noStrike" kern="1200" cap="none" spc="0" normalizeH="0" baseline="0" noProof="0" smtClean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8385" t="45071" r="24480" b="33143"/>
          <a:stretch/>
        </p:blipFill>
        <p:spPr>
          <a:xfrm>
            <a:off x="705924" y="1139339"/>
            <a:ext cx="10645626" cy="22467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2957" y="368180"/>
            <a:ext cx="6323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Our Region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50A049-24D1-6DAB-1D5E-6656675F3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15" y="4178818"/>
            <a:ext cx="625541" cy="5781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C61B5E-D7C6-2B87-78BE-50C55A801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1347" y="6018497"/>
            <a:ext cx="574262" cy="4124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8E5B5D-84E1-33E8-A193-35B9D9E1F5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7121" y="6039842"/>
            <a:ext cx="788080" cy="412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D49597-CBA5-B190-5A58-6046A7D9B7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2143" y="5718661"/>
            <a:ext cx="4125955" cy="794853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4ECFB8-1F60-1B3B-C731-4E743A77B3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6560" y="3676921"/>
            <a:ext cx="4199075" cy="958844"/>
          </a:xfrm>
          <a:prstGeom prst="rect">
            <a:avLst/>
          </a:prstGeom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3FE4E3-26BA-26BB-19FD-E83D628039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9604" y="4753345"/>
            <a:ext cx="4198495" cy="909891"/>
          </a:xfrm>
          <a:prstGeom prst="rect">
            <a:avLst/>
          </a:prstGeom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5324EC-1419-55DE-35E7-104F1C0188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0818" y="3722401"/>
            <a:ext cx="4151219" cy="1102927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51F790-D4F1-201C-DA90-5D7CDA39622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25752" y="4887894"/>
            <a:ext cx="3805238" cy="1089382"/>
          </a:xfrm>
          <a:prstGeom prst="rect">
            <a:avLst/>
          </a:prstGeom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400CBE-4E34-A429-4FFC-FE4A149E147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3069" y="4933611"/>
            <a:ext cx="800443" cy="1947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E4CC553-7E69-1462-BBF6-502CE68C99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5615" y="5269037"/>
            <a:ext cx="963396" cy="3284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8812DFB-76F4-085A-1BC2-E288BCECD6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40816" y="5792535"/>
            <a:ext cx="785580" cy="2119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CE311E3-CC14-146A-E698-9FAD65522DC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2511" y="5689712"/>
            <a:ext cx="824627" cy="3583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0B51022-ADFC-DD08-5042-015EAC9F1F3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010151" y="5173070"/>
            <a:ext cx="1062541" cy="52902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872AE30-4957-AC07-4324-AE564F20B9F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10152" y="4278852"/>
            <a:ext cx="962810" cy="29365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40469D5-0873-10FC-95C7-8E2F7AB581C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97779" y="4651244"/>
            <a:ext cx="875183" cy="45947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16ED963-529E-8C26-CED6-D6060AEF8E9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010152" y="3794631"/>
            <a:ext cx="912192" cy="24052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5F0B409-1EC7-9814-2591-773A1689C9F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3526" y="3609708"/>
            <a:ext cx="667292" cy="66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24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8C934-EFA9-2D37-A999-D709A4507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A1EF5F9-2E93-6505-DFEA-4B0A0B534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874" y="2338397"/>
            <a:ext cx="2768887" cy="4380045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DM Sans"/>
                <a:cs typeface="Calibri"/>
              </a:rPr>
              <a:t>Regional Engagement in Action</a:t>
            </a:r>
            <a:br>
              <a:rPr lang="en-GB" sz="3200" b="1" dirty="0">
                <a:solidFill>
                  <a:schemeClr val="tx2"/>
                </a:solidFill>
                <a:latin typeface="DM Sans"/>
                <a:cs typeface="Calibri"/>
              </a:rPr>
            </a:br>
            <a:r>
              <a:rPr lang="en-GB" sz="3200" b="1" dirty="0">
                <a:solidFill>
                  <a:schemeClr val="tx2"/>
                </a:solidFill>
                <a:latin typeface="DM Sans"/>
                <a:cs typeface="Calibri"/>
              </a:rPr>
              <a:t>… </a:t>
            </a:r>
            <a:r>
              <a:rPr lang="en-GB" sz="1400" b="1" i="1" dirty="0">
                <a:solidFill>
                  <a:schemeClr val="tx2"/>
                </a:solidFill>
                <a:latin typeface="DM Sans"/>
                <a:cs typeface="Calibri"/>
              </a:rPr>
              <a:t>diversity of channels &amp; stakeholders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C6B9752-C081-27C7-019F-66454EED7D4F}"/>
              </a:ext>
            </a:extLst>
          </p:cNvPr>
          <p:cNvSpPr txBox="1">
            <a:spLocks/>
          </p:cNvSpPr>
          <p:nvPr/>
        </p:nvSpPr>
        <p:spPr>
          <a:xfrm>
            <a:off x="3200972" y="2802149"/>
            <a:ext cx="4634652" cy="34525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541338" indent="-530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1pPr>
            <a:lvl2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2pPr>
            <a:lvl3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3pPr>
            <a:lvl4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4pPr>
            <a:lvl5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B47D"/>
              </a:buClr>
              <a:buSzTx/>
              <a:buFont typeface=".PingFang SC Regular"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Calibri" panose="020F0502020204030204"/>
              <a:ea typeface="Inter" panose="02000503000000020004" pitchFamily="2" charset="0"/>
              <a:cs typeface="+mn-cs"/>
            </a:endParaRPr>
          </a:p>
        </p:txBody>
      </p:sp>
      <p:pic>
        <p:nvPicPr>
          <p:cNvPr id="4" name="Picture 3" descr="A circular diagram of a group of people&#10;&#10;AI-generated content may be incorrect.">
            <a:extLst>
              <a:ext uri="{FF2B5EF4-FFF2-40B4-BE49-F238E27FC236}">
                <a16:creationId xmlns:a16="http://schemas.microsoft.com/office/drawing/2014/main" id="{6350073C-EB36-C196-8E0E-11B1F2867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220" y="-53030"/>
            <a:ext cx="6941209" cy="691103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2F0A4-C01A-3C55-DE22-2164440B5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06FD7B-5BB5-F147-B6C4-23FA47675562}" type="slidenum">
              <a:rPr kumimoji="0" 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491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88CD5C-DF1F-BBCA-E6A5-8109624C2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setu.ie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224B8D-8A58-A754-4DBB-9C4C4B78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850013-0FED-DB4F-A95E-FFF4A5127B9C}" type="slidenum">
              <a:rPr kumimoji="0" lang="en-IE" sz="1400" b="1" i="0" u="none" strike="noStrike" kern="1200" cap="none" spc="0" normalizeH="0" baseline="0" noProof="0" smtClean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IE" sz="1400" b="1" i="0" u="none" strike="noStrike" kern="1200" cap="none" spc="0" normalizeH="0" baseline="0" noProof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A9D4FFA9-650B-9F76-BE27-7B56BB4734F3}"/>
              </a:ext>
            </a:extLst>
          </p:cNvPr>
          <p:cNvSpPr txBox="1">
            <a:spLocks/>
          </p:cNvSpPr>
          <p:nvPr/>
        </p:nvSpPr>
        <p:spPr>
          <a:xfrm>
            <a:off x="1051269" y="289643"/>
            <a:ext cx="8517734" cy="9823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541338" indent="-530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1pPr>
            <a:lvl2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2pPr>
            <a:lvl3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3pPr>
            <a:lvl4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4pPr>
            <a:lvl5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95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B47D"/>
              </a:buClr>
              <a:buSzTx/>
              <a:buFont typeface=".PingFang SC Regular"/>
              <a:buNone/>
              <a:tabLst/>
              <a:defRPr/>
            </a:pPr>
            <a:r>
              <a:rPr lang="en-US" sz="2800" b="1" dirty="0">
                <a:latin typeface="DM Sans" pitchFamily="2" charset="77"/>
                <a:ea typeface="+mn-ea"/>
              </a:rPr>
              <a:t>SETU – Expanding our </a:t>
            </a:r>
            <a:r>
              <a:rPr lang="en-US" sz="2800" b="1" dirty="0" err="1">
                <a:latin typeface="DM Sans" pitchFamily="2" charset="77"/>
                <a:ea typeface="+mn-ea"/>
              </a:rPr>
              <a:t>Programme</a:t>
            </a:r>
            <a:r>
              <a:rPr lang="en-US" sz="2800" b="1" dirty="0">
                <a:latin typeface="DM Sans" pitchFamily="2" charset="77"/>
                <a:ea typeface="+mn-ea"/>
              </a:rPr>
              <a:t> Portfolio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8B2388-2BAD-305A-650E-E88179E222B0}"/>
              </a:ext>
            </a:extLst>
          </p:cNvPr>
          <p:cNvSpPr txBox="1"/>
          <p:nvPr/>
        </p:nvSpPr>
        <p:spPr>
          <a:xfrm>
            <a:off x="1705230" y="1816443"/>
            <a:ext cx="7846541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Body text here.</a:t>
            </a:r>
          </a:p>
        </p:txBody>
      </p:sp>
      <p:pic>
        <p:nvPicPr>
          <p:cNvPr id="27" name="Picture 26" descr="A group of people standing in front of a sign&#10;&#10;AI-generated content may be incorrect.">
            <a:extLst>
              <a:ext uri="{FF2B5EF4-FFF2-40B4-BE49-F238E27FC236}">
                <a16:creationId xmlns:a16="http://schemas.microsoft.com/office/drawing/2014/main" id="{EAF82162-E674-3817-88AD-33A9C30A6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44" t="11488" r="8380" b="14786"/>
          <a:stretch>
            <a:fillRect/>
          </a:stretch>
        </p:blipFill>
        <p:spPr>
          <a:xfrm>
            <a:off x="1049572" y="1630017"/>
            <a:ext cx="3856527" cy="2266121"/>
          </a:xfrm>
          <a:prstGeom prst="rect">
            <a:avLst/>
          </a:prstGeom>
        </p:spPr>
      </p:pic>
      <p:pic>
        <p:nvPicPr>
          <p:cNvPr id="29" name="Picture 28" descr="A group of people standing in a field holding a sign&#10;&#10;AI-generated content may be incorrect.">
            <a:extLst>
              <a:ext uri="{FF2B5EF4-FFF2-40B4-BE49-F238E27FC236}">
                <a16:creationId xmlns:a16="http://schemas.microsoft.com/office/drawing/2014/main" id="{CB654C04-F730-5333-F606-26BB5BF5BE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425" t="15791" r="6629" b="23262"/>
          <a:stretch>
            <a:fillRect/>
          </a:stretch>
        </p:blipFill>
        <p:spPr>
          <a:xfrm>
            <a:off x="5367128" y="1630018"/>
            <a:ext cx="4285756" cy="2274071"/>
          </a:xfrm>
          <a:prstGeom prst="rect">
            <a:avLst/>
          </a:prstGeom>
        </p:spPr>
      </p:pic>
      <p:pic>
        <p:nvPicPr>
          <p:cNvPr id="31" name="Picture 30" descr="A group of people looking at a skeleton in a museum&#10;&#10;AI-generated content may be incorrect.">
            <a:extLst>
              <a:ext uri="{FF2B5EF4-FFF2-40B4-BE49-F238E27FC236}">
                <a16:creationId xmlns:a16="http://schemas.microsoft.com/office/drawing/2014/main" id="{BE255D86-0878-CB2D-8AEF-A8D9A1022D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860" r="1016" b="14925"/>
          <a:stretch>
            <a:fillRect/>
          </a:stretch>
        </p:blipFill>
        <p:spPr>
          <a:xfrm>
            <a:off x="1041623" y="3991555"/>
            <a:ext cx="3848682" cy="2192466"/>
          </a:xfrm>
          <a:prstGeom prst="rect">
            <a:avLst/>
          </a:prstGeom>
        </p:spPr>
      </p:pic>
      <p:pic>
        <p:nvPicPr>
          <p:cNvPr id="33" name="Picture 32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D4938F20-1AA2-F3C5-1976-FF707983911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84" t="2128" r="184" b="21431"/>
          <a:stretch>
            <a:fillRect/>
          </a:stretch>
        </p:blipFill>
        <p:spPr>
          <a:xfrm>
            <a:off x="5343193" y="3983604"/>
            <a:ext cx="4318759" cy="222636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0439804-5AF0-3028-77BD-FF0B7052173C}"/>
              </a:ext>
            </a:extLst>
          </p:cNvPr>
          <p:cNvSpPr/>
          <p:nvPr/>
        </p:nvSpPr>
        <p:spPr>
          <a:xfrm>
            <a:off x="1039089" y="5829300"/>
            <a:ext cx="3844637" cy="353291"/>
          </a:xfrm>
          <a:prstGeom prst="rect">
            <a:avLst/>
          </a:prstGeom>
          <a:solidFill>
            <a:schemeClr val="bg2">
              <a:lumMod val="25000"/>
              <a:alpha val="5518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Visit to Royal Veterinary College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229750D-107F-4CC0-CEE9-698B2DF5E02D}"/>
              </a:ext>
            </a:extLst>
          </p:cNvPr>
          <p:cNvSpPr/>
          <p:nvPr/>
        </p:nvSpPr>
        <p:spPr>
          <a:xfrm>
            <a:off x="5347852" y="5805054"/>
            <a:ext cx="4305303" cy="408709"/>
          </a:xfrm>
          <a:prstGeom prst="rect">
            <a:avLst/>
          </a:prstGeom>
          <a:solidFill>
            <a:schemeClr val="bg2">
              <a:lumMod val="50000"/>
              <a:alpha val="5518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Pharmacy Education and Networking Event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2C7E163-9AAD-6C60-B48D-12E6666E3B63}"/>
              </a:ext>
            </a:extLst>
          </p:cNvPr>
          <p:cNvSpPr txBox="1"/>
          <p:nvPr/>
        </p:nvSpPr>
        <p:spPr>
          <a:xfrm>
            <a:off x="9752388" y="1629882"/>
            <a:ext cx="2240757" cy="4707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Veterinary Medicine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Pharmacy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BA (Geography &amp; Home Economics)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Increased capacity in nursing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Expansion of Apprenticeship capacity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Inter Light" panose="02000503000000020004" pitchFamily="2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In Development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Optometry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/>
                <a:ea typeface="Inter Light" panose="02000503000000020004" pitchFamily="2" charset="0"/>
                <a:cs typeface="+mn-cs"/>
              </a:rPr>
              <a:t>Teacher Education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/>
                <a:ea typeface="Inter Light" panose="02000503000000020004" pitchFamily="2" charset="0"/>
                <a:cs typeface="+mn-cs"/>
              </a:rPr>
              <a:t>Physiotherapy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Inter Light" panose="02000503000000020004" pitchFamily="2" charset="0"/>
              <a:ea typeface="Inter Light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762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C311D-7A96-B63F-814F-A7CAD204F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D615DD-978C-A724-0491-017BE0F82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setu.ie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825BF4-AB10-E467-A6A3-19D3ECEDE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850013-0FED-DB4F-A95E-FFF4A5127B9C}" type="slidenum">
              <a:rPr kumimoji="0" lang="en-IE" sz="1400" b="1" i="0" u="none" strike="noStrike" kern="1200" cap="none" spc="0" normalizeH="0" baseline="0" noProof="0" smtClean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IE" sz="1400" b="1" i="0" u="none" strike="noStrike" kern="1200" cap="none" spc="0" normalizeH="0" baseline="0" noProof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6D4A4-078B-A5AC-7B7F-91FD35CC969D}"/>
              </a:ext>
            </a:extLst>
          </p:cNvPr>
          <p:cNvSpPr txBox="1">
            <a:spLocks/>
          </p:cNvSpPr>
          <p:nvPr/>
        </p:nvSpPr>
        <p:spPr>
          <a:xfrm>
            <a:off x="931508" y="205397"/>
            <a:ext cx="10420042" cy="711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541338" indent="-530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1pPr>
            <a:lvl2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2pPr>
            <a:lvl3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3pPr>
            <a:lvl4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4pPr>
            <a:lvl5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fontAlgn="auto">
              <a:spcBef>
                <a:spcPct val="0"/>
              </a:spcBef>
              <a:spcAft>
                <a:spcPts val="0"/>
              </a:spcAft>
              <a:buClr>
                <a:srgbClr val="4EB47D"/>
              </a:buClr>
              <a:buSzTx/>
              <a:buFont typeface=".PingFang SC Regular"/>
              <a:buNone/>
              <a:tabLst/>
              <a:defRPr/>
            </a:pPr>
            <a:r>
              <a:rPr lang="en-US" sz="2800" b="1" dirty="0">
                <a:latin typeface="DM Sans" pitchFamily="2" charset="77"/>
                <a:ea typeface="+mn-ea"/>
              </a:rPr>
              <a:t>Widening Access through Partnerships &amp; Lifelong Learning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8A9B17-AEF0-7E5A-493E-55A6F4A8EF24}"/>
              </a:ext>
            </a:extLst>
          </p:cNvPr>
          <p:cNvSpPr txBox="1"/>
          <p:nvPr/>
        </p:nvSpPr>
        <p:spPr>
          <a:xfrm>
            <a:off x="1705230" y="1816443"/>
            <a:ext cx="7846541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Body text here.</a:t>
            </a:r>
          </a:p>
        </p:txBody>
      </p:sp>
      <p:pic>
        <p:nvPicPr>
          <p:cNvPr id="9" name="Picture 8" descr="A group of people in military uniforms&#10;&#10;Description automatically generated">
            <a:extLst>
              <a:ext uri="{FF2B5EF4-FFF2-40B4-BE49-F238E27FC236}">
                <a16:creationId xmlns:a16="http://schemas.microsoft.com/office/drawing/2014/main" id="{A0625DF4-A0F6-34BB-8859-A2B60660DB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036"/>
          <a:stretch/>
        </p:blipFill>
        <p:spPr>
          <a:xfrm>
            <a:off x="931508" y="920649"/>
            <a:ext cx="4833710" cy="2814617"/>
          </a:xfrm>
          <a:prstGeom prst="rect">
            <a:avLst/>
          </a:prstGeom>
        </p:spPr>
      </p:pic>
      <p:pic>
        <p:nvPicPr>
          <p:cNvPr id="13" name="Picture 1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0AEB0788-2061-4774-787F-5F9E444C6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238" y="3816323"/>
            <a:ext cx="4188408" cy="2804012"/>
          </a:xfrm>
          <a:prstGeom prst="rect">
            <a:avLst/>
          </a:prstGeom>
        </p:spPr>
      </p:pic>
      <p:pic>
        <p:nvPicPr>
          <p:cNvPr id="17" name="Picture 16" descr="A group of people standing in front of a sign&#10;&#10;Description automatically generated">
            <a:extLst>
              <a:ext uri="{FF2B5EF4-FFF2-40B4-BE49-F238E27FC236}">
                <a16:creationId xmlns:a16="http://schemas.microsoft.com/office/drawing/2014/main" id="{09E716E3-066C-9733-E75D-45BB2E6B6E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2207"/>
          <a:stretch/>
        </p:blipFill>
        <p:spPr>
          <a:xfrm>
            <a:off x="6101048" y="919103"/>
            <a:ext cx="4179991" cy="2718454"/>
          </a:xfrm>
          <a:prstGeom prst="rect">
            <a:avLst/>
          </a:prstGeom>
        </p:spPr>
      </p:pic>
      <p:pic>
        <p:nvPicPr>
          <p:cNvPr id="19" name="Picture 18" descr="A group of people holding a framed certificate&#10;&#10;Description automatically generated">
            <a:extLst>
              <a:ext uri="{FF2B5EF4-FFF2-40B4-BE49-F238E27FC236}">
                <a16:creationId xmlns:a16="http://schemas.microsoft.com/office/drawing/2014/main" id="{4C3D4CCC-A679-6A6C-C0D6-0BEC6B4649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678" y="3818922"/>
            <a:ext cx="4182508" cy="285431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A230F51-22F5-D393-23A2-7A39D3AAA210}"/>
              </a:ext>
            </a:extLst>
          </p:cNvPr>
          <p:cNvSpPr txBox="1"/>
          <p:nvPr/>
        </p:nvSpPr>
        <p:spPr>
          <a:xfrm>
            <a:off x="10227908" y="2121243"/>
            <a:ext cx="2240757" cy="28146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+mn-ea"/>
                <a:cs typeface="+mn-cs"/>
              </a:rPr>
              <a:t>Defence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+mn-ea"/>
                <a:cs typeface="+mn-cs"/>
              </a:rPr>
              <a:t> Forces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+mn-ea"/>
                <a:cs typeface="+mn-cs"/>
              </a:rPr>
              <a:t>ETB Partners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+mn-ea"/>
                <a:cs typeface="+mn-cs"/>
              </a:rPr>
              <a:t>An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+mn-ea"/>
                <a:cs typeface="+mn-cs"/>
              </a:rPr>
              <a:t>Tiglin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+mn-ea"/>
                <a:cs typeface="+mn-cs"/>
              </a:rPr>
              <a:t>An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 panose="02000503000000020004" pitchFamily="2" charset="0"/>
                <a:ea typeface="+mn-ea"/>
                <a:cs typeface="+mn-cs"/>
              </a:rPr>
              <a:t>Cosán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Inter Light" panose="020005030000000200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Inter Light" panose="02000503000000020004" pitchFamily="2" charset="0"/>
              <a:ea typeface="Inter Light" panose="02000503000000020004" pitchFamily="2" charset="0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Inter Light" panose="02000503000000020004" pitchFamily="2" charset="0"/>
              <a:ea typeface="Inter Light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083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8319B4-58D9-C734-1BB5-F512DBB06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setu.ie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69B17-B6ED-CDBC-3057-330611D2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850013-0FED-DB4F-A95E-FFF4A5127B9C}" type="slidenum">
              <a:rPr kumimoji="0" lang="en-IE" sz="1400" b="1" i="0" u="none" strike="noStrike" kern="1200" cap="none" spc="0" normalizeH="0" baseline="0" noProof="0" smtClean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IE" sz="1400" b="1" i="0" u="none" strike="noStrike" kern="1200" cap="none" spc="0" normalizeH="0" baseline="0" noProof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9AC12EA-1BE9-FFE4-E1B2-0F701D390F9C}"/>
              </a:ext>
            </a:extLst>
          </p:cNvPr>
          <p:cNvSpPr txBox="1">
            <a:spLocks/>
          </p:cNvSpPr>
          <p:nvPr/>
        </p:nvSpPr>
        <p:spPr>
          <a:xfrm>
            <a:off x="410064" y="-155109"/>
            <a:ext cx="10040221" cy="11955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541338" indent="-530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1pPr>
            <a:lvl2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2pPr>
            <a:lvl3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3pPr>
            <a:lvl4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4pPr>
            <a:lvl5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fontAlgn="auto">
              <a:spcBef>
                <a:spcPct val="0"/>
              </a:spcBef>
              <a:spcAft>
                <a:spcPts val="0"/>
              </a:spcAft>
              <a:buClr>
                <a:srgbClr val="4EB47D"/>
              </a:buClr>
              <a:buSzTx/>
              <a:buFont typeface=".PingFang SC Regular"/>
              <a:buNone/>
              <a:tabLst/>
              <a:defRPr/>
            </a:pPr>
            <a:r>
              <a:rPr lang="en-US" sz="3000" b="1" dirty="0">
                <a:latin typeface="DM Sans" pitchFamily="2" charset="77"/>
                <a:ea typeface="+mn-ea"/>
              </a:rPr>
              <a:t>Leaders in Advocating for Equality, Diversity and Inclusion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FD7AFF-C71F-01A1-4D87-AEAC78BC75B5}"/>
              </a:ext>
            </a:extLst>
          </p:cNvPr>
          <p:cNvSpPr txBox="1"/>
          <p:nvPr/>
        </p:nvSpPr>
        <p:spPr>
          <a:xfrm>
            <a:off x="590359" y="4459560"/>
            <a:ext cx="784654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/>
                <a:ea typeface="Inter Light" panose="02000503000000020004" pitchFamily="2" charset="0"/>
                <a:cs typeface="+mn-cs"/>
              </a:rPr>
              <a:t>SETU Sanctuary Scholarship Graduate, Grace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/>
                <a:ea typeface="Inter Light" panose="02000503000000020004" pitchFamily="2" charset="0"/>
                <a:cs typeface="+mn-cs"/>
              </a:rPr>
              <a:t>Finlari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/>
                <a:ea typeface="Inter Light" panose="02000503000000020004" pitchFamily="2" charset="0"/>
                <a:cs typeface="+mn-cs"/>
              </a:rPr>
              <a:t> pictured with her family</a:t>
            </a:r>
          </a:p>
        </p:txBody>
      </p:sp>
      <p:pic>
        <p:nvPicPr>
          <p:cNvPr id="11" name="Picture 1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0D7679C-3726-78DE-EEF3-1B32882BE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77" b="11915"/>
          <a:stretch/>
        </p:blipFill>
        <p:spPr>
          <a:xfrm>
            <a:off x="3454771" y="1304218"/>
            <a:ext cx="5282457" cy="30126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000C5C6-95B9-6501-01D4-795987C3BA42}"/>
              </a:ext>
            </a:extLst>
          </p:cNvPr>
          <p:cNvSpPr txBox="1"/>
          <p:nvPr/>
        </p:nvSpPr>
        <p:spPr>
          <a:xfrm>
            <a:off x="9023976" y="954136"/>
            <a:ext cx="3048281" cy="18564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/>
                <a:ea typeface="+mn-ea"/>
                <a:cs typeface="+mn-cs"/>
              </a:rPr>
              <a:t>SETU is officially designated as a </a:t>
            </a:r>
            <a:r>
              <a:rPr kumimoji="0" lang="en-US" sz="2200" b="1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/>
                <a:ea typeface="+mn-ea"/>
                <a:cs typeface="+mn-cs"/>
              </a:rPr>
              <a:t>University of Sanctuary,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/>
                <a:ea typeface="+mn-ea"/>
                <a:cs typeface="+mn-cs"/>
              </a:rPr>
              <a:t> affirming its commitment to welcoming refugees, asylum seekers, and vulnerable migrants.</a:t>
            </a:r>
          </a:p>
        </p:txBody>
      </p:sp>
      <p:pic>
        <p:nvPicPr>
          <p:cNvPr id="1026" name="Picture 2" descr="Two women holding a black object&#10;&#10;AI-generated content may be incorrect.">
            <a:extLst>
              <a:ext uri="{FF2B5EF4-FFF2-40B4-BE49-F238E27FC236}">
                <a16:creationId xmlns:a16="http://schemas.microsoft.com/office/drawing/2014/main" id="{DA9E3EA3-2638-742B-66C3-9DA1F9EF0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65" y="1304218"/>
            <a:ext cx="2914650" cy="265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A group of people on a stage&#10;&#10;AI-generated content may be incorrect.">
            <a:extLst>
              <a:ext uri="{FF2B5EF4-FFF2-40B4-BE49-F238E27FC236}">
                <a16:creationId xmlns:a16="http://schemas.microsoft.com/office/drawing/2014/main" id="{D6D153C2-6BB1-FE8C-7016-8F6601AEE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900" y="2937868"/>
            <a:ext cx="29146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3A0802F6-64EA-A117-CDD1-5DFFE68C5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302" y="4745218"/>
            <a:ext cx="2914650" cy="19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8894D1-2DFC-40C8-9AC8-FB75ECC93DAB}"/>
              </a:ext>
            </a:extLst>
          </p:cNvPr>
          <p:cNvSpPr txBox="1"/>
          <p:nvPr/>
        </p:nvSpPr>
        <p:spPr>
          <a:xfrm>
            <a:off x="239487" y="5061856"/>
            <a:ext cx="4767942" cy="119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/>
                <a:ea typeface="+mn-ea"/>
                <a:cs typeface="+mn-cs"/>
              </a:rPr>
              <a:t>SETU was awarded the prestigious Athena Swan Ireland Bronze Institutional Award,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/>
                <a:ea typeface="+mn-ea"/>
                <a:cs typeface="+mn-cs"/>
              </a:rPr>
              <a:t>recognising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 Light"/>
                <a:ea typeface="+mn-ea"/>
                <a:cs typeface="+mn-cs"/>
              </a:rPr>
              <a:t> its commitment to advancing gender equality and fostering an inclusive academic and research environment.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Inter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730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00593" y="3175204"/>
            <a:ext cx="5990814" cy="2937914"/>
          </a:xfrm>
          <a:custGeom>
            <a:avLst/>
            <a:gdLst/>
            <a:ahLst/>
            <a:cxnLst/>
            <a:rect l="l" t="t" r="r" b="b"/>
            <a:pathLst>
              <a:path w="8986221" h="4406871">
                <a:moveTo>
                  <a:pt x="0" y="0"/>
                </a:moveTo>
                <a:lnTo>
                  <a:pt x="8986222" y="0"/>
                </a:lnTo>
                <a:lnTo>
                  <a:pt x="8986222" y="4406871"/>
                </a:lnTo>
                <a:lnTo>
                  <a:pt x="0" y="44068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1269"/>
            </a:stretch>
          </a:blipFill>
        </p:spPr>
        <p:txBody>
          <a:bodyPr/>
          <a:lstStyle/>
          <a:p>
            <a:endParaRPr lang="en-IE" sz="1200"/>
          </a:p>
        </p:txBody>
      </p:sp>
      <p:sp>
        <p:nvSpPr>
          <p:cNvPr id="3" name="Freeform 3"/>
          <p:cNvSpPr/>
          <p:nvPr/>
        </p:nvSpPr>
        <p:spPr>
          <a:xfrm>
            <a:off x="2328914" y="1160914"/>
            <a:ext cx="7534173" cy="2552201"/>
          </a:xfrm>
          <a:custGeom>
            <a:avLst/>
            <a:gdLst/>
            <a:ahLst/>
            <a:cxnLst/>
            <a:rect l="l" t="t" r="r" b="b"/>
            <a:pathLst>
              <a:path w="11301259" h="3828301">
                <a:moveTo>
                  <a:pt x="0" y="0"/>
                </a:moveTo>
                <a:lnTo>
                  <a:pt x="11301258" y="0"/>
                </a:lnTo>
                <a:lnTo>
                  <a:pt x="11301258" y="3828301"/>
                </a:lnTo>
                <a:lnTo>
                  <a:pt x="0" y="38283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 sz="1200"/>
          </a:p>
        </p:txBody>
      </p:sp>
      <p:sp>
        <p:nvSpPr>
          <p:cNvPr id="5" name="Freeform 5"/>
          <p:cNvSpPr/>
          <p:nvPr/>
        </p:nvSpPr>
        <p:spPr>
          <a:xfrm rot="9260716">
            <a:off x="63044" y="6292849"/>
            <a:ext cx="671421" cy="501047"/>
          </a:xfrm>
          <a:custGeom>
            <a:avLst/>
            <a:gdLst/>
            <a:ahLst/>
            <a:cxnLst/>
            <a:rect l="l" t="t" r="r" b="b"/>
            <a:pathLst>
              <a:path w="1007131" h="751571">
                <a:moveTo>
                  <a:pt x="0" y="0"/>
                </a:moveTo>
                <a:lnTo>
                  <a:pt x="1007131" y="0"/>
                </a:lnTo>
                <a:lnTo>
                  <a:pt x="1007131" y="751571"/>
                </a:lnTo>
                <a:lnTo>
                  <a:pt x="0" y="7515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 sz="1200"/>
          </a:p>
        </p:txBody>
      </p:sp>
      <p:sp>
        <p:nvSpPr>
          <p:cNvPr id="7" name="Freeform 7"/>
          <p:cNvSpPr/>
          <p:nvPr/>
        </p:nvSpPr>
        <p:spPr>
          <a:xfrm rot="8317533">
            <a:off x="11296769" y="6255835"/>
            <a:ext cx="601273" cy="448700"/>
          </a:xfrm>
          <a:custGeom>
            <a:avLst/>
            <a:gdLst/>
            <a:ahLst/>
            <a:cxnLst/>
            <a:rect l="l" t="t" r="r" b="b"/>
            <a:pathLst>
              <a:path w="901909" h="673050">
                <a:moveTo>
                  <a:pt x="0" y="0"/>
                </a:moveTo>
                <a:lnTo>
                  <a:pt x="901909" y="0"/>
                </a:lnTo>
                <a:lnTo>
                  <a:pt x="901909" y="673049"/>
                </a:lnTo>
                <a:lnTo>
                  <a:pt x="0" y="673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 sz="1200"/>
          </a:p>
        </p:txBody>
      </p:sp>
      <p:sp>
        <p:nvSpPr>
          <p:cNvPr id="8" name="Freeform 8"/>
          <p:cNvSpPr/>
          <p:nvPr/>
        </p:nvSpPr>
        <p:spPr>
          <a:xfrm>
            <a:off x="875376" y="6113118"/>
            <a:ext cx="10441249" cy="734135"/>
          </a:xfrm>
          <a:custGeom>
            <a:avLst/>
            <a:gdLst/>
            <a:ahLst/>
            <a:cxnLst/>
            <a:rect l="l" t="t" r="r" b="b"/>
            <a:pathLst>
              <a:path w="15661873" h="1101202">
                <a:moveTo>
                  <a:pt x="0" y="0"/>
                </a:moveTo>
                <a:lnTo>
                  <a:pt x="15661874" y="0"/>
                </a:lnTo>
                <a:lnTo>
                  <a:pt x="15661874" y="1101201"/>
                </a:lnTo>
                <a:lnTo>
                  <a:pt x="0" y="11012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341" b="-4341"/>
            </a:stretch>
          </a:blipFill>
        </p:spPr>
        <p:txBody>
          <a:bodyPr/>
          <a:lstStyle/>
          <a:p>
            <a:endParaRPr lang="en-IE" sz="1200"/>
          </a:p>
        </p:txBody>
      </p:sp>
      <p:sp>
        <p:nvSpPr>
          <p:cNvPr id="9" name="TextBox 9"/>
          <p:cNvSpPr txBox="1"/>
          <p:nvPr/>
        </p:nvSpPr>
        <p:spPr>
          <a:xfrm>
            <a:off x="1941896" y="559894"/>
            <a:ext cx="8014053" cy="39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2"/>
              </a:lnSpc>
            </a:pPr>
            <a:r>
              <a:rPr lang="en-US" sz="3662" b="1" spc="-146">
                <a:solidFill>
                  <a:srgbClr val="000B3D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Waterford as a UNESCO Learning City 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263569" y="181621"/>
            <a:ext cx="1732349" cy="1958587"/>
          </a:xfrm>
          <a:custGeom>
            <a:avLst/>
            <a:gdLst/>
            <a:ahLst/>
            <a:cxnLst/>
            <a:rect l="l" t="t" r="r" b="b"/>
            <a:pathLst>
              <a:path w="2598523" h="2937881">
                <a:moveTo>
                  <a:pt x="0" y="0"/>
                </a:moveTo>
                <a:lnTo>
                  <a:pt x="2598523" y="0"/>
                </a:lnTo>
                <a:lnTo>
                  <a:pt x="2598523" y="2937881"/>
                </a:lnTo>
                <a:lnTo>
                  <a:pt x="0" y="29378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2672" t="-11990" r="-27601" b="-20925"/>
            </a:stretch>
          </a:blipFill>
        </p:spPr>
        <p:txBody>
          <a:bodyPr/>
          <a:lstStyle/>
          <a:p>
            <a:endParaRPr lang="en-IE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B63E2-D20F-9465-5E3E-1A9684497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1D61A4AE-D466-9D45-063E-31FAD39FC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40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56D51-F148-2B3A-2CC6-CA5914A8B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ack text with black text&#10;&#10;AI-generated content may be incorrect.">
            <a:extLst>
              <a:ext uri="{FF2B5EF4-FFF2-40B4-BE49-F238E27FC236}">
                <a16:creationId xmlns:a16="http://schemas.microsoft.com/office/drawing/2014/main" id="{8C2965C2-1B61-BC50-26F1-07EC6017F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75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4BC98-9305-A612-1188-73C0B12AA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united states&#10;&#10;AI-generated content may be incorrect.">
            <a:extLst>
              <a:ext uri="{FF2B5EF4-FFF2-40B4-BE49-F238E27FC236}">
                <a16:creationId xmlns:a16="http://schemas.microsoft.com/office/drawing/2014/main" id="{54952CF7-079E-14BB-B0EC-0C0974DF7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31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58279" y="82181"/>
            <a:ext cx="9459977" cy="49084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r>
              <a:rPr sz="2900" b="1" dirty="0">
                <a:solidFill>
                  <a:srgbClr val="435465"/>
                </a:solidFill>
                <a:latin typeface="DM Sans" pitchFamily="2" charset="77"/>
                <a:ea typeface="+mn-ea"/>
                <a:cs typeface="+mn-cs"/>
              </a:rPr>
              <a:t>R</a:t>
            </a:r>
            <a:r>
              <a:rPr lang="en-IE" sz="2900" b="1" dirty="0" err="1">
                <a:solidFill>
                  <a:srgbClr val="435465"/>
                </a:solidFill>
                <a:latin typeface="DM Sans" pitchFamily="2" charset="77"/>
                <a:ea typeface="+mn-ea"/>
                <a:cs typeface="+mn-cs"/>
              </a:rPr>
              <a:t>ecord</a:t>
            </a:r>
            <a:r>
              <a:rPr lang="en-IE" sz="2900" b="1" dirty="0">
                <a:solidFill>
                  <a:srgbClr val="435465"/>
                </a:solidFill>
                <a:latin typeface="DM Sans" pitchFamily="2" charset="77"/>
                <a:ea typeface="+mn-ea"/>
                <a:cs typeface="+mn-cs"/>
              </a:rPr>
              <a:t> Postgraduate Numbers Graduated in 2025</a:t>
            </a:r>
            <a:endParaRPr sz="2900" b="1" dirty="0">
              <a:solidFill>
                <a:srgbClr val="435465"/>
              </a:solidFill>
              <a:latin typeface="DM Sans" pitchFamily="2" charset="77"/>
              <a:ea typeface="+mn-ea"/>
              <a:cs typeface="+mn-c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29833" y="1425955"/>
            <a:ext cx="5255260" cy="5349875"/>
            <a:chOff x="6029833" y="1425955"/>
            <a:chExt cx="5255260" cy="53498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29833" y="1425955"/>
              <a:ext cx="5255133" cy="35016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5064" y="4967593"/>
              <a:ext cx="3751072" cy="180822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37133" y="5817209"/>
            <a:ext cx="43110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435364"/>
                </a:solidFill>
                <a:latin typeface="Calibri"/>
                <a:cs typeface="Calibri"/>
              </a:rPr>
              <a:t>51</a:t>
            </a:r>
            <a:r>
              <a:rPr sz="1800" b="1" spc="-45" dirty="0">
                <a:solidFill>
                  <a:srgbClr val="435364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35364"/>
                </a:solidFill>
                <a:latin typeface="Calibri"/>
                <a:cs typeface="Calibri"/>
              </a:rPr>
              <a:t>postgraduate</a:t>
            </a:r>
            <a:r>
              <a:rPr sz="1800" b="1" spc="-65" dirty="0">
                <a:solidFill>
                  <a:srgbClr val="435364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35364"/>
                </a:solidFill>
                <a:latin typeface="Calibri"/>
                <a:cs typeface="Calibri"/>
              </a:rPr>
              <a:t>research</a:t>
            </a:r>
            <a:r>
              <a:rPr sz="1800" b="1" spc="-40" dirty="0">
                <a:solidFill>
                  <a:srgbClr val="435364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35364"/>
                </a:solidFill>
                <a:latin typeface="Calibri"/>
                <a:cs typeface="Calibri"/>
              </a:rPr>
              <a:t>students</a:t>
            </a:r>
            <a:r>
              <a:rPr sz="1800" b="1" spc="-55" dirty="0">
                <a:solidFill>
                  <a:srgbClr val="435364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35364"/>
                </a:solidFill>
                <a:latin typeface="Calibri"/>
                <a:cs typeface="Calibri"/>
              </a:rPr>
              <a:t>graduated </a:t>
            </a:r>
            <a:r>
              <a:rPr sz="1800" b="1" dirty="0">
                <a:solidFill>
                  <a:srgbClr val="435364"/>
                </a:solidFill>
                <a:latin typeface="Calibri"/>
                <a:cs typeface="Calibri"/>
              </a:rPr>
              <a:t>from</a:t>
            </a:r>
            <a:r>
              <a:rPr sz="1800" b="1" spc="-10" dirty="0">
                <a:solidFill>
                  <a:srgbClr val="435364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35364"/>
                </a:solidFill>
                <a:latin typeface="Calibri"/>
                <a:cs typeface="Calibri"/>
              </a:rPr>
              <a:t>SETU</a:t>
            </a:r>
            <a:r>
              <a:rPr sz="1800" b="1" spc="-15" dirty="0">
                <a:solidFill>
                  <a:srgbClr val="435364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35364"/>
                </a:solidFill>
                <a:latin typeface="Calibri"/>
                <a:cs typeface="Calibri"/>
              </a:rPr>
              <a:t>in</a:t>
            </a:r>
            <a:r>
              <a:rPr sz="1800" b="1" spc="-30" dirty="0">
                <a:solidFill>
                  <a:srgbClr val="435364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35364"/>
                </a:solidFill>
                <a:latin typeface="Calibri"/>
                <a:cs typeface="Calibri"/>
              </a:rPr>
              <a:t>October</a:t>
            </a:r>
            <a:r>
              <a:rPr sz="1800" b="1" spc="-50" dirty="0">
                <a:solidFill>
                  <a:srgbClr val="435364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35364"/>
                </a:solidFill>
                <a:latin typeface="Calibri"/>
                <a:cs typeface="Calibri"/>
              </a:rPr>
              <a:t>2025.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435364"/>
                </a:solidFill>
                <a:latin typeface="Calibri"/>
                <a:cs typeface="Calibri"/>
              </a:rPr>
              <a:t>43</a:t>
            </a:r>
            <a:r>
              <a:rPr sz="1800" b="1" spc="-50" dirty="0">
                <a:solidFill>
                  <a:srgbClr val="435364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35364"/>
                </a:solidFill>
                <a:latin typeface="Calibri"/>
                <a:cs typeface="Calibri"/>
              </a:rPr>
              <a:t>doctoral</a:t>
            </a:r>
            <a:r>
              <a:rPr sz="1800" b="1" spc="-55" dirty="0">
                <a:solidFill>
                  <a:srgbClr val="435364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35364"/>
                </a:solidFill>
                <a:latin typeface="Calibri"/>
                <a:cs typeface="Calibri"/>
              </a:rPr>
              <a:t>graduations.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58279" y="704341"/>
            <a:ext cx="4824730" cy="4927600"/>
            <a:chOff x="558279" y="704341"/>
            <a:chExt cx="4824730" cy="49276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279" y="704341"/>
              <a:ext cx="4824349" cy="2707640"/>
            </a:xfrm>
            <a:prstGeom prst="rect">
              <a:avLst/>
            </a:prstGeom>
          </p:spPr>
        </p:pic>
        <p:pic>
          <p:nvPicPr>
            <p:cNvPr id="9" name="object 9" descr="A group of people in graduation gowns  AI-generated content may b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0299" y="3007131"/>
              <a:ext cx="3186303" cy="262470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1088116" y="6423456"/>
            <a:ext cx="1873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767676"/>
                </a:solidFill>
                <a:latin typeface="Calibri"/>
                <a:cs typeface="Calibri"/>
              </a:rPr>
              <a:t>11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8ADC5B6-1569-E28B-CEC9-857B3571F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965802" y="6135438"/>
            <a:ext cx="1387997" cy="18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rgbClr val="435465"/>
                </a:solidFill>
                <a:latin typeface="DM Sans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setu.ie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8799D9-B3CF-3D51-7AB9-92C4D61E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1550" y="6138000"/>
            <a:ext cx="456449" cy="18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435465"/>
                </a:solidFill>
                <a:latin typeface="DM Sans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850013-0FED-DB4F-A95E-FFF4A5127B9C}" type="slidenum">
              <a:rPr kumimoji="0" lang="en-IE" sz="1400" b="1" i="0" u="none" strike="noStrike" kern="1200" cap="none" spc="0" normalizeH="0" baseline="0" noProof="0" smtClean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IE" sz="1400" b="1" i="0" u="none" strike="noStrike" kern="1200" cap="none" spc="0" normalizeH="0" baseline="0" noProof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F0C96-E63B-B5BB-EABF-DDE23CBB4EEE}"/>
              </a:ext>
            </a:extLst>
          </p:cNvPr>
          <p:cNvSpPr txBox="1"/>
          <p:nvPr/>
        </p:nvSpPr>
        <p:spPr>
          <a:xfrm>
            <a:off x="692760" y="1679831"/>
            <a:ext cx="5434228" cy="3086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Global Partnership Strategy developed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EU-CONEXUS European University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European University Association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TrustEd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 Ireland Quality Mark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RDI global partnerships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n-cs"/>
            </a:endParaRPr>
          </a:p>
        </p:txBody>
      </p:sp>
      <p:pic>
        <p:nvPicPr>
          <p:cNvPr id="9" name="Picture 8" descr="TrustEd Ireland Quality Mark&#10;">
            <a:extLst>
              <a:ext uri="{FF2B5EF4-FFF2-40B4-BE49-F238E27FC236}">
                <a16:creationId xmlns:a16="http://schemas.microsoft.com/office/drawing/2014/main" id="{9C00ACAA-7B0E-6804-6FF6-25C5ABC52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820" y="4772738"/>
            <a:ext cx="3171179" cy="1880837"/>
          </a:xfrm>
          <a:prstGeom prst="rect">
            <a:avLst/>
          </a:prstGeom>
        </p:spPr>
      </p:pic>
      <p:pic>
        <p:nvPicPr>
          <p:cNvPr id="11" name="Picture 10" descr="European University Association logo&#10;">
            <a:extLst>
              <a:ext uri="{FF2B5EF4-FFF2-40B4-BE49-F238E27FC236}">
                <a16:creationId xmlns:a16="http://schemas.microsoft.com/office/drawing/2014/main" id="{85CF384C-55A4-3A89-E568-C47FE658D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548" y="5533457"/>
            <a:ext cx="2922449" cy="569877"/>
          </a:xfrm>
          <a:prstGeom prst="rect">
            <a:avLst/>
          </a:prstGeom>
        </p:spPr>
      </p:pic>
      <p:pic>
        <p:nvPicPr>
          <p:cNvPr id="12" name="Picture 11" descr="EU-CONEXUS European University&#10;">
            <a:extLst>
              <a:ext uri="{FF2B5EF4-FFF2-40B4-BE49-F238E27FC236}">
                <a16:creationId xmlns:a16="http://schemas.microsoft.com/office/drawing/2014/main" id="{170B02CE-7358-B5A5-8FD1-63ABB5B59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879" y="5544654"/>
            <a:ext cx="2412074" cy="6391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1FF4BA3-9A7B-D9D9-8E30-B6E303286720}"/>
              </a:ext>
            </a:extLst>
          </p:cNvPr>
          <p:cNvSpPr txBox="1"/>
          <p:nvPr/>
        </p:nvSpPr>
        <p:spPr>
          <a:xfrm>
            <a:off x="721039" y="706709"/>
            <a:ext cx="6098192" cy="513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435465"/>
                </a:solidFill>
                <a:latin typeface="DM Sans" pitchFamily="2" charset="77"/>
              </a:rPr>
              <a:t>Global Collaboration</a:t>
            </a:r>
          </a:p>
        </p:txBody>
      </p:sp>
      <p:pic>
        <p:nvPicPr>
          <p:cNvPr id="16" name="Picture 15" descr="Map of world showing SETU's collaborations and top research areas from the last five years&#10;">
            <a:extLst>
              <a:ext uri="{FF2B5EF4-FFF2-40B4-BE49-F238E27FC236}">
                <a16:creationId xmlns:a16="http://schemas.microsoft.com/office/drawing/2014/main" id="{40ECE03B-DC4B-5A8F-CC40-70077D3C66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109" y="318362"/>
            <a:ext cx="5805450" cy="41099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 descr="Map of world illustrating SETU collaborations and top research areas from the last five years&#10;">
            <a:extLst>
              <a:ext uri="{FF2B5EF4-FFF2-40B4-BE49-F238E27FC236}">
                <a16:creationId xmlns:a16="http://schemas.microsoft.com/office/drawing/2014/main" id="{A1C84466-2185-62D1-0165-7952F036EDA3}"/>
              </a:ext>
            </a:extLst>
          </p:cNvPr>
          <p:cNvSpPr txBox="1"/>
          <p:nvPr/>
        </p:nvSpPr>
        <p:spPr>
          <a:xfrm>
            <a:off x="6227337" y="4549222"/>
            <a:ext cx="5805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rPr>
              <a:t>Collaborations and top research areas from the last five years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41036B-4C1B-044E-7F04-F22B36322656}"/>
              </a:ext>
            </a:extLst>
          </p:cNvPr>
          <p:cNvSpPr/>
          <p:nvPr/>
        </p:nvSpPr>
        <p:spPr>
          <a:xfrm>
            <a:off x="6126988" y="204425"/>
            <a:ext cx="5315692" cy="58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091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F8B4A0-CD12-2859-23AA-3E142125C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setu.ie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B70BA5-E9AB-F93E-843A-60BACDBBB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850013-0FED-DB4F-A95E-FFF4A5127B9C}" type="slidenum">
              <a:rPr kumimoji="0" lang="en-IE" sz="1400" b="1" i="0" u="none" strike="noStrike" kern="1200" cap="none" spc="0" normalizeH="0" baseline="0" noProof="0" smtClean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54A6EB-A9B2-E0A4-CAB0-8092565C81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16" b="11431"/>
          <a:stretch/>
        </p:blipFill>
        <p:spPr>
          <a:xfrm>
            <a:off x="1185705" y="4838110"/>
            <a:ext cx="3950812" cy="18494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8ABE82-EF7B-A3D4-C65F-1D66100002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0" b="-1188"/>
          <a:stretch/>
        </p:blipFill>
        <p:spPr>
          <a:xfrm>
            <a:off x="6317258" y="4563851"/>
            <a:ext cx="3509094" cy="2123700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50056427-BE6A-7530-B57C-C1E352DF8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689" y="994755"/>
            <a:ext cx="3426428" cy="2986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02B1F5-68BB-6065-20EA-F94F318751AA}"/>
              </a:ext>
            </a:extLst>
          </p:cNvPr>
          <p:cNvSpPr txBox="1"/>
          <p:nvPr/>
        </p:nvSpPr>
        <p:spPr>
          <a:xfrm>
            <a:off x="9873021" y="2252787"/>
            <a:ext cx="2266710" cy="258532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CCA3A"/>
                </a:solidFill>
                <a:effectLst/>
                <a:uLnTx/>
                <a:uFillTx/>
                <a:latin typeface="Inter" panose="020B0502030000000004" pitchFamily="34" charset="0"/>
                <a:ea typeface="Inter" panose="020B0502030000000004" pitchFamily="34" charset="0"/>
                <a:cs typeface="+mn-cs"/>
              </a:rPr>
              <a:t>University-Enterprise Quarter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B0502030000000004" pitchFamily="34" charset="0"/>
                <a:ea typeface="Inter" panose="020B0502030000000004" pitchFamily="34" charset="0"/>
                <a:cs typeface="+mn-cs"/>
              </a:rPr>
              <a:t>on former Waterford Crystal site planned as regional innovation hub, co-locating business, education, research and building on existing successes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6E7D95-AE6B-40E4-196B-F23648E56DD0}"/>
              </a:ext>
            </a:extLst>
          </p:cNvPr>
          <p:cNvSpPr/>
          <p:nvPr/>
        </p:nvSpPr>
        <p:spPr>
          <a:xfrm>
            <a:off x="1185705" y="994755"/>
            <a:ext cx="4910295" cy="3486810"/>
          </a:xfrm>
          <a:prstGeom prst="rect">
            <a:avLst/>
          </a:prstGeom>
          <a:solidFill>
            <a:srgbClr val="A199C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C000">
                  <a:lumMod val="40000"/>
                  <a:lumOff val="6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Administration Building – Carlow (2024)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C000">
                  <a:lumMod val="40000"/>
                  <a:lumOff val="6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Energy Retrofit Business Building Waterford (2024)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C000">
                  <a:lumMod val="40000"/>
                  <a:lumOff val="6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Engineering &amp; Advanced Science 12,800m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2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 - Waterford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C000">
                  <a:lumMod val="40000"/>
                  <a:lumOff val="6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Advanced Science Building – Carlow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C000">
                  <a:lumMod val="40000"/>
                  <a:lumOff val="6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Vet &amp; Pharma Building –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GlassWorks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C000">
                  <a:lumMod val="40000"/>
                  <a:lumOff val="6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One Health Building - Glassworks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C000">
                  <a:lumMod val="40000"/>
                  <a:lumOff val="6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Wexford campus – New campus site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C000">
                  <a:lumMod val="40000"/>
                  <a:lumOff val="6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dirty="0">
                <a:solidFill>
                  <a:prstClr val="white"/>
                </a:solidFill>
                <a:latin typeface="Inter" panose="02000503000000020004" pitchFamily="2" charset="0"/>
                <a:ea typeface="Inter" panose="02000503000000020004" pitchFamily="2" charset="0"/>
                <a:cs typeface="Calibri"/>
              </a:rPr>
              <a:t>Student Accommodation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D2D73E-3A04-A640-9F83-93E2FF611C02}"/>
              </a:ext>
            </a:extLst>
          </p:cNvPr>
          <p:cNvSpPr txBox="1"/>
          <p:nvPr/>
        </p:nvSpPr>
        <p:spPr>
          <a:xfrm>
            <a:off x="1185705" y="241655"/>
            <a:ext cx="7958295" cy="485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>
                <a:srgbClr val="4EB47D"/>
              </a:buClr>
            </a:pPr>
            <a:r>
              <a:rPr lang="en-US" sz="2800" b="1" dirty="0">
                <a:solidFill>
                  <a:srgbClr val="435465"/>
                </a:solidFill>
                <a:latin typeface="DM Sans" pitchFamily="2" charset="77"/>
              </a:rPr>
              <a:t>Capital Projects (2023 – 2028 and beyond)</a:t>
            </a:r>
          </a:p>
        </p:txBody>
      </p:sp>
    </p:spTree>
    <p:extLst>
      <p:ext uri="{BB962C8B-B14F-4D97-AF65-F5344CB8AC3E}">
        <p14:creationId xmlns:p14="http://schemas.microsoft.com/office/powerpoint/2010/main" val="761808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7A1C50-D774-7281-F834-FD1755C56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2489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FF3DA96-ED59-4B37-BB11-88D83B252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92434" y="6123624"/>
            <a:ext cx="1201706" cy="15865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t>setu.ie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DB62C0B6-E028-430C-B2C2-CD25F3161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1550" y="6138000"/>
            <a:ext cx="456449" cy="180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850013-0FED-DB4F-A95E-FFF4A5127B9C}" type="slidenum">
              <a:rPr kumimoji="0" lang="en-IE" sz="1400" b="1" i="0" u="none" strike="noStrike" kern="1200" cap="none" spc="0" normalizeH="0" baseline="0" noProof="0" smtClean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DM Sans" pitchFamily="2" charset="77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IE" sz="1400" b="1" i="0" u="none" strike="noStrike" kern="1200" cap="none" spc="0" normalizeH="0" baseline="0" noProof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F40F68D2-4AED-4B01-B99E-2E1C8805700C}"/>
              </a:ext>
            </a:extLst>
          </p:cNvPr>
          <p:cNvSpPr txBox="1">
            <a:spLocks/>
          </p:cNvSpPr>
          <p:nvPr/>
        </p:nvSpPr>
        <p:spPr>
          <a:xfrm>
            <a:off x="5222824" y="375942"/>
            <a:ext cx="5409503" cy="71570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35465"/>
                </a:solidFill>
                <a:latin typeface="DM Sans" pitchFamily="2" charset="77"/>
                <a:ea typeface="+mj-ea"/>
                <a:cs typeface="+mj-cs"/>
              </a:defRPr>
            </a:lvl1pPr>
          </a:lstStyle>
          <a:p>
            <a:pPr marR="0" lvl="0" indent="0" fontAlgn="auto">
              <a:spcAft>
                <a:spcPts val="0"/>
              </a:spcAft>
              <a:buClr>
                <a:srgbClr val="4EB47D"/>
              </a:buClr>
              <a:buSzTx/>
              <a:buFontTx/>
              <a:buNone/>
              <a:tabLst/>
              <a:defRPr/>
            </a:pPr>
            <a:r>
              <a:rPr lang="en-GB" sz="2800" dirty="0">
                <a:ea typeface="+mn-ea"/>
                <a:cs typeface="+mn-cs"/>
              </a:rPr>
              <a:t>Our Ambitions for the Future</a:t>
            </a:r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4A103C5C-2619-4ACB-9FF6-F7072AD63CA0}"/>
              </a:ext>
            </a:extLst>
          </p:cNvPr>
          <p:cNvSpPr txBox="1">
            <a:spLocks/>
          </p:cNvSpPr>
          <p:nvPr/>
        </p:nvSpPr>
        <p:spPr>
          <a:xfrm>
            <a:off x="5222824" y="1199108"/>
            <a:ext cx="6756401" cy="2059968"/>
          </a:xfrm>
          <a:prstGeom prst="rect">
            <a:avLst/>
          </a:prstGeom>
        </p:spPr>
        <p:txBody>
          <a:bodyPr/>
          <a:lstStyle>
            <a:lvl1pPr marL="541338" indent="-5302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1pPr>
            <a:lvl2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2pPr>
            <a:lvl3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3pPr>
            <a:lvl4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4pPr>
            <a:lvl5pPr marL="541338" indent="-530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EB47D"/>
              </a:buClr>
              <a:buFont typeface=".PingFang SC Regular"/>
              <a:buChar char="－"/>
              <a:tabLst/>
              <a:defRPr sz="2500" kern="1200">
                <a:solidFill>
                  <a:srgbClr val="435465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0099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000" b="0" i="0" u="none" strike="noStrike" kern="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Calibri" panose="020F0502020204030204"/>
                <a:ea typeface="Inter" panose="02000503000000020004" pitchFamily="2" charset="0"/>
              </a:rPr>
              <a:t>Scale HE provision in the region – retaining students in region &amp; widening programme provision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rgbClr val="009999"/>
              </a:buClr>
              <a:buFont typeface="Arial" panose="020B0604020202020204" pitchFamily="34" charset="0"/>
              <a:buChar char="•"/>
              <a:defRPr/>
            </a:pPr>
            <a:r>
              <a:rPr lang="en-GB" sz="2000" kern="0" dirty="0">
                <a:latin typeface="Calibri" panose="020F0502020204030204"/>
                <a:ea typeface="Inter" panose="02000503000000020004" pitchFamily="2" charset="0"/>
              </a:rPr>
              <a:t>Increase our part time learners 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rgbClr val="009999"/>
              </a:buClr>
              <a:buFont typeface="Arial" panose="020B0604020202020204" pitchFamily="34" charset="0"/>
              <a:buChar char="•"/>
              <a:defRPr/>
            </a:pPr>
            <a:r>
              <a:rPr lang="en-IE" sz="2000" kern="0" dirty="0">
                <a:latin typeface="Calibri" panose="020F0502020204030204"/>
                <a:ea typeface="Inter" panose="02000503000000020004" pitchFamily="2" charset="0"/>
              </a:rPr>
              <a:t>Double student numbers at doctoral level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0099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000" b="0" i="0" u="none" strike="noStrike" kern="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Calibri" panose="020F0502020204030204"/>
                <a:ea typeface="Inter" panose="02000503000000020004" pitchFamily="2" charset="0"/>
              </a:rPr>
              <a:t>Grow stakeholder relationships in civic &amp; community sector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0099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000" b="0" i="0" u="none" strike="noStrike" kern="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Calibri" panose="020F0502020204030204"/>
                <a:ea typeface="Inter" panose="02000503000000020004" pitchFamily="2" charset="0"/>
              </a:rPr>
              <a:t>Accelerate RDI capacity, capability and investment in region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0099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000" b="0" i="0" u="none" strike="noStrike" kern="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Calibri" panose="020F0502020204030204" pitchFamily="34" charset="0"/>
                <a:ea typeface="Inter" panose="02000503000000020004" pitchFamily="2" charset="0"/>
                <a:cs typeface="Calibri" panose="020F0502020204030204" pitchFamily="34" charset="0"/>
              </a:rPr>
              <a:t>Extend our reach internationally and drive an inclusive and outward looking region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Calibri" panose="020F0502020204030204"/>
                <a:ea typeface="Inter" panose="02000503000000020004" pitchFamily="2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0099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2000" b="0" i="0" u="none" strike="noStrike" kern="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Calibri" panose="020F0502020204030204" pitchFamily="34" charset="0"/>
                <a:ea typeface="Inter" panose="02000503000000020004" pitchFamily="2" charset="0"/>
                <a:cs typeface="Calibri" panose="020F0502020204030204" pitchFamily="34" charset="0"/>
              </a:rPr>
              <a:t>Develop </a:t>
            </a:r>
            <a:r>
              <a:rPr kumimoji="0" lang="en-IE" sz="2000" b="0" i="0" u="none" strike="noStrike" kern="0" cap="none" spc="0" normalizeH="0" baseline="0" noProof="0" dirty="0" err="1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Calibri" panose="020F0502020204030204" pitchFamily="34" charset="0"/>
                <a:ea typeface="Inter" panose="02000503000000020004" pitchFamily="2" charset="0"/>
                <a:cs typeface="Calibri" panose="020F0502020204030204" pitchFamily="34" charset="0"/>
              </a:rPr>
              <a:t>GlassWorks</a:t>
            </a:r>
            <a:r>
              <a:rPr kumimoji="0" lang="en-IE" sz="2000" b="0" i="0" u="none" strike="noStrike" kern="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Calibri" panose="020F0502020204030204" pitchFamily="34" charset="0"/>
                <a:ea typeface="Inter" panose="02000503000000020004" pitchFamily="2" charset="0"/>
                <a:cs typeface="Calibri" panose="020F0502020204030204" pitchFamily="34" charset="0"/>
              </a:rPr>
              <a:t> site as a regional campus supporting University / Enterprise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435465"/>
                </a:solidFill>
                <a:effectLst/>
                <a:uLnTx/>
                <a:uFillTx/>
                <a:latin typeface="Calibri" panose="020F0502020204030204" pitchFamily="34" charset="0"/>
                <a:ea typeface="Inter" panose="02000503000000020004" pitchFamily="2" charset="0"/>
                <a:cs typeface="Calibri" panose="020F0502020204030204" pitchFamily="34" charset="0"/>
              </a:rPr>
              <a:t>collaboration </a:t>
            </a:r>
            <a:endParaRPr lang="en-IE" sz="2000" kern="0" dirty="0">
              <a:latin typeface="Calibri" panose="020F0502020204030204"/>
              <a:ea typeface="Inter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EB47D"/>
              </a:buClr>
              <a:buSzTx/>
              <a:buFont typeface=".PingFang SC Regular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Calibri" panose="020F0502020204030204"/>
              <a:ea typeface="Inter" panose="02000503000000020004" pitchFamily="2" charset="0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2E488D-DDB4-4EB9-96C5-7B79C863BA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2102" y="-485624"/>
            <a:ext cx="5409503" cy="783327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3848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3024cc-610d-476e-a380-700671c2245c">
      <Terms xmlns="http://schemas.microsoft.com/office/infopath/2007/PartnerControls"/>
    </lcf76f155ced4ddcb4097134ff3c332f>
    <TaxCatchAll xmlns="f07dc360-027c-4344-94c4-48b3cd2d047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DCCF56C8E5F84F84ABD7F07DDAE083" ma:contentTypeVersion="16" ma:contentTypeDescription="Create a new document." ma:contentTypeScope="" ma:versionID="ac5e0b201af165a3f7ddd1d71704e84f">
  <xsd:schema xmlns:xsd="http://www.w3.org/2001/XMLSchema" xmlns:xs="http://www.w3.org/2001/XMLSchema" xmlns:p="http://schemas.microsoft.com/office/2006/metadata/properties" xmlns:ns2="293024cc-610d-476e-a380-700671c2245c" xmlns:ns3="f07dc360-027c-4344-94c4-48b3cd2d047c" targetNamespace="http://schemas.microsoft.com/office/2006/metadata/properties" ma:root="true" ma:fieldsID="c294a7807f9722fcaef440ff68679cb2" ns2:_="" ns3:_="">
    <xsd:import namespace="293024cc-610d-476e-a380-700671c2245c"/>
    <xsd:import namespace="f07dc360-027c-4344-94c4-48b3cd2d04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3024cc-610d-476e-a380-700671c224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ebb2eb3-c50d-4339-88cb-14512bec2d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7dc360-027c-4344-94c4-48b3cd2d047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9fa28e-aca4-4809-8347-a9d3d598e237}" ma:internalName="TaxCatchAll" ma:showField="CatchAllData" ma:web="f07dc360-027c-4344-94c4-48b3cd2d04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118CFC-CE3E-4E4D-942C-745446386B31}">
  <ds:schemaRefs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293024cc-610d-476e-a380-700671c2245c"/>
    <ds:schemaRef ds:uri="http://schemas.microsoft.com/office/2006/documentManagement/types"/>
    <ds:schemaRef ds:uri="http://purl.org/dc/terms/"/>
    <ds:schemaRef ds:uri="f07dc360-027c-4344-94c4-48b3cd2d047c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76427AD-536F-4B8A-A094-2EB3E854CA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3024cc-610d-476e-a380-700671c2245c"/>
    <ds:schemaRef ds:uri="f07dc360-027c-4344-94c4-48b3cd2d04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6F9640-6BA8-4DE6-8F5E-50671E3DF3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1661</TotalTime>
  <Words>736</Words>
  <Application>Microsoft Office PowerPoint</Application>
  <PresentationFormat>Widescreen</PresentationFormat>
  <Paragraphs>128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.PingFang SC Regular</vt:lpstr>
      <vt:lpstr>Aptos</vt:lpstr>
      <vt:lpstr>Aptos Display</vt:lpstr>
      <vt:lpstr>Arial</vt:lpstr>
      <vt:lpstr>Calibri</vt:lpstr>
      <vt:lpstr>Calibri Light</vt:lpstr>
      <vt:lpstr>DM Sans</vt:lpstr>
      <vt:lpstr>Inter</vt:lpstr>
      <vt:lpstr>Inter Light</vt:lpstr>
      <vt:lpstr>Inter Medium</vt:lpstr>
      <vt:lpstr>ITC Franklin Gothic LT Ultra-Bold</vt:lpstr>
      <vt:lpstr>1_Office Theme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Regional Engagement in Action … diversity of channels &amp; stakeholders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Record Postgraduate Numbers Graduated in 2025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Niamh Nolan</dc:creator>
  <cp:lastModifiedBy>Niamh Nolan</cp:lastModifiedBy>
  <cp:revision>7</cp:revision>
  <dcterms:created xsi:type="dcterms:W3CDTF">2025-12-02T14:53:16Z</dcterms:created>
  <dcterms:modified xsi:type="dcterms:W3CDTF">2025-12-10T13:55:20Z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0x0101005ADCCF56C8E5F84F84ABD7F07DDAE083</vt:lpwstr>
  </property>
  <property fmtid="{D5CDD505-2E9C-101B-9397-08002B2CF9AE}" pid="3" name="MediaServiceImageTags">
    <vt:lpwstr/>
  </property>
</Properties>
</file>