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8" r:id="rId3"/>
    <p:sldId id="264" r:id="rId4"/>
    <p:sldId id="265"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C413B5-ACFD-40F7-A2B8-4294C3F3A3B7}" v="8" dt="2026-03-18T10:30:11.4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79419" autoAdjust="0"/>
  </p:normalViewPr>
  <p:slideViewPr>
    <p:cSldViewPr snapToGrid="0">
      <p:cViewPr varScale="1">
        <p:scale>
          <a:sx n="28" d="100"/>
          <a:sy n="28" d="100"/>
        </p:scale>
        <p:origin x="1061"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customXml" Target="../customXml/item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67405-237A-4F41-A1F6-2B3469B549DF}" type="datetimeFigureOut">
              <a:rPr lang="en-IE" smtClean="0"/>
              <a:t>23/03/2026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A5B624-D0B6-4CB9-A7C0-D419060041FA}" type="slidenum">
              <a:rPr lang="en-IE" smtClean="0"/>
              <a:t>‹#›</a:t>
            </a:fld>
            <a:endParaRPr lang="en-IE"/>
          </a:p>
        </p:txBody>
      </p:sp>
    </p:spTree>
    <p:extLst>
      <p:ext uri="{BB962C8B-B14F-4D97-AF65-F5344CB8AC3E}">
        <p14:creationId xmlns:p14="http://schemas.microsoft.com/office/powerpoint/2010/main" val="2840664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Glas awards</a:t>
            </a:r>
          </a:p>
          <a:p>
            <a:endParaRPr lang="en-IE" dirty="0"/>
          </a:p>
          <a:p>
            <a:r>
              <a:rPr lang="en-IE" dirty="0"/>
              <a:t>Participants:</a:t>
            </a:r>
          </a:p>
          <a:p>
            <a:r>
              <a:rPr lang="en-IE" dirty="0"/>
              <a:t>2023: 17</a:t>
            </a:r>
          </a:p>
          <a:p>
            <a:r>
              <a:rPr lang="en-IE" dirty="0"/>
              <a:t>2024: 14</a:t>
            </a:r>
          </a:p>
          <a:p>
            <a:r>
              <a:rPr lang="en-IE" dirty="0"/>
              <a:t>2025: 5</a:t>
            </a:r>
          </a:p>
          <a:p>
            <a:endParaRPr lang="en-IE" dirty="0"/>
          </a:p>
          <a:p>
            <a:r>
              <a:rPr lang="en-IE" dirty="0"/>
              <a:t>Green for Business:</a:t>
            </a:r>
          </a:p>
          <a:p>
            <a:r>
              <a:rPr lang="en-IE" dirty="0"/>
              <a:t>2023: 15</a:t>
            </a:r>
          </a:p>
          <a:p>
            <a:r>
              <a:rPr lang="en-IE" dirty="0"/>
              <a:t>2024: 21</a:t>
            </a:r>
          </a:p>
          <a:p>
            <a:r>
              <a:rPr lang="en-IE" dirty="0"/>
              <a:t>2025: 37</a:t>
            </a:r>
          </a:p>
          <a:p>
            <a:endParaRPr lang="en-IE" dirty="0"/>
          </a:p>
          <a:p>
            <a:r>
              <a:rPr lang="en-IE" dirty="0"/>
              <a:t>EEG:</a:t>
            </a:r>
          </a:p>
          <a:p>
            <a:r>
              <a:rPr lang="en-IE" dirty="0"/>
              <a:t>2023: 1, €3,213</a:t>
            </a:r>
          </a:p>
          <a:p>
            <a:r>
              <a:rPr lang="en-IE" dirty="0"/>
              <a:t>2024: 3, €23,179</a:t>
            </a:r>
          </a:p>
          <a:p>
            <a:r>
              <a:rPr lang="en-IE" dirty="0"/>
              <a:t>2025: 18, €163,070</a:t>
            </a:r>
          </a:p>
          <a:p>
            <a:endParaRPr lang="en-IE" dirty="0"/>
          </a:p>
          <a:p>
            <a:endParaRPr lang="en-IE" dirty="0"/>
          </a:p>
        </p:txBody>
      </p:sp>
      <p:sp>
        <p:nvSpPr>
          <p:cNvPr id="4" name="Slide Number Placeholder 3"/>
          <p:cNvSpPr>
            <a:spLocks noGrp="1"/>
          </p:cNvSpPr>
          <p:nvPr>
            <p:ph type="sldNum" sz="quarter" idx="5"/>
          </p:nvPr>
        </p:nvSpPr>
        <p:spPr/>
        <p:txBody>
          <a:bodyPr/>
          <a:lstStyle/>
          <a:p>
            <a:fld id="{92A5B624-D0B6-4CB9-A7C0-D419060041FA}" type="slidenum">
              <a:rPr lang="en-IE" smtClean="0"/>
              <a:t>1</a:t>
            </a:fld>
            <a:endParaRPr lang="en-IE"/>
          </a:p>
        </p:txBody>
      </p:sp>
    </p:spTree>
    <p:extLst>
      <p:ext uri="{BB962C8B-B14F-4D97-AF65-F5344CB8AC3E}">
        <p14:creationId xmlns:p14="http://schemas.microsoft.com/office/powerpoint/2010/main" val="1894680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2.1: The LEO participates with the NF programme and engages with </a:t>
            </a:r>
            <a:r>
              <a:rPr lang="en-IE" dirty="0" err="1"/>
              <a:t>Xcelerate</a:t>
            </a:r>
            <a:r>
              <a:rPr lang="en-IE" dirty="0"/>
              <a:t>, the Growth Hub and the Tech Gateways. As well as TU-RISE, BECCE (food </a:t>
            </a:r>
            <a:r>
              <a:rPr lang="en-IE" dirty="0" err="1"/>
              <a:t>agri</a:t>
            </a:r>
            <a:r>
              <a:rPr lang="en-IE" dirty="0"/>
              <a:t>), and ENTIRE EDH. </a:t>
            </a:r>
          </a:p>
          <a:p>
            <a:endParaRPr lang="en-IE" dirty="0"/>
          </a:p>
          <a:p>
            <a:r>
              <a:rPr lang="en-IE" dirty="0"/>
              <a:t>2.2: Business involved in export programmes;</a:t>
            </a:r>
          </a:p>
          <a:p>
            <a:r>
              <a:rPr lang="en-IE" dirty="0"/>
              <a:t>2023: 8</a:t>
            </a:r>
          </a:p>
          <a:p>
            <a:r>
              <a:rPr lang="en-IE" dirty="0"/>
              <a:t>2024: 15</a:t>
            </a:r>
          </a:p>
          <a:p>
            <a:r>
              <a:rPr lang="en-IE" dirty="0"/>
              <a:t>2025: 20</a:t>
            </a:r>
          </a:p>
          <a:p>
            <a:endParaRPr lang="en-IE" dirty="0"/>
          </a:p>
          <a:p>
            <a:r>
              <a:rPr lang="en-IE" dirty="0"/>
              <a:t>Supported the engagement with </a:t>
            </a:r>
            <a:r>
              <a:rPr lang="en-IE" dirty="0" err="1"/>
              <a:t>Markisher</a:t>
            </a:r>
            <a:r>
              <a:rPr lang="en-IE" dirty="0"/>
              <a:t> Kreis, and implemented a trade booth at the Toys for Engineers. In 2026 we’re focusing on improving export ambition, and will be holding a series of events, and communications around trade.</a:t>
            </a:r>
          </a:p>
          <a:p>
            <a:endParaRPr lang="en-IE" dirty="0"/>
          </a:p>
          <a:p>
            <a:r>
              <a:rPr lang="en-IE" dirty="0"/>
              <a:t>Management Development Programme:</a:t>
            </a:r>
          </a:p>
          <a:p>
            <a:r>
              <a:rPr lang="en-IE" dirty="0"/>
              <a:t>2023: 12 events, 88 participants</a:t>
            </a:r>
          </a:p>
          <a:p>
            <a:r>
              <a:rPr lang="en-IE" dirty="0"/>
              <a:t>2024: 9 events, 86 participants</a:t>
            </a:r>
          </a:p>
          <a:p>
            <a:r>
              <a:rPr lang="en-IE" dirty="0"/>
              <a:t>2025: 4 events, 65 participants</a:t>
            </a:r>
          </a:p>
          <a:p>
            <a:endParaRPr lang="en-IE" dirty="0"/>
          </a:p>
          <a:p>
            <a:r>
              <a:rPr lang="en-IE" dirty="0"/>
              <a:t>In 2026, we’re partnering with the Waterford Chamber on their Innovators Programme, which aims to bring their Regional Leader programme more towards start-ups and micro entrepreneurs.</a:t>
            </a:r>
          </a:p>
          <a:p>
            <a:endParaRPr lang="en-IE" dirty="0"/>
          </a:p>
          <a:p>
            <a:r>
              <a:rPr lang="en-IE" dirty="0"/>
              <a:t>Job creation: Gross jobs;</a:t>
            </a:r>
          </a:p>
          <a:p>
            <a:r>
              <a:rPr lang="en-IE" dirty="0"/>
              <a:t>2023: 1,226</a:t>
            </a:r>
          </a:p>
          <a:p>
            <a:r>
              <a:rPr lang="en-IE" dirty="0"/>
              <a:t>2024: 1,269</a:t>
            </a:r>
          </a:p>
          <a:p>
            <a:r>
              <a:rPr lang="en-IE" dirty="0"/>
              <a:t>2025: 1,313</a:t>
            </a:r>
          </a:p>
          <a:p>
            <a:endParaRPr lang="en-IE" dirty="0"/>
          </a:p>
          <a:p>
            <a:r>
              <a:rPr lang="en-IE" dirty="0"/>
              <a:t>2025 Enterprise Ireland reported job growth in Waterford of 5.7%, third highest in Ireland.</a:t>
            </a:r>
          </a:p>
        </p:txBody>
      </p:sp>
      <p:sp>
        <p:nvSpPr>
          <p:cNvPr id="4" name="Slide Number Placeholder 3"/>
          <p:cNvSpPr>
            <a:spLocks noGrp="1"/>
          </p:cNvSpPr>
          <p:nvPr>
            <p:ph type="sldNum" sz="quarter" idx="5"/>
          </p:nvPr>
        </p:nvSpPr>
        <p:spPr/>
        <p:txBody>
          <a:bodyPr/>
          <a:lstStyle/>
          <a:p>
            <a:fld id="{92A5B624-D0B6-4CB9-A7C0-D419060041FA}" type="slidenum">
              <a:rPr lang="en-IE" smtClean="0"/>
              <a:t>2</a:t>
            </a:fld>
            <a:endParaRPr lang="en-IE"/>
          </a:p>
        </p:txBody>
      </p:sp>
    </p:spTree>
    <p:extLst>
      <p:ext uri="{BB962C8B-B14F-4D97-AF65-F5344CB8AC3E}">
        <p14:creationId xmlns:p14="http://schemas.microsoft.com/office/powerpoint/2010/main" val="2540249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Life-sciences and ICT clusters:</a:t>
            </a:r>
          </a:p>
          <a:p>
            <a:r>
              <a:rPr lang="en-IE" dirty="0"/>
              <a:t>- Collaboration agreement with Kinetic Labs to implement 2 networking events for Pharm-Life science</a:t>
            </a:r>
          </a:p>
          <a:p>
            <a:r>
              <a:rPr lang="en-IE" dirty="0"/>
              <a:t>- Engagement with South Connected Health Cluster for alignment</a:t>
            </a:r>
          </a:p>
          <a:p>
            <a:endParaRPr lang="en-IE" dirty="0"/>
          </a:p>
          <a:p>
            <a:r>
              <a:rPr lang="en-IE" dirty="0"/>
              <a:t>ICT:</a:t>
            </a:r>
          </a:p>
          <a:p>
            <a:r>
              <a:rPr lang="en-IE" dirty="0"/>
              <a:t>- Continue to strengthen ICT networking events such as </a:t>
            </a:r>
            <a:r>
              <a:rPr lang="en-IE" dirty="0" err="1"/>
              <a:t>TechMet</a:t>
            </a:r>
            <a:r>
              <a:rPr lang="en-IE" dirty="0"/>
              <a:t> up</a:t>
            </a:r>
          </a:p>
          <a:p>
            <a:endParaRPr lang="en-IE" dirty="0"/>
          </a:p>
          <a:p>
            <a:r>
              <a:rPr lang="en-IE" dirty="0" err="1"/>
              <a:t>Agr</a:t>
            </a:r>
            <a:r>
              <a:rPr lang="en-IE" dirty="0"/>
              <a:t>-food cluster:</a:t>
            </a:r>
          </a:p>
          <a:p>
            <a:r>
              <a:rPr lang="en-IE" dirty="0"/>
              <a:t>- Engagement with BECCE programme implemented by SETU, along with Dungarvan Enterprise Centre</a:t>
            </a:r>
          </a:p>
          <a:p>
            <a:endParaRPr lang="en-IE" dirty="0"/>
          </a:p>
          <a:p>
            <a:r>
              <a:rPr lang="en-IE" dirty="0"/>
              <a:t>Cluster funding has moved to a national level, with regional funding being provided via </a:t>
            </a:r>
            <a:r>
              <a:rPr lang="en-IE"/>
              <a:t>that mechanism.</a:t>
            </a:r>
          </a:p>
        </p:txBody>
      </p:sp>
      <p:sp>
        <p:nvSpPr>
          <p:cNvPr id="4" name="Slide Number Placeholder 3"/>
          <p:cNvSpPr>
            <a:spLocks noGrp="1"/>
          </p:cNvSpPr>
          <p:nvPr>
            <p:ph type="sldNum" sz="quarter" idx="5"/>
          </p:nvPr>
        </p:nvSpPr>
        <p:spPr/>
        <p:txBody>
          <a:bodyPr/>
          <a:lstStyle/>
          <a:p>
            <a:fld id="{92A5B624-D0B6-4CB9-A7C0-D419060041FA}" type="slidenum">
              <a:rPr lang="en-IE" smtClean="0"/>
              <a:t>3</a:t>
            </a:fld>
            <a:endParaRPr lang="en-IE"/>
          </a:p>
        </p:txBody>
      </p:sp>
    </p:spTree>
    <p:extLst>
      <p:ext uri="{BB962C8B-B14F-4D97-AF65-F5344CB8AC3E}">
        <p14:creationId xmlns:p14="http://schemas.microsoft.com/office/powerpoint/2010/main" val="2436154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Ongoing work with EI, WWETB, and other agencies to support SME development.</a:t>
            </a:r>
          </a:p>
          <a:p>
            <a:endParaRPr lang="en-IE" dirty="0"/>
          </a:p>
          <a:p>
            <a:r>
              <a:rPr lang="en-IE" dirty="0"/>
              <a:t>Digital for business:</a:t>
            </a:r>
          </a:p>
          <a:p>
            <a:r>
              <a:rPr lang="en-IE" dirty="0"/>
              <a:t>2025: 29</a:t>
            </a:r>
          </a:p>
          <a:p>
            <a:br>
              <a:rPr lang="en-IE" dirty="0"/>
            </a:br>
            <a:r>
              <a:rPr lang="en-IE" dirty="0"/>
              <a:t>Grow Digital</a:t>
            </a:r>
          </a:p>
          <a:p>
            <a:r>
              <a:rPr lang="en-IE" dirty="0"/>
              <a:t>2025: 10, €39,846</a:t>
            </a:r>
          </a:p>
          <a:p>
            <a:endParaRPr lang="en-IE" dirty="0"/>
          </a:p>
          <a:p>
            <a:r>
              <a:rPr lang="en-IE" dirty="0"/>
              <a:t>Coherent ecosystem:</a:t>
            </a:r>
          </a:p>
          <a:p>
            <a:r>
              <a:rPr lang="en-IE" dirty="0"/>
              <a:t>Engagement with ENTIRE EDH to implement a referral mechanism between Walton and LEO for delivery of digital programmes. Similar engagement with Li4, Lean Industry 4.0, to implement lean strategy.</a:t>
            </a:r>
          </a:p>
          <a:p>
            <a:endParaRPr lang="en-IE" dirty="0"/>
          </a:p>
          <a:p>
            <a:r>
              <a:rPr lang="en-IE" dirty="0"/>
              <a:t>New programme in 2026 with the SETU Tech Transfer Office to showcase IP developed in the University and promote research with SMEs.</a:t>
            </a:r>
          </a:p>
        </p:txBody>
      </p:sp>
      <p:sp>
        <p:nvSpPr>
          <p:cNvPr id="4" name="Slide Number Placeholder 3"/>
          <p:cNvSpPr>
            <a:spLocks noGrp="1"/>
          </p:cNvSpPr>
          <p:nvPr>
            <p:ph type="sldNum" sz="quarter" idx="5"/>
          </p:nvPr>
        </p:nvSpPr>
        <p:spPr/>
        <p:txBody>
          <a:bodyPr/>
          <a:lstStyle/>
          <a:p>
            <a:fld id="{92A5B624-D0B6-4CB9-A7C0-D419060041FA}" type="slidenum">
              <a:rPr lang="en-IE" smtClean="0"/>
              <a:t>4</a:t>
            </a:fld>
            <a:endParaRPr lang="en-IE"/>
          </a:p>
        </p:txBody>
      </p:sp>
    </p:spTree>
    <p:extLst>
      <p:ext uri="{BB962C8B-B14F-4D97-AF65-F5344CB8AC3E}">
        <p14:creationId xmlns:p14="http://schemas.microsoft.com/office/powerpoint/2010/main" val="1427592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EFBA3-CC5F-9566-F907-256B4F05561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IE"/>
          </a:p>
        </p:txBody>
      </p:sp>
      <p:sp>
        <p:nvSpPr>
          <p:cNvPr id="3" name="Subtitle 2">
            <a:extLst>
              <a:ext uri="{FF2B5EF4-FFF2-40B4-BE49-F238E27FC236}">
                <a16:creationId xmlns:a16="http://schemas.microsoft.com/office/drawing/2014/main" id="{9C356C6D-1A53-0BD7-E88D-6ECF668051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E"/>
          </a:p>
        </p:txBody>
      </p:sp>
      <p:sp>
        <p:nvSpPr>
          <p:cNvPr id="4" name="Date Placeholder 3">
            <a:extLst>
              <a:ext uri="{FF2B5EF4-FFF2-40B4-BE49-F238E27FC236}">
                <a16:creationId xmlns:a16="http://schemas.microsoft.com/office/drawing/2014/main" id="{05B2483D-CFEB-6F75-9278-D698D831C5E9}"/>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5" name="Footer Placeholder 4">
            <a:extLst>
              <a:ext uri="{FF2B5EF4-FFF2-40B4-BE49-F238E27FC236}">
                <a16:creationId xmlns:a16="http://schemas.microsoft.com/office/drawing/2014/main" id="{436E02B2-4278-29E5-A094-B24AF4C05B5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1920855-75FD-7B1C-730F-AB728B11E382}"/>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3092526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ABEC6-AEA6-D3B5-3B65-AE9B235F6443}"/>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9B163C9C-99B2-CB78-FCEE-5D4C470C14A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E1AB198C-1354-74C3-4FB3-CA3705C78D90}"/>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5" name="Footer Placeholder 4">
            <a:extLst>
              <a:ext uri="{FF2B5EF4-FFF2-40B4-BE49-F238E27FC236}">
                <a16:creationId xmlns:a16="http://schemas.microsoft.com/office/drawing/2014/main" id="{CF5DF78E-1134-48F9-B2E9-020AE2D1D17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18D2370-FAEA-0A48-4AC6-5C90BDD9C18E}"/>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242788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63D5A-5F0B-48EB-DED2-F58097B91EE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IE"/>
          </a:p>
        </p:txBody>
      </p:sp>
      <p:sp>
        <p:nvSpPr>
          <p:cNvPr id="3" name="Text Placeholder 2">
            <a:extLst>
              <a:ext uri="{FF2B5EF4-FFF2-40B4-BE49-F238E27FC236}">
                <a16:creationId xmlns:a16="http://schemas.microsoft.com/office/drawing/2014/main" id="{0F119CDC-2997-5692-FB1E-E31959A8EAE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E010056-B548-F806-F583-85EBAA1B5052}"/>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5" name="Footer Placeholder 4">
            <a:extLst>
              <a:ext uri="{FF2B5EF4-FFF2-40B4-BE49-F238E27FC236}">
                <a16:creationId xmlns:a16="http://schemas.microsoft.com/office/drawing/2014/main" id="{D17669FD-9106-0060-7684-6E07750C73A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D233F19-EF4C-AECC-D994-5DAF27EEB535}"/>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3821582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DD688-2B49-0A20-BA64-EC26ACB06083}"/>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7B8DC486-EED2-ABA1-00C8-F77BE7DC1EF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Content Placeholder 3">
            <a:extLst>
              <a:ext uri="{FF2B5EF4-FFF2-40B4-BE49-F238E27FC236}">
                <a16:creationId xmlns:a16="http://schemas.microsoft.com/office/drawing/2014/main" id="{BF905561-1C2C-74B4-29C3-B35B7E51405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Date Placeholder 4">
            <a:extLst>
              <a:ext uri="{FF2B5EF4-FFF2-40B4-BE49-F238E27FC236}">
                <a16:creationId xmlns:a16="http://schemas.microsoft.com/office/drawing/2014/main" id="{732AC9CD-1D04-3FF2-4C5E-1EA093C34505}"/>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6" name="Footer Placeholder 5">
            <a:extLst>
              <a:ext uri="{FF2B5EF4-FFF2-40B4-BE49-F238E27FC236}">
                <a16:creationId xmlns:a16="http://schemas.microsoft.com/office/drawing/2014/main" id="{274E2D23-BC7F-FFF6-F026-A6EBF7BF591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2F53852-AFC7-6021-352D-389C53A7B2A2}"/>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744919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DFC6F-4230-0DB4-1C89-48DB0F7A7EA1}"/>
              </a:ext>
            </a:extLst>
          </p:cNvPr>
          <p:cNvSpPr>
            <a:spLocks noGrp="1"/>
          </p:cNvSpPr>
          <p:nvPr>
            <p:ph type="title"/>
          </p:nvPr>
        </p:nvSpPr>
        <p:spPr>
          <a:xfrm>
            <a:off x="839788" y="365125"/>
            <a:ext cx="10515600" cy="1325563"/>
          </a:xfrm>
        </p:spPr>
        <p:txBody>
          <a:bodyPr/>
          <a:lstStyle/>
          <a:p>
            <a:r>
              <a:rPr lang="en-GB"/>
              <a:t>Click to edit Master title style</a:t>
            </a:r>
            <a:endParaRPr lang="en-IE"/>
          </a:p>
        </p:txBody>
      </p:sp>
      <p:sp>
        <p:nvSpPr>
          <p:cNvPr id="3" name="Text Placeholder 2">
            <a:extLst>
              <a:ext uri="{FF2B5EF4-FFF2-40B4-BE49-F238E27FC236}">
                <a16:creationId xmlns:a16="http://schemas.microsoft.com/office/drawing/2014/main" id="{C594A9F5-916E-4393-CD93-921EAC5F42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8E8227E-DB2B-FB5E-67FD-CED39D2BF4D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Text Placeholder 4">
            <a:extLst>
              <a:ext uri="{FF2B5EF4-FFF2-40B4-BE49-F238E27FC236}">
                <a16:creationId xmlns:a16="http://schemas.microsoft.com/office/drawing/2014/main" id="{A120E791-97C1-8433-8CD0-45D0BD936E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71D59F5-5FC9-189E-1629-587D76DB39A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7" name="Date Placeholder 6">
            <a:extLst>
              <a:ext uri="{FF2B5EF4-FFF2-40B4-BE49-F238E27FC236}">
                <a16:creationId xmlns:a16="http://schemas.microsoft.com/office/drawing/2014/main" id="{F3BAFF3D-34B8-B02B-5045-D6DF3CAB41B7}"/>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8" name="Footer Placeholder 7">
            <a:extLst>
              <a:ext uri="{FF2B5EF4-FFF2-40B4-BE49-F238E27FC236}">
                <a16:creationId xmlns:a16="http://schemas.microsoft.com/office/drawing/2014/main" id="{635365B2-A1D3-1B38-893B-5DB9B26170DD}"/>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F179AB13-8D3C-8384-CF98-9B2AC5975097}"/>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378490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79012-CC4F-DC66-1454-3FE594159C1F}"/>
              </a:ext>
            </a:extLst>
          </p:cNvPr>
          <p:cNvSpPr>
            <a:spLocks noGrp="1"/>
          </p:cNvSpPr>
          <p:nvPr>
            <p:ph type="title"/>
          </p:nvPr>
        </p:nvSpPr>
        <p:spPr/>
        <p:txBody>
          <a:bodyPr/>
          <a:lstStyle/>
          <a:p>
            <a:r>
              <a:rPr lang="en-GB"/>
              <a:t>Click to edit Master title style</a:t>
            </a:r>
            <a:endParaRPr lang="en-IE"/>
          </a:p>
        </p:txBody>
      </p:sp>
      <p:sp>
        <p:nvSpPr>
          <p:cNvPr id="3" name="Date Placeholder 2">
            <a:extLst>
              <a:ext uri="{FF2B5EF4-FFF2-40B4-BE49-F238E27FC236}">
                <a16:creationId xmlns:a16="http://schemas.microsoft.com/office/drawing/2014/main" id="{BE643CE4-F4A3-6E37-9FC1-788D1A303C44}"/>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4" name="Footer Placeholder 3">
            <a:extLst>
              <a:ext uri="{FF2B5EF4-FFF2-40B4-BE49-F238E27FC236}">
                <a16:creationId xmlns:a16="http://schemas.microsoft.com/office/drawing/2014/main" id="{A80BC31A-FBF6-63BE-29F3-F6C6A5B58640}"/>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9291F223-E49E-C8F5-3860-8731C85759E1}"/>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288555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809189-1EB3-6F11-46A5-1C401E368044}"/>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3" name="Footer Placeholder 2">
            <a:extLst>
              <a:ext uri="{FF2B5EF4-FFF2-40B4-BE49-F238E27FC236}">
                <a16:creationId xmlns:a16="http://schemas.microsoft.com/office/drawing/2014/main" id="{75A591DB-478D-27C9-C57A-D8F8AC748A31}"/>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4E777898-5801-8303-24A2-C86D532BEF1E}"/>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3633908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C36A2-8BD2-5528-0C68-E96A6A92755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1C44957E-0B64-6693-FCE9-AF0C55C361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Text Placeholder 3">
            <a:extLst>
              <a:ext uri="{FF2B5EF4-FFF2-40B4-BE49-F238E27FC236}">
                <a16:creationId xmlns:a16="http://schemas.microsoft.com/office/drawing/2014/main" id="{56D60184-0647-7A12-0012-7A0746C472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0F37C6E-6BDA-FAE1-E576-9914A20BAD56}"/>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6" name="Footer Placeholder 5">
            <a:extLst>
              <a:ext uri="{FF2B5EF4-FFF2-40B4-BE49-F238E27FC236}">
                <a16:creationId xmlns:a16="http://schemas.microsoft.com/office/drawing/2014/main" id="{6B1CCDAA-2144-3AB2-E82A-B6E23FA297C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6A9CC76-9C03-3015-975B-411EBA234275}"/>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744037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331B1-83FC-19EA-5975-A9F60173D09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E"/>
          </a:p>
        </p:txBody>
      </p:sp>
      <p:sp>
        <p:nvSpPr>
          <p:cNvPr id="3" name="Picture Placeholder 2">
            <a:extLst>
              <a:ext uri="{FF2B5EF4-FFF2-40B4-BE49-F238E27FC236}">
                <a16:creationId xmlns:a16="http://schemas.microsoft.com/office/drawing/2014/main" id="{82B592F6-AC91-2A66-EF3E-0307D7695B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945563AC-A5A3-F331-B57A-582EEB8558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A7D758-84E3-EDF0-D061-5E6A3005604C}"/>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6" name="Footer Placeholder 5">
            <a:extLst>
              <a:ext uri="{FF2B5EF4-FFF2-40B4-BE49-F238E27FC236}">
                <a16:creationId xmlns:a16="http://schemas.microsoft.com/office/drawing/2014/main" id="{06B823C7-BA93-F030-0DB1-69A7664FC7A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4D9D86B-7D66-F75A-AC16-9895A38F6A1C}"/>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2155571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B1D12-D555-25F1-0DEE-1B59C8D0EFF1}"/>
              </a:ext>
            </a:extLst>
          </p:cNvPr>
          <p:cNvSpPr>
            <a:spLocks noGrp="1"/>
          </p:cNvSpPr>
          <p:nvPr>
            <p:ph type="title"/>
          </p:nvPr>
        </p:nvSpPr>
        <p:spPr/>
        <p:txBody>
          <a:bodyPr/>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42F7ECA3-815A-08A0-EA05-12948D40AC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D6BD6CF7-6EAE-F772-8949-8287BBA54251}"/>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5" name="Footer Placeholder 4">
            <a:extLst>
              <a:ext uri="{FF2B5EF4-FFF2-40B4-BE49-F238E27FC236}">
                <a16:creationId xmlns:a16="http://schemas.microsoft.com/office/drawing/2014/main" id="{A018B38A-65D9-56ED-CD85-3A485A837F4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46165E4-397C-4062-2A69-43DB3600BD0B}"/>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3231104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98080D-1C13-B24A-0180-1072C00EC6A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6A8CD4CB-E12D-7A55-4AA9-3FF00A8F899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95E8D896-AED3-0E96-86A4-4BE2F7A8E231}"/>
              </a:ext>
            </a:extLst>
          </p:cNvPr>
          <p:cNvSpPr>
            <a:spLocks noGrp="1"/>
          </p:cNvSpPr>
          <p:nvPr>
            <p:ph type="dt" sz="half" idx="10"/>
          </p:nvPr>
        </p:nvSpPr>
        <p:spPr/>
        <p:txBody>
          <a:bodyPr/>
          <a:lstStyle/>
          <a:p>
            <a:fld id="{666ED7DA-0D2A-461D-8DF7-886F3169C8F5}" type="datetimeFigureOut">
              <a:rPr lang="en-IE" smtClean="0"/>
              <a:t>23/03/2026</a:t>
            </a:fld>
            <a:endParaRPr lang="en-IE"/>
          </a:p>
        </p:txBody>
      </p:sp>
      <p:sp>
        <p:nvSpPr>
          <p:cNvPr id="5" name="Footer Placeholder 4">
            <a:extLst>
              <a:ext uri="{FF2B5EF4-FFF2-40B4-BE49-F238E27FC236}">
                <a16:creationId xmlns:a16="http://schemas.microsoft.com/office/drawing/2014/main" id="{8A6D37BA-3164-1D28-ED92-C66E418BC30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8016DDF-598B-E57E-E966-A96AE90F1B9A}"/>
              </a:ext>
            </a:extLst>
          </p:cNvPr>
          <p:cNvSpPr>
            <a:spLocks noGrp="1"/>
          </p:cNvSpPr>
          <p:nvPr>
            <p:ph type="sldNum" sz="quarter" idx="12"/>
          </p:nvPr>
        </p:nvSpPr>
        <p:spPr/>
        <p:txBody>
          <a:bodyPr/>
          <a:lstStyle/>
          <a:p>
            <a:fld id="{70EB200F-95A6-4590-893E-F20F433E7FAC}" type="slidenum">
              <a:rPr lang="en-IE" smtClean="0"/>
              <a:t>‹#›</a:t>
            </a:fld>
            <a:endParaRPr lang="en-IE"/>
          </a:p>
        </p:txBody>
      </p:sp>
    </p:spTree>
    <p:extLst>
      <p:ext uri="{BB962C8B-B14F-4D97-AF65-F5344CB8AC3E}">
        <p14:creationId xmlns:p14="http://schemas.microsoft.com/office/powerpoint/2010/main" val="3551047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4A7E4B-421C-2F4B-FA55-F4188F6C41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IE"/>
          </a:p>
        </p:txBody>
      </p:sp>
      <p:sp>
        <p:nvSpPr>
          <p:cNvPr id="3" name="Text Placeholder 2">
            <a:extLst>
              <a:ext uri="{FF2B5EF4-FFF2-40B4-BE49-F238E27FC236}">
                <a16:creationId xmlns:a16="http://schemas.microsoft.com/office/drawing/2014/main" id="{389C2F4B-4C17-2FB7-C1DB-B011B0B933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0D7A0549-FD0B-20F9-9243-4FECB8B027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66ED7DA-0D2A-461D-8DF7-886F3169C8F5}" type="datetimeFigureOut">
              <a:rPr lang="en-IE" smtClean="0"/>
              <a:t>23/03/2026</a:t>
            </a:fld>
            <a:endParaRPr lang="en-IE"/>
          </a:p>
        </p:txBody>
      </p:sp>
      <p:sp>
        <p:nvSpPr>
          <p:cNvPr id="5" name="Footer Placeholder 4">
            <a:extLst>
              <a:ext uri="{FF2B5EF4-FFF2-40B4-BE49-F238E27FC236}">
                <a16:creationId xmlns:a16="http://schemas.microsoft.com/office/drawing/2014/main" id="{2F947C01-C4CA-6B23-0A46-8E231E2A90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083607DF-8988-8027-26F8-ED5307B631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EB200F-95A6-4590-893E-F20F433E7FAC}" type="slidenum">
              <a:rPr lang="en-IE" smtClean="0"/>
              <a:t>‹#›</a:t>
            </a:fld>
            <a:endParaRPr lang="en-IE"/>
          </a:p>
        </p:txBody>
      </p:sp>
    </p:spTree>
    <p:extLst>
      <p:ext uri="{BB962C8B-B14F-4D97-AF65-F5344CB8AC3E}">
        <p14:creationId xmlns:p14="http://schemas.microsoft.com/office/powerpoint/2010/main" val="139739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9C7AC3-ADDC-8E1D-0755-A9B494EEBC97}"/>
              </a:ext>
            </a:extLst>
          </p:cNvPr>
          <p:cNvSpPr txBox="1"/>
          <p:nvPr/>
        </p:nvSpPr>
        <p:spPr>
          <a:xfrm>
            <a:off x="848456" y="1583512"/>
            <a:ext cx="10563956" cy="646331"/>
          </a:xfrm>
          <a:prstGeom prst="rect">
            <a:avLst/>
          </a:prstGeom>
          <a:noFill/>
        </p:spPr>
        <p:txBody>
          <a:bodyPr wrap="square">
            <a:spAutoFit/>
          </a:bodyPr>
          <a:lstStyle/>
          <a:p>
            <a:pPr defTabSz="447675"/>
            <a:r>
              <a:rPr lang="en-IE" b="1" dirty="0"/>
              <a:t>1.1 	Develop a flagship green economy, including the circular economy, and maximising 	opportunities while transitioning to a low carbon and resilient economy</a:t>
            </a:r>
          </a:p>
        </p:txBody>
      </p:sp>
      <p:sp>
        <p:nvSpPr>
          <p:cNvPr id="7" name="TextBox 6">
            <a:extLst>
              <a:ext uri="{FF2B5EF4-FFF2-40B4-BE49-F238E27FC236}">
                <a16:creationId xmlns:a16="http://schemas.microsoft.com/office/drawing/2014/main" id="{1135A674-C01C-BBEA-F830-55B1E40030E4}"/>
              </a:ext>
            </a:extLst>
          </p:cNvPr>
          <p:cNvSpPr txBox="1"/>
          <p:nvPr/>
        </p:nvSpPr>
        <p:spPr>
          <a:xfrm>
            <a:off x="848456" y="2229843"/>
            <a:ext cx="7296784" cy="646331"/>
          </a:xfrm>
          <a:prstGeom prst="rect">
            <a:avLst/>
          </a:prstGeom>
          <a:noFill/>
        </p:spPr>
        <p:txBody>
          <a:bodyPr wrap="square">
            <a:spAutoFit/>
          </a:bodyPr>
          <a:lstStyle/>
          <a:p>
            <a:r>
              <a:rPr lang="en-IE" dirty="0"/>
              <a:t>Create an award scheme for SMEs / Social Enterprise incorporating green economy principals within their business</a:t>
            </a:r>
          </a:p>
        </p:txBody>
      </p:sp>
      <p:sp>
        <p:nvSpPr>
          <p:cNvPr id="9" name="TextBox 8">
            <a:extLst>
              <a:ext uri="{FF2B5EF4-FFF2-40B4-BE49-F238E27FC236}">
                <a16:creationId xmlns:a16="http://schemas.microsoft.com/office/drawing/2014/main" id="{F067C0CE-81B8-D295-7ABA-E9EAA57D16C8}"/>
              </a:ext>
            </a:extLst>
          </p:cNvPr>
          <p:cNvSpPr txBox="1"/>
          <p:nvPr/>
        </p:nvSpPr>
        <p:spPr>
          <a:xfrm>
            <a:off x="531934" y="688494"/>
            <a:ext cx="10413971" cy="523220"/>
          </a:xfrm>
          <a:prstGeom prst="rect">
            <a:avLst/>
          </a:prstGeom>
          <a:noFill/>
        </p:spPr>
        <p:txBody>
          <a:bodyPr wrap="square">
            <a:spAutoFit/>
          </a:bodyPr>
          <a:lstStyle/>
          <a:p>
            <a:r>
              <a:rPr lang="en-IE" sz="2800" b="1" dirty="0"/>
              <a:t>High Level Goal 1: Low Carbon &amp; Sustainable Economy</a:t>
            </a:r>
          </a:p>
        </p:txBody>
      </p:sp>
      <p:sp>
        <p:nvSpPr>
          <p:cNvPr id="10" name="Oval 9">
            <a:extLst>
              <a:ext uri="{FF2B5EF4-FFF2-40B4-BE49-F238E27FC236}">
                <a16:creationId xmlns:a16="http://schemas.microsoft.com/office/drawing/2014/main" id="{D0B2B8D0-1B1C-BE1D-85C9-E860860BBF97}"/>
              </a:ext>
            </a:extLst>
          </p:cNvPr>
          <p:cNvSpPr/>
          <p:nvPr/>
        </p:nvSpPr>
        <p:spPr>
          <a:xfrm>
            <a:off x="9888070" y="2259417"/>
            <a:ext cx="576000" cy="576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TextBox 11">
            <a:extLst>
              <a:ext uri="{FF2B5EF4-FFF2-40B4-BE49-F238E27FC236}">
                <a16:creationId xmlns:a16="http://schemas.microsoft.com/office/drawing/2014/main" id="{4C6E5D51-888B-96DF-2EBF-5F9EADFD8866}"/>
              </a:ext>
            </a:extLst>
          </p:cNvPr>
          <p:cNvSpPr txBox="1"/>
          <p:nvPr/>
        </p:nvSpPr>
        <p:spPr>
          <a:xfrm>
            <a:off x="848456" y="2941921"/>
            <a:ext cx="7296784" cy="646331"/>
          </a:xfrm>
          <a:prstGeom prst="rect">
            <a:avLst/>
          </a:prstGeom>
          <a:noFill/>
        </p:spPr>
        <p:txBody>
          <a:bodyPr wrap="square">
            <a:spAutoFit/>
          </a:bodyPr>
          <a:lstStyle/>
          <a:p>
            <a:r>
              <a:rPr lang="en-IE" dirty="0"/>
              <a:t>All LEO businesses to develop a sustainability or climate action plan as part of grant applications</a:t>
            </a:r>
          </a:p>
        </p:txBody>
      </p:sp>
      <p:sp>
        <p:nvSpPr>
          <p:cNvPr id="14" name="TextBox 13">
            <a:extLst>
              <a:ext uri="{FF2B5EF4-FFF2-40B4-BE49-F238E27FC236}">
                <a16:creationId xmlns:a16="http://schemas.microsoft.com/office/drawing/2014/main" id="{EF5D7611-8817-950F-B998-588662DEA05B}"/>
              </a:ext>
            </a:extLst>
          </p:cNvPr>
          <p:cNvSpPr txBox="1"/>
          <p:nvPr/>
        </p:nvSpPr>
        <p:spPr>
          <a:xfrm>
            <a:off x="848457" y="3653999"/>
            <a:ext cx="7296783" cy="923330"/>
          </a:xfrm>
          <a:prstGeom prst="rect">
            <a:avLst/>
          </a:prstGeom>
          <a:noFill/>
        </p:spPr>
        <p:txBody>
          <a:bodyPr wrap="square">
            <a:spAutoFit/>
          </a:bodyPr>
          <a:lstStyle/>
          <a:p>
            <a:r>
              <a:rPr lang="en-IE" b="1" dirty="0">
                <a:solidFill>
                  <a:schemeClr val="accent6"/>
                </a:solidFill>
              </a:rPr>
              <a:t>Enhance the skills and knowledge base within SMEs to accelerate the adoption and implementation of sustainable business practices among SMEs</a:t>
            </a:r>
          </a:p>
        </p:txBody>
      </p:sp>
      <p:sp>
        <p:nvSpPr>
          <p:cNvPr id="15" name="Oval 14">
            <a:extLst>
              <a:ext uri="{FF2B5EF4-FFF2-40B4-BE49-F238E27FC236}">
                <a16:creationId xmlns:a16="http://schemas.microsoft.com/office/drawing/2014/main" id="{DDF58FAC-5AAA-1F83-D32A-D21ED02C616B}"/>
              </a:ext>
            </a:extLst>
          </p:cNvPr>
          <p:cNvSpPr/>
          <p:nvPr/>
        </p:nvSpPr>
        <p:spPr>
          <a:xfrm>
            <a:off x="9888070" y="2977086"/>
            <a:ext cx="576000" cy="57600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Oval 15">
            <a:extLst>
              <a:ext uri="{FF2B5EF4-FFF2-40B4-BE49-F238E27FC236}">
                <a16:creationId xmlns:a16="http://schemas.microsoft.com/office/drawing/2014/main" id="{FC3231B2-2A89-9B9B-DD64-D770287C3504}"/>
              </a:ext>
            </a:extLst>
          </p:cNvPr>
          <p:cNvSpPr/>
          <p:nvPr/>
        </p:nvSpPr>
        <p:spPr>
          <a:xfrm>
            <a:off x="9888070" y="3694755"/>
            <a:ext cx="576000" cy="57600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TextBox 16">
            <a:extLst>
              <a:ext uri="{FF2B5EF4-FFF2-40B4-BE49-F238E27FC236}">
                <a16:creationId xmlns:a16="http://schemas.microsoft.com/office/drawing/2014/main" id="{32E638D0-19B2-AE6A-CFCC-90735AD1833D}"/>
              </a:ext>
            </a:extLst>
          </p:cNvPr>
          <p:cNvSpPr txBox="1"/>
          <p:nvPr/>
        </p:nvSpPr>
        <p:spPr>
          <a:xfrm>
            <a:off x="848456" y="5253660"/>
            <a:ext cx="7296784" cy="646331"/>
          </a:xfrm>
          <a:prstGeom prst="rect">
            <a:avLst/>
          </a:prstGeom>
          <a:noFill/>
        </p:spPr>
        <p:txBody>
          <a:bodyPr wrap="square">
            <a:spAutoFit/>
          </a:bodyPr>
          <a:lstStyle/>
          <a:p>
            <a:r>
              <a:rPr lang="en-IE" dirty="0"/>
              <a:t>Identify groups / industry sectors and offer training supports and awareness around procurement</a:t>
            </a:r>
          </a:p>
        </p:txBody>
      </p:sp>
      <p:sp>
        <p:nvSpPr>
          <p:cNvPr id="18" name="TextBox 17">
            <a:extLst>
              <a:ext uri="{FF2B5EF4-FFF2-40B4-BE49-F238E27FC236}">
                <a16:creationId xmlns:a16="http://schemas.microsoft.com/office/drawing/2014/main" id="{0127D96F-065E-AACA-DFCE-0DF3B04086F4}"/>
              </a:ext>
            </a:extLst>
          </p:cNvPr>
          <p:cNvSpPr txBox="1"/>
          <p:nvPr/>
        </p:nvSpPr>
        <p:spPr>
          <a:xfrm>
            <a:off x="848456" y="4823991"/>
            <a:ext cx="10563956" cy="369332"/>
          </a:xfrm>
          <a:prstGeom prst="rect">
            <a:avLst/>
          </a:prstGeom>
          <a:noFill/>
        </p:spPr>
        <p:txBody>
          <a:bodyPr wrap="square">
            <a:spAutoFit/>
          </a:bodyPr>
          <a:lstStyle/>
          <a:p>
            <a:pPr defTabSz="447675"/>
            <a:r>
              <a:rPr lang="en-IE" b="1" dirty="0"/>
              <a:t>1.5 	Strategic use of public procurement and socially responsible public procurement</a:t>
            </a:r>
          </a:p>
        </p:txBody>
      </p:sp>
      <p:sp>
        <p:nvSpPr>
          <p:cNvPr id="19" name="Oval 18">
            <a:extLst>
              <a:ext uri="{FF2B5EF4-FFF2-40B4-BE49-F238E27FC236}">
                <a16:creationId xmlns:a16="http://schemas.microsoft.com/office/drawing/2014/main" id="{8F8626B7-4D9C-6773-590C-954B1502DF27}"/>
              </a:ext>
            </a:extLst>
          </p:cNvPr>
          <p:cNvSpPr/>
          <p:nvPr/>
        </p:nvSpPr>
        <p:spPr>
          <a:xfrm>
            <a:off x="9888070" y="5288825"/>
            <a:ext cx="576000" cy="576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96052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15E2AC-791A-3375-5AB3-B495FF1287CE}"/>
              </a:ext>
            </a:extLst>
          </p:cNvPr>
          <p:cNvSpPr txBox="1"/>
          <p:nvPr/>
        </p:nvSpPr>
        <p:spPr>
          <a:xfrm>
            <a:off x="848456" y="1583512"/>
            <a:ext cx="10563956" cy="923330"/>
          </a:xfrm>
          <a:prstGeom prst="rect">
            <a:avLst/>
          </a:prstGeom>
          <a:noFill/>
        </p:spPr>
        <p:txBody>
          <a:bodyPr wrap="square">
            <a:spAutoFit/>
          </a:bodyPr>
          <a:lstStyle/>
          <a:p>
            <a:pPr defTabSz="447675"/>
            <a:r>
              <a:rPr lang="en-IE" b="1" dirty="0"/>
              <a:t>2.1 	Attract substantial investment and new enterprise with significant employment income and 	growth potential</a:t>
            </a:r>
          </a:p>
          <a:p>
            <a:pPr defTabSz="447675"/>
            <a:endParaRPr lang="en-IE" b="1" dirty="0"/>
          </a:p>
        </p:txBody>
      </p:sp>
      <p:sp>
        <p:nvSpPr>
          <p:cNvPr id="3" name="TextBox 2">
            <a:extLst>
              <a:ext uri="{FF2B5EF4-FFF2-40B4-BE49-F238E27FC236}">
                <a16:creationId xmlns:a16="http://schemas.microsoft.com/office/drawing/2014/main" id="{2960FFDD-CD74-3DB8-5A23-32988CE8AD77}"/>
              </a:ext>
            </a:extLst>
          </p:cNvPr>
          <p:cNvSpPr txBox="1"/>
          <p:nvPr/>
        </p:nvSpPr>
        <p:spPr>
          <a:xfrm>
            <a:off x="531934" y="688494"/>
            <a:ext cx="10413971" cy="523220"/>
          </a:xfrm>
          <a:prstGeom prst="rect">
            <a:avLst/>
          </a:prstGeom>
          <a:noFill/>
        </p:spPr>
        <p:txBody>
          <a:bodyPr wrap="square">
            <a:spAutoFit/>
          </a:bodyPr>
          <a:lstStyle/>
          <a:p>
            <a:r>
              <a:rPr lang="en-IE" sz="2800" b="1" dirty="0"/>
              <a:t>High Level Goal  2: Economic Diversity &amp; Sustainable Growth</a:t>
            </a:r>
          </a:p>
        </p:txBody>
      </p:sp>
      <p:sp>
        <p:nvSpPr>
          <p:cNvPr id="4" name="TextBox 3">
            <a:extLst>
              <a:ext uri="{FF2B5EF4-FFF2-40B4-BE49-F238E27FC236}">
                <a16:creationId xmlns:a16="http://schemas.microsoft.com/office/drawing/2014/main" id="{B59C54AA-16BE-3AD5-7B12-DF64ABD9EAB8}"/>
              </a:ext>
            </a:extLst>
          </p:cNvPr>
          <p:cNvSpPr txBox="1"/>
          <p:nvPr/>
        </p:nvSpPr>
        <p:spPr>
          <a:xfrm>
            <a:off x="848456" y="2229843"/>
            <a:ext cx="8858252" cy="646331"/>
          </a:xfrm>
          <a:prstGeom prst="rect">
            <a:avLst/>
          </a:prstGeom>
          <a:noFill/>
        </p:spPr>
        <p:txBody>
          <a:bodyPr wrap="square">
            <a:spAutoFit/>
          </a:bodyPr>
          <a:lstStyle/>
          <a:p>
            <a:r>
              <a:rPr lang="en-IE" dirty="0"/>
              <a:t>Maximise opportunities presented by SETU, to advance entrepreneurship and high performance start up in Waterford, to foster a strong local start- up support ecosystem</a:t>
            </a:r>
          </a:p>
        </p:txBody>
      </p:sp>
      <p:sp>
        <p:nvSpPr>
          <p:cNvPr id="6" name="Oval 5">
            <a:extLst>
              <a:ext uri="{FF2B5EF4-FFF2-40B4-BE49-F238E27FC236}">
                <a16:creationId xmlns:a16="http://schemas.microsoft.com/office/drawing/2014/main" id="{F3CC58C2-4545-2377-EC04-CEAE3104B0C0}"/>
              </a:ext>
            </a:extLst>
          </p:cNvPr>
          <p:cNvSpPr/>
          <p:nvPr/>
        </p:nvSpPr>
        <p:spPr>
          <a:xfrm>
            <a:off x="9888070" y="2259417"/>
            <a:ext cx="576000" cy="576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46C84AAA-C566-A348-745E-DA1ABC4B305F}"/>
              </a:ext>
            </a:extLst>
          </p:cNvPr>
          <p:cNvSpPr txBox="1"/>
          <p:nvPr/>
        </p:nvSpPr>
        <p:spPr>
          <a:xfrm>
            <a:off x="848456" y="3829078"/>
            <a:ext cx="8858252" cy="369332"/>
          </a:xfrm>
          <a:prstGeom prst="rect">
            <a:avLst/>
          </a:prstGeom>
          <a:noFill/>
        </p:spPr>
        <p:txBody>
          <a:bodyPr wrap="square">
            <a:spAutoFit/>
          </a:bodyPr>
          <a:lstStyle/>
          <a:p>
            <a:r>
              <a:rPr lang="en-IE" dirty="0"/>
              <a:t>Create the optimum environment for SMEs to develop their export potential </a:t>
            </a:r>
          </a:p>
        </p:txBody>
      </p:sp>
      <p:sp>
        <p:nvSpPr>
          <p:cNvPr id="10" name="TextBox 9">
            <a:extLst>
              <a:ext uri="{FF2B5EF4-FFF2-40B4-BE49-F238E27FC236}">
                <a16:creationId xmlns:a16="http://schemas.microsoft.com/office/drawing/2014/main" id="{DD1BE536-28EC-1B34-996D-0F9DD52BB5F8}"/>
              </a:ext>
            </a:extLst>
          </p:cNvPr>
          <p:cNvSpPr txBox="1"/>
          <p:nvPr/>
        </p:nvSpPr>
        <p:spPr>
          <a:xfrm>
            <a:off x="814022" y="3182747"/>
            <a:ext cx="10563956" cy="646331"/>
          </a:xfrm>
          <a:prstGeom prst="rect">
            <a:avLst/>
          </a:prstGeom>
          <a:noFill/>
        </p:spPr>
        <p:txBody>
          <a:bodyPr wrap="square">
            <a:spAutoFit/>
          </a:bodyPr>
          <a:lstStyle/>
          <a:p>
            <a:pPr defTabSz="447675"/>
            <a:r>
              <a:rPr lang="en-IE" b="1" dirty="0"/>
              <a:t>2.2 Scale established indigenous enterprises to maximise their global growth and job creation potential</a:t>
            </a:r>
          </a:p>
        </p:txBody>
      </p:sp>
      <p:sp>
        <p:nvSpPr>
          <p:cNvPr id="11" name="Oval 10">
            <a:extLst>
              <a:ext uri="{FF2B5EF4-FFF2-40B4-BE49-F238E27FC236}">
                <a16:creationId xmlns:a16="http://schemas.microsoft.com/office/drawing/2014/main" id="{F8C246C3-6057-137B-D4C7-8536A834E3E0}"/>
              </a:ext>
            </a:extLst>
          </p:cNvPr>
          <p:cNvSpPr/>
          <p:nvPr/>
        </p:nvSpPr>
        <p:spPr>
          <a:xfrm>
            <a:off x="9888070" y="3725744"/>
            <a:ext cx="576000" cy="576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TextBox 11">
            <a:extLst>
              <a:ext uri="{FF2B5EF4-FFF2-40B4-BE49-F238E27FC236}">
                <a16:creationId xmlns:a16="http://schemas.microsoft.com/office/drawing/2014/main" id="{DE57C948-74EB-2D12-C0FC-AB3EC6EE7C8E}"/>
              </a:ext>
            </a:extLst>
          </p:cNvPr>
          <p:cNvSpPr txBox="1"/>
          <p:nvPr/>
        </p:nvSpPr>
        <p:spPr>
          <a:xfrm>
            <a:off x="814022" y="4483284"/>
            <a:ext cx="8858252" cy="646331"/>
          </a:xfrm>
          <a:prstGeom prst="rect">
            <a:avLst/>
          </a:prstGeom>
          <a:noFill/>
        </p:spPr>
        <p:txBody>
          <a:bodyPr wrap="square">
            <a:spAutoFit/>
          </a:bodyPr>
          <a:lstStyle/>
          <a:p>
            <a:r>
              <a:rPr lang="en-IE" dirty="0"/>
              <a:t>Enhance the confidence and leadership skills of owner/ managers to drive ambition of businesses to scale </a:t>
            </a:r>
          </a:p>
        </p:txBody>
      </p:sp>
      <p:sp>
        <p:nvSpPr>
          <p:cNvPr id="13" name="Oval 12">
            <a:extLst>
              <a:ext uri="{FF2B5EF4-FFF2-40B4-BE49-F238E27FC236}">
                <a16:creationId xmlns:a16="http://schemas.microsoft.com/office/drawing/2014/main" id="{BE49480F-D72D-8DAA-FFDC-EC9E6F4D7AF8}"/>
              </a:ext>
            </a:extLst>
          </p:cNvPr>
          <p:cNvSpPr/>
          <p:nvPr/>
        </p:nvSpPr>
        <p:spPr>
          <a:xfrm>
            <a:off x="9888070" y="4518450"/>
            <a:ext cx="576000" cy="57600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TextBox 13">
            <a:extLst>
              <a:ext uri="{FF2B5EF4-FFF2-40B4-BE49-F238E27FC236}">
                <a16:creationId xmlns:a16="http://schemas.microsoft.com/office/drawing/2014/main" id="{5B5AC9B0-2FB9-B792-413B-6EAEB504D795}"/>
              </a:ext>
            </a:extLst>
          </p:cNvPr>
          <p:cNvSpPr txBox="1"/>
          <p:nvPr/>
        </p:nvSpPr>
        <p:spPr>
          <a:xfrm>
            <a:off x="814022" y="5308761"/>
            <a:ext cx="8858252" cy="646331"/>
          </a:xfrm>
          <a:prstGeom prst="rect">
            <a:avLst/>
          </a:prstGeom>
          <a:noFill/>
        </p:spPr>
        <p:txBody>
          <a:bodyPr wrap="square">
            <a:spAutoFit/>
          </a:bodyPr>
          <a:lstStyle/>
          <a:p>
            <a:r>
              <a:rPr lang="en-IE" b="1" dirty="0">
                <a:solidFill>
                  <a:schemeClr val="accent6"/>
                </a:solidFill>
              </a:rPr>
              <a:t>Enterprise Ireland / LEO to maximize job creation potential &amp; enhance opportunities for sector collaboration</a:t>
            </a:r>
          </a:p>
        </p:txBody>
      </p:sp>
      <p:sp>
        <p:nvSpPr>
          <p:cNvPr id="15" name="Oval 14">
            <a:extLst>
              <a:ext uri="{FF2B5EF4-FFF2-40B4-BE49-F238E27FC236}">
                <a16:creationId xmlns:a16="http://schemas.microsoft.com/office/drawing/2014/main" id="{C9C7756F-0831-97CD-1323-523D2F4AEF8A}"/>
              </a:ext>
            </a:extLst>
          </p:cNvPr>
          <p:cNvSpPr/>
          <p:nvPr/>
        </p:nvSpPr>
        <p:spPr>
          <a:xfrm>
            <a:off x="9888070" y="5343927"/>
            <a:ext cx="576000" cy="57600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623309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15E2AC-791A-3375-5AB3-B495FF1287CE}"/>
              </a:ext>
            </a:extLst>
          </p:cNvPr>
          <p:cNvSpPr txBox="1"/>
          <p:nvPr/>
        </p:nvSpPr>
        <p:spPr>
          <a:xfrm>
            <a:off x="848456" y="1583512"/>
            <a:ext cx="10563956" cy="646331"/>
          </a:xfrm>
          <a:prstGeom prst="rect">
            <a:avLst/>
          </a:prstGeom>
          <a:noFill/>
        </p:spPr>
        <p:txBody>
          <a:bodyPr wrap="square">
            <a:spAutoFit/>
          </a:bodyPr>
          <a:lstStyle/>
          <a:p>
            <a:r>
              <a:rPr lang="en-IE" b="1" dirty="0"/>
              <a:t>2.3 Enhance opportunities for clustering and collaboration for sectors that are active on the world stage</a:t>
            </a:r>
          </a:p>
        </p:txBody>
      </p:sp>
      <p:sp>
        <p:nvSpPr>
          <p:cNvPr id="3" name="TextBox 2">
            <a:extLst>
              <a:ext uri="{FF2B5EF4-FFF2-40B4-BE49-F238E27FC236}">
                <a16:creationId xmlns:a16="http://schemas.microsoft.com/office/drawing/2014/main" id="{2960FFDD-CD74-3DB8-5A23-32988CE8AD77}"/>
              </a:ext>
            </a:extLst>
          </p:cNvPr>
          <p:cNvSpPr txBox="1"/>
          <p:nvPr/>
        </p:nvSpPr>
        <p:spPr>
          <a:xfrm>
            <a:off x="531934" y="688494"/>
            <a:ext cx="10413971" cy="523220"/>
          </a:xfrm>
          <a:prstGeom prst="rect">
            <a:avLst/>
          </a:prstGeom>
          <a:noFill/>
        </p:spPr>
        <p:txBody>
          <a:bodyPr wrap="square">
            <a:spAutoFit/>
          </a:bodyPr>
          <a:lstStyle/>
          <a:p>
            <a:r>
              <a:rPr lang="en-IE" sz="2800" b="1" dirty="0"/>
              <a:t>High Level Goal  2: Economic Diversity &amp; Sustainable Growth</a:t>
            </a:r>
          </a:p>
        </p:txBody>
      </p:sp>
      <p:sp>
        <p:nvSpPr>
          <p:cNvPr id="4" name="TextBox 3">
            <a:extLst>
              <a:ext uri="{FF2B5EF4-FFF2-40B4-BE49-F238E27FC236}">
                <a16:creationId xmlns:a16="http://schemas.microsoft.com/office/drawing/2014/main" id="{B59C54AA-16BE-3AD5-7B12-DF64ABD9EAB8}"/>
              </a:ext>
            </a:extLst>
          </p:cNvPr>
          <p:cNvSpPr txBox="1"/>
          <p:nvPr/>
        </p:nvSpPr>
        <p:spPr>
          <a:xfrm>
            <a:off x="848456" y="2229843"/>
            <a:ext cx="8858252" cy="923330"/>
          </a:xfrm>
          <a:prstGeom prst="rect">
            <a:avLst/>
          </a:prstGeom>
          <a:noFill/>
        </p:spPr>
        <p:txBody>
          <a:bodyPr wrap="square">
            <a:spAutoFit/>
          </a:bodyPr>
          <a:lstStyle/>
          <a:p>
            <a:r>
              <a:rPr lang="en-IE" b="1" dirty="0">
                <a:solidFill>
                  <a:srgbClr val="FFC000"/>
                </a:solidFill>
              </a:rPr>
              <a:t>Prioritise concentrated investment and focus on existing strong enterprise clusters (Engineering, ICT, Life Sciences, Financial Services) with a view to enhancing and supporting productivity, innovation, skills development and networks </a:t>
            </a:r>
          </a:p>
        </p:txBody>
      </p:sp>
      <p:sp>
        <p:nvSpPr>
          <p:cNvPr id="6" name="Oval 5">
            <a:extLst>
              <a:ext uri="{FF2B5EF4-FFF2-40B4-BE49-F238E27FC236}">
                <a16:creationId xmlns:a16="http://schemas.microsoft.com/office/drawing/2014/main" id="{F3CC58C2-4545-2377-EC04-CEAE3104B0C0}"/>
              </a:ext>
            </a:extLst>
          </p:cNvPr>
          <p:cNvSpPr/>
          <p:nvPr/>
        </p:nvSpPr>
        <p:spPr>
          <a:xfrm>
            <a:off x="9888070" y="2401793"/>
            <a:ext cx="576000" cy="576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46C84AAA-C566-A348-745E-DA1ABC4B305F}"/>
              </a:ext>
            </a:extLst>
          </p:cNvPr>
          <p:cNvSpPr txBox="1"/>
          <p:nvPr/>
        </p:nvSpPr>
        <p:spPr>
          <a:xfrm>
            <a:off x="848456" y="3283955"/>
            <a:ext cx="8858252" cy="923330"/>
          </a:xfrm>
          <a:prstGeom prst="rect">
            <a:avLst/>
          </a:prstGeom>
          <a:noFill/>
        </p:spPr>
        <p:txBody>
          <a:bodyPr wrap="square">
            <a:spAutoFit/>
          </a:bodyPr>
          <a:lstStyle/>
          <a:p>
            <a:r>
              <a:rPr lang="en-IE" dirty="0"/>
              <a:t>Work with partners, including SETU and WWETB, to develop a regional agri-food cluster to enhance growth, competitiveness and sustainability in co-ordination with the Southern Regional Assembly in response to the Smart Southern Region initiative </a:t>
            </a:r>
          </a:p>
        </p:txBody>
      </p:sp>
      <p:sp>
        <p:nvSpPr>
          <p:cNvPr id="11" name="Oval 10">
            <a:extLst>
              <a:ext uri="{FF2B5EF4-FFF2-40B4-BE49-F238E27FC236}">
                <a16:creationId xmlns:a16="http://schemas.microsoft.com/office/drawing/2014/main" id="{F8C246C3-6057-137B-D4C7-8536A834E3E0}"/>
              </a:ext>
            </a:extLst>
          </p:cNvPr>
          <p:cNvSpPr/>
          <p:nvPr/>
        </p:nvSpPr>
        <p:spPr>
          <a:xfrm>
            <a:off x="9888070" y="3457620"/>
            <a:ext cx="576000" cy="576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TextBox 11">
            <a:extLst>
              <a:ext uri="{FF2B5EF4-FFF2-40B4-BE49-F238E27FC236}">
                <a16:creationId xmlns:a16="http://schemas.microsoft.com/office/drawing/2014/main" id="{DE57C948-74EB-2D12-C0FC-AB3EC6EE7C8E}"/>
              </a:ext>
            </a:extLst>
          </p:cNvPr>
          <p:cNvSpPr txBox="1"/>
          <p:nvPr/>
        </p:nvSpPr>
        <p:spPr>
          <a:xfrm>
            <a:off x="814022" y="4304992"/>
            <a:ext cx="8858252" cy="1477328"/>
          </a:xfrm>
          <a:prstGeom prst="rect">
            <a:avLst/>
          </a:prstGeom>
          <a:noFill/>
        </p:spPr>
        <p:txBody>
          <a:bodyPr wrap="square">
            <a:spAutoFit/>
          </a:bodyPr>
          <a:lstStyle/>
          <a:p>
            <a:r>
              <a:rPr lang="en-IE" dirty="0"/>
              <a:t>Work with partners including SETU to mobilise resources to develop a life-science/pharma cluster and a digital creative cluster with a focus on shaping national and regional investment in infrastructure, education, training, research and economic support in co-ordination with the Southern Regional Assembly in response to the Smart Southern Region initiative</a:t>
            </a:r>
          </a:p>
        </p:txBody>
      </p:sp>
      <p:sp>
        <p:nvSpPr>
          <p:cNvPr id="13" name="Oval 12">
            <a:extLst>
              <a:ext uri="{FF2B5EF4-FFF2-40B4-BE49-F238E27FC236}">
                <a16:creationId xmlns:a16="http://schemas.microsoft.com/office/drawing/2014/main" id="{BE49480F-D72D-8DAA-FFDC-EC9E6F4D7AF8}"/>
              </a:ext>
            </a:extLst>
          </p:cNvPr>
          <p:cNvSpPr/>
          <p:nvPr/>
        </p:nvSpPr>
        <p:spPr>
          <a:xfrm>
            <a:off x="9888070" y="4513447"/>
            <a:ext cx="576000" cy="576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554653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15E2AC-791A-3375-5AB3-B495FF1287CE}"/>
              </a:ext>
            </a:extLst>
          </p:cNvPr>
          <p:cNvSpPr txBox="1"/>
          <p:nvPr/>
        </p:nvSpPr>
        <p:spPr>
          <a:xfrm>
            <a:off x="848456" y="1583512"/>
            <a:ext cx="10563956" cy="646331"/>
          </a:xfrm>
          <a:prstGeom prst="rect">
            <a:avLst/>
          </a:prstGeom>
          <a:noFill/>
        </p:spPr>
        <p:txBody>
          <a:bodyPr wrap="square">
            <a:spAutoFit/>
          </a:bodyPr>
          <a:lstStyle/>
          <a:p>
            <a:r>
              <a:rPr lang="en-IE" b="1" dirty="0"/>
              <a:t>3.2 Build Waterford City’s critical mass to fulfil its’ role as a driver for economic development for the South East</a:t>
            </a:r>
          </a:p>
        </p:txBody>
      </p:sp>
      <p:sp>
        <p:nvSpPr>
          <p:cNvPr id="3" name="TextBox 2">
            <a:extLst>
              <a:ext uri="{FF2B5EF4-FFF2-40B4-BE49-F238E27FC236}">
                <a16:creationId xmlns:a16="http://schemas.microsoft.com/office/drawing/2014/main" id="{2960FFDD-CD74-3DB8-5A23-32988CE8AD77}"/>
              </a:ext>
            </a:extLst>
          </p:cNvPr>
          <p:cNvSpPr txBox="1"/>
          <p:nvPr/>
        </p:nvSpPr>
        <p:spPr>
          <a:xfrm>
            <a:off x="531934" y="688494"/>
            <a:ext cx="10413971" cy="954107"/>
          </a:xfrm>
          <a:prstGeom prst="rect">
            <a:avLst/>
          </a:prstGeom>
          <a:noFill/>
        </p:spPr>
        <p:txBody>
          <a:bodyPr wrap="square">
            <a:spAutoFit/>
          </a:bodyPr>
          <a:lstStyle/>
          <a:p>
            <a:r>
              <a:rPr lang="en-IE" sz="2800" b="1" dirty="0"/>
              <a:t>High Level Goal  3: Sustainable Placemaking &amp; Destination Management</a:t>
            </a:r>
          </a:p>
        </p:txBody>
      </p:sp>
      <p:sp>
        <p:nvSpPr>
          <p:cNvPr id="4" name="TextBox 3">
            <a:extLst>
              <a:ext uri="{FF2B5EF4-FFF2-40B4-BE49-F238E27FC236}">
                <a16:creationId xmlns:a16="http://schemas.microsoft.com/office/drawing/2014/main" id="{B59C54AA-16BE-3AD5-7B12-DF64ABD9EAB8}"/>
              </a:ext>
            </a:extLst>
          </p:cNvPr>
          <p:cNvSpPr txBox="1"/>
          <p:nvPr/>
        </p:nvSpPr>
        <p:spPr>
          <a:xfrm>
            <a:off x="848456" y="2229843"/>
            <a:ext cx="8858252" cy="923330"/>
          </a:xfrm>
          <a:prstGeom prst="rect">
            <a:avLst/>
          </a:prstGeom>
          <a:noFill/>
        </p:spPr>
        <p:txBody>
          <a:bodyPr wrap="square">
            <a:spAutoFit/>
          </a:bodyPr>
          <a:lstStyle/>
          <a:p>
            <a:r>
              <a:rPr lang="en-IE" dirty="0"/>
              <a:t>Engage all relevant stakeholders and agencies in support of SMEs and their business challenges, specifically contributing to ongoing regional enterprise policy development and the work of the Ireland SE Development Office</a:t>
            </a:r>
          </a:p>
        </p:txBody>
      </p:sp>
      <p:sp>
        <p:nvSpPr>
          <p:cNvPr id="6" name="Oval 5">
            <a:extLst>
              <a:ext uri="{FF2B5EF4-FFF2-40B4-BE49-F238E27FC236}">
                <a16:creationId xmlns:a16="http://schemas.microsoft.com/office/drawing/2014/main" id="{F3CC58C2-4545-2377-EC04-CEAE3104B0C0}"/>
              </a:ext>
            </a:extLst>
          </p:cNvPr>
          <p:cNvSpPr/>
          <p:nvPr/>
        </p:nvSpPr>
        <p:spPr>
          <a:xfrm>
            <a:off x="9888070" y="2401793"/>
            <a:ext cx="576000" cy="576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4B3584FD-338C-E8DA-4F2C-9D3679F88C2E}"/>
              </a:ext>
            </a:extLst>
          </p:cNvPr>
          <p:cNvSpPr txBox="1"/>
          <p:nvPr/>
        </p:nvSpPr>
        <p:spPr>
          <a:xfrm>
            <a:off x="848456" y="3701274"/>
            <a:ext cx="10563956" cy="923330"/>
          </a:xfrm>
          <a:prstGeom prst="rect">
            <a:avLst/>
          </a:prstGeom>
          <a:noFill/>
        </p:spPr>
        <p:txBody>
          <a:bodyPr wrap="square">
            <a:spAutoFit/>
          </a:bodyPr>
          <a:lstStyle/>
          <a:p>
            <a:r>
              <a:rPr lang="en-IE" b="1" dirty="0"/>
              <a:t>4.4 Drive a step-change in the digital transformation of businesses, in particular SMEs; sustain Ireland’s attractiveness as a location for leading digital enterprises; and maximise the benefits of the digital transition for the wider economic ecosystem</a:t>
            </a:r>
          </a:p>
        </p:txBody>
      </p:sp>
      <p:sp>
        <p:nvSpPr>
          <p:cNvPr id="7" name="TextBox 6">
            <a:extLst>
              <a:ext uri="{FF2B5EF4-FFF2-40B4-BE49-F238E27FC236}">
                <a16:creationId xmlns:a16="http://schemas.microsoft.com/office/drawing/2014/main" id="{C8A5884A-CB2E-E3AB-6F7E-AFB4941B70AB}"/>
              </a:ext>
            </a:extLst>
          </p:cNvPr>
          <p:cNvSpPr txBox="1"/>
          <p:nvPr/>
        </p:nvSpPr>
        <p:spPr>
          <a:xfrm>
            <a:off x="566368" y="3181608"/>
            <a:ext cx="10413971" cy="523220"/>
          </a:xfrm>
          <a:prstGeom prst="rect">
            <a:avLst/>
          </a:prstGeom>
          <a:noFill/>
        </p:spPr>
        <p:txBody>
          <a:bodyPr wrap="square">
            <a:spAutoFit/>
          </a:bodyPr>
          <a:lstStyle/>
          <a:p>
            <a:r>
              <a:rPr lang="en-IE" sz="2800" b="1" dirty="0"/>
              <a:t>High Level Goal  4: Innovation &amp; Digital Transition</a:t>
            </a:r>
          </a:p>
        </p:txBody>
      </p:sp>
      <p:sp>
        <p:nvSpPr>
          <p:cNvPr id="9" name="TextBox 8">
            <a:extLst>
              <a:ext uri="{FF2B5EF4-FFF2-40B4-BE49-F238E27FC236}">
                <a16:creationId xmlns:a16="http://schemas.microsoft.com/office/drawing/2014/main" id="{48DF1987-BA51-0351-5CDA-395A58BEDB89}"/>
              </a:ext>
            </a:extLst>
          </p:cNvPr>
          <p:cNvSpPr txBox="1"/>
          <p:nvPr/>
        </p:nvSpPr>
        <p:spPr>
          <a:xfrm>
            <a:off x="882890" y="4583030"/>
            <a:ext cx="8858252" cy="646331"/>
          </a:xfrm>
          <a:prstGeom prst="rect">
            <a:avLst/>
          </a:prstGeom>
          <a:noFill/>
        </p:spPr>
        <p:txBody>
          <a:bodyPr wrap="square">
            <a:spAutoFit/>
          </a:bodyPr>
          <a:lstStyle/>
          <a:p>
            <a:r>
              <a:rPr lang="en-IE" b="1" dirty="0">
                <a:solidFill>
                  <a:schemeClr val="accent6"/>
                </a:solidFill>
              </a:rPr>
              <a:t>Enable SMEs to develop the capacity and knowledge to adopt digital technologies by establishing a forum for collaboration with local SMEs</a:t>
            </a:r>
          </a:p>
        </p:txBody>
      </p:sp>
      <p:sp>
        <p:nvSpPr>
          <p:cNvPr id="10" name="Oval 9">
            <a:extLst>
              <a:ext uri="{FF2B5EF4-FFF2-40B4-BE49-F238E27FC236}">
                <a16:creationId xmlns:a16="http://schemas.microsoft.com/office/drawing/2014/main" id="{3478FB35-63A5-283E-76B4-CA564A2626C7}"/>
              </a:ext>
            </a:extLst>
          </p:cNvPr>
          <p:cNvSpPr/>
          <p:nvPr/>
        </p:nvSpPr>
        <p:spPr>
          <a:xfrm>
            <a:off x="9922504" y="4618195"/>
            <a:ext cx="576000" cy="57600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TextBox 13">
            <a:extLst>
              <a:ext uri="{FF2B5EF4-FFF2-40B4-BE49-F238E27FC236}">
                <a16:creationId xmlns:a16="http://schemas.microsoft.com/office/drawing/2014/main" id="{4503C6CB-BF47-AC25-AE3D-295C376217CC}"/>
              </a:ext>
            </a:extLst>
          </p:cNvPr>
          <p:cNvSpPr txBox="1"/>
          <p:nvPr/>
        </p:nvSpPr>
        <p:spPr>
          <a:xfrm>
            <a:off x="882890" y="5245770"/>
            <a:ext cx="10563956" cy="646331"/>
          </a:xfrm>
          <a:prstGeom prst="rect">
            <a:avLst/>
          </a:prstGeom>
          <a:noFill/>
        </p:spPr>
        <p:txBody>
          <a:bodyPr wrap="square">
            <a:spAutoFit/>
          </a:bodyPr>
          <a:lstStyle/>
          <a:p>
            <a:r>
              <a:rPr lang="en-IE" b="1" dirty="0"/>
              <a:t>4.5 Support the development of a coherent innovation eco-system aligned to research centres of excellence in SETU</a:t>
            </a:r>
          </a:p>
        </p:txBody>
      </p:sp>
      <p:sp>
        <p:nvSpPr>
          <p:cNvPr id="15" name="TextBox 14">
            <a:extLst>
              <a:ext uri="{FF2B5EF4-FFF2-40B4-BE49-F238E27FC236}">
                <a16:creationId xmlns:a16="http://schemas.microsoft.com/office/drawing/2014/main" id="{823B0D4F-F916-6697-BC07-0A5CC5B34B59}"/>
              </a:ext>
            </a:extLst>
          </p:cNvPr>
          <p:cNvSpPr txBox="1"/>
          <p:nvPr/>
        </p:nvSpPr>
        <p:spPr>
          <a:xfrm>
            <a:off x="882890" y="5845935"/>
            <a:ext cx="8858252" cy="923330"/>
          </a:xfrm>
          <a:prstGeom prst="rect">
            <a:avLst/>
          </a:prstGeom>
          <a:noFill/>
        </p:spPr>
        <p:txBody>
          <a:bodyPr wrap="square">
            <a:spAutoFit/>
          </a:bodyPr>
          <a:lstStyle/>
          <a:p>
            <a:r>
              <a:rPr lang="en-IE" dirty="0"/>
              <a:t>Promote the knowledge, infrastructure and talent base available in SETU’s Technology Gateways, Incubation and Research Centres to enterprise in order to enhance innovation and productivity</a:t>
            </a:r>
          </a:p>
        </p:txBody>
      </p:sp>
      <p:sp>
        <p:nvSpPr>
          <p:cNvPr id="16" name="Oval 15">
            <a:extLst>
              <a:ext uri="{FF2B5EF4-FFF2-40B4-BE49-F238E27FC236}">
                <a16:creationId xmlns:a16="http://schemas.microsoft.com/office/drawing/2014/main" id="{E8591E84-B347-BED5-92B6-9EF641F670E4}"/>
              </a:ext>
            </a:extLst>
          </p:cNvPr>
          <p:cNvSpPr/>
          <p:nvPr/>
        </p:nvSpPr>
        <p:spPr>
          <a:xfrm>
            <a:off x="9922504" y="5881100"/>
            <a:ext cx="576000" cy="57600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3695464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10E3F957C2D249B5DBFB2742DB7855" ma:contentTypeVersion="1" ma:contentTypeDescription="Create a new document." ma:contentTypeScope="" ma:versionID="ed933a6620fcb65f3f94b1aed2ca1b45">
  <xsd:schema xmlns:xsd="http://www.w3.org/2001/XMLSchema" xmlns:xs="http://www.w3.org/2001/XMLSchema" xmlns:p="http://schemas.microsoft.com/office/2006/metadata/properties" xmlns:ns2="e208e405-7f5c-4092-9d00-ae49e9a9738c" targetNamespace="http://schemas.microsoft.com/office/2006/metadata/properties" ma:root="true" ma:fieldsID="36550ac7033362f31ca0921fe5504de1" ns2:_="">
    <xsd:import namespace="e208e405-7f5c-4092-9d00-ae49e9a9738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8e405-7f5c-4092-9d00-ae49e9a9738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e208e405-7f5c-4092-9d00-ae49e9a9738c">YNAFEP33AA7V-573536734-6428</_dlc_DocId>
    <_dlc_DocIdUrl xmlns="e208e405-7f5c-4092-9d00-ae49e9a9738c">
      <Url>http://intranet/community/LCDC/_layouts/15/DocIdRedir.aspx?ID=YNAFEP33AA7V-573536734-6428</Url>
      <Description>YNAFEP33AA7V-573536734-6428</Description>
    </_dlc_DocIdUrl>
  </documentManagement>
</p:properties>
</file>

<file path=customXml/itemProps1.xml><?xml version="1.0" encoding="utf-8"?>
<ds:datastoreItem xmlns:ds="http://schemas.openxmlformats.org/officeDocument/2006/customXml" ds:itemID="{F1703E3D-5E7E-4242-BA75-D34C41FAA228}"/>
</file>

<file path=customXml/itemProps2.xml><?xml version="1.0" encoding="utf-8"?>
<ds:datastoreItem xmlns:ds="http://schemas.openxmlformats.org/officeDocument/2006/customXml" ds:itemID="{E96D359D-C0A0-492E-BAB6-09C5FFAD9BEB}"/>
</file>

<file path=customXml/itemProps3.xml><?xml version="1.0" encoding="utf-8"?>
<ds:datastoreItem xmlns:ds="http://schemas.openxmlformats.org/officeDocument/2006/customXml" ds:itemID="{DCA267CB-A27A-4C97-886A-578EC8BB2458}"/>
</file>

<file path=customXml/itemProps4.xml><?xml version="1.0" encoding="utf-8"?>
<ds:datastoreItem xmlns:ds="http://schemas.openxmlformats.org/officeDocument/2006/customXml" ds:itemID="{15ABF1BE-01EF-40AF-9F64-DE0F400615C1}"/>
</file>

<file path=docProps/app.xml><?xml version="1.0" encoding="utf-8"?>
<Properties xmlns="http://schemas.openxmlformats.org/officeDocument/2006/extended-properties" xmlns:vt="http://schemas.openxmlformats.org/officeDocument/2006/docPropsVTypes">
  <TotalTime>1660</TotalTime>
  <Words>947</Words>
  <Application>Microsoft Office PowerPoint</Application>
  <PresentationFormat>Widescreen</PresentationFormat>
  <Paragraphs>91</Paragraphs>
  <Slides>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Gareth Evans</dc:creator>
  <cp:lastModifiedBy>Susan Whelan</cp:lastModifiedBy>
  <cp:revision>2</cp:revision>
  <dcterms:created xsi:type="dcterms:W3CDTF">2026-03-10T13:42:13Z</dcterms:created>
  <dcterms:modified xsi:type="dcterms:W3CDTF">2026-03-23T10:33:01Z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0x010100B610E3F957C2D249B5DBFB2742DB7855</vt:lpwstr>
  </property>
  <property fmtid="{D5CDD505-2E9C-101B-9397-08002B2CF9AE}" pid="3" name="_dlc_DocIdItemGuid">
    <vt:lpwstr>60ea4e7f-b9d4-44cd-ba63-3bb0c8a80bba</vt:lpwstr>
  </property>
</Properties>
</file>