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 id="2147483719" r:id="rId5"/>
    <p:sldMasterId id="2147483707" r:id="rId6"/>
  </p:sldMasterIdLst>
  <p:notesMasterIdLst>
    <p:notesMasterId r:id="rId42"/>
  </p:notesMasterIdLst>
  <p:sldIdLst>
    <p:sldId id="303" r:id="rId7"/>
    <p:sldId id="302" r:id="rId8"/>
    <p:sldId id="318" r:id="rId9"/>
    <p:sldId id="274" r:id="rId10"/>
    <p:sldId id="270" r:id="rId11"/>
    <p:sldId id="306" r:id="rId12"/>
    <p:sldId id="351" r:id="rId13"/>
    <p:sldId id="350" r:id="rId14"/>
    <p:sldId id="304" r:id="rId15"/>
    <p:sldId id="307" r:id="rId16"/>
    <p:sldId id="308" r:id="rId17"/>
    <p:sldId id="311" r:id="rId18"/>
    <p:sldId id="333" r:id="rId19"/>
    <p:sldId id="360" r:id="rId20"/>
    <p:sldId id="309" r:id="rId21"/>
    <p:sldId id="355" r:id="rId22"/>
    <p:sldId id="356" r:id="rId23"/>
    <p:sldId id="358" r:id="rId24"/>
    <p:sldId id="352" r:id="rId25"/>
    <p:sldId id="361" r:id="rId26"/>
    <p:sldId id="353" r:id="rId27"/>
    <p:sldId id="354" r:id="rId28"/>
    <p:sldId id="325" r:id="rId29"/>
    <p:sldId id="328" r:id="rId30"/>
    <p:sldId id="363" r:id="rId31"/>
    <p:sldId id="329" r:id="rId32"/>
    <p:sldId id="339" r:id="rId33"/>
    <p:sldId id="364" r:id="rId34"/>
    <p:sldId id="365" r:id="rId35"/>
    <p:sldId id="366" r:id="rId36"/>
    <p:sldId id="367" r:id="rId37"/>
    <p:sldId id="347" r:id="rId38"/>
    <p:sldId id="346" r:id="rId39"/>
    <p:sldId id="362" r:id="rId40"/>
    <p:sldId id="287" r:id="rId4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52"/>
    <a:srgbClr val="F69246"/>
    <a:srgbClr val="F66946"/>
    <a:srgbClr val="F6A81C"/>
    <a:srgbClr val="FFFFFF"/>
    <a:srgbClr val="56B4E6"/>
    <a:srgbClr val="005999"/>
    <a:srgbClr val="CACC27"/>
    <a:srgbClr val="75B5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52" autoAdjust="0"/>
    <p:restoredTop sz="88874" autoAdjust="0"/>
  </p:normalViewPr>
  <p:slideViewPr>
    <p:cSldViewPr snapToGrid="0" snapToObjects="1" showGuides="1">
      <p:cViewPr varScale="1">
        <p:scale>
          <a:sx n="80" d="100"/>
          <a:sy n="80" d="100"/>
        </p:scale>
        <p:origin x="1144" y="44"/>
      </p:cViewPr>
      <p:guideLst>
        <p:guide orient="horz" pos="162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notesViewPr>
    <p:cSldViewPr snapToGrid="0" snapToObjects="1">
      <p:cViewPr varScale="1">
        <p:scale>
          <a:sx n="50" d="100"/>
          <a:sy n="50" d="100"/>
        </p:scale>
        <p:origin x="2640"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5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5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9C6E3C-07D6-4E0C-BDBD-48453A29D67B}"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IE"/>
        </a:p>
      </dgm:t>
    </dgm:pt>
    <dgm:pt modelId="{9DC0F0FC-95F2-4A47-A3C9-4B5AD79B569E}">
      <dgm:prSet phldrT="[Text]" custT="1"/>
      <dgm:spPr/>
      <dgm:t>
        <a:bodyPr/>
        <a:lstStyle/>
        <a:p>
          <a:pPr>
            <a:lnSpc>
              <a:spcPct val="100000"/>
            </a:lnSpc>
            <a:spcAft>
              <a:spcPts val="0"/>
            </a:spcAft>
          </a:pPr>
          <a:r>
            <a:rPr lang="en-IE" sz="1600" b="1" dirty="0" smtClean="0"/>
            <a:t>Monitor/</a:t>
          </a:r>
        </a:p>
        <a:p>
          <a:pPr>
            <a:lnSpc>
              <a:spcPct val="100000"/>
            </a:lnSpc>
            <a:spcAft>
              <a:spcPts val="0"/>
            </a:spcAft>
          </a:pPr>
          <a:r>
            <a:rPr lang="en-IE" sz="1600" b="1" dirty="0" smtClean="0"/>
            <a:t>Manage Signs &amp; Symptoms</a:t>
          </a:r>
          <a:endParaRPr lang="en-IE" sz="1600" b="1" dirty="0"/>
        </a:p>
      </dgm:t>
    </dgm:pt>
    <dgm:pt modelId="{69F640B9-331D-4360-8C41-06641FD596EA}" type="parTrans" cxnId="{D3C0CF2A-1940-46E2-A8EE-5D1673BC742D}">
      <dgm:prSet/>
      <dgm:spPr/>
      <dgm:t>
        <a:bodyPr/>
        <a:lstStyle/>
        <a:p>
          <a:endParaRPr lang="en-IE" sz="1600" b="1"/>
        </a:p>
      </dgm:t>
    </dgm:pt>
    <dgm:pt modelId="{35DFF517-FD62-4FC7-B640-FBC8D26455E9}" type="sibTrans" cxnId="{D3C0CF2A-1940-46E2-A8EE-5D1673BC742D}">
      <dgm:prSet/>
      <dgm:spPr/>
      <dgm:t>
        <a:bodyPr/>
        <a:lstStyle/>
        <a:p>
          <a:endParaRPr lang="en-IE" sz="1600" b="1"/>
        </a:p>
      </dgm:t>
    </dgm:pt>
    <dgm:pt modelId="{5F3E1BCE-E869-43FA-A4A0-ACF4D1747A57}">
      <dgm:prSet phldrT="[Text]" custT="1"/>
      <dgm:spPr/>
      <dgm:t>
        <a:bodyPr/>
        <a:lstStyle/>
        <a:p>
          <a:r>
            <a:rPr lang="en-IE" sz="1600" b="1" dirty="0" smtClean="0"/>
            <a:t>Deal with treatments</a:t>
          </a:r>
          <a:endParaRPr lang="en-IE" sz="1600" b="1" dirty="0"/>
        </a:p>
      </dgm:t>
    </dgm:pt>
    <dgm:pt modelId="{6771C413-3C0A-4801-A2C9-840FC32E2E68}" type="parTrans" cxnId="{019F6051-3478-4187-B16E-7174DDD2AC75}">
      <dgm:prSet/>
      <dgm:spPr/>
      <dgm:t>
        <a:bodyPr/>
        <a:lstStyle/>
        <a:p>
          <a:endParaRPr lang="en-IE" sz="1600" b="1"/>
        </a:p>
      </dgm:t>
    </dgm:pt>
    <dgm:pt modelId="{47ABA542-3522-4D21-9793-7B3BDD93E73D}" type="sibTrans" cxnId="{019F6051-3478-4187-B16E-7174DDD2AC75}">
      <dgm:prSet/>
      <dgm:spPr/>
      <dgm:t>
        <a:bodyPr/>
        <a:lstStyle/>
        <a:p>
          <a:endParaRPr lang="en-IE" sz="1600" b="1"/>
        </a:p>
      </dgm:t>
    </dgm:pt>
    <dgm:pt modelId="{2BDE6112-E2B9-4824-B91E-F57D808EF9FE}">
      <dgm:prSet phldrT="[Text]" custT="1"/>
      <dgm:spPr/>
      <dgm:t>
        <a:bodyPr/>
        <a:lstStyle/>
        <a:p>
          <a:r>
            <a:rPr lang="en-IE" sz="1600" b="1" dirty="0" smtClean="0"/>
            <a:t>Make changes to daily life</a:t>
          </a:r>
          <a:endParaRPr lang="en-IE" sz="1600" b="1" dirty="0"/>
        </a:p>
      </dgm:t>
    </dgm:pt>
    <dgm:pt modelId="{6A773F21-1485-40CC-97D2-2286E66BD7F4}" type="parTrans" cxnId="{30884D30-2180-4712-A576-DAFF216F3B8F}">
      <dgm:prSet/>
      <dgm:spPr/>
      <dgm:t>
        <a:bodyPr/>
        <a:lstStyle/>
        <a:p>
          <a:endParaRPr lang="en-IE" sz="1600" b="1"/>
        </a:p>
      </dgm:t>
    </dgm:pt>
    <dgm:pt modelId="{EDDE1513-8E42-4053-9761-133103CBB09D}" type="sibTrans" cxnId="{30884D30-2180-4712-A576-DAFF216F3B8F}">
      <dgm:prSet/>
      <dgm:spPr/>
      <dgm:t>
        <a:bodyPr/>
        <a:lstStyle/>
        <a:p>
          <a:endParaRPr lang="en-IE" sz="1600" b="1"/>
        </a:p>
      </dgm:t>
    </dgm:pt>
    <dgm:pt modelId="{67F4189B-2CB1-4D72-B296-B186FA75EFE2}">
      <dgm:prSet phldrT="[Text]" custT="1"/>
      <dgm:spPr/>
      <dgm:t>
        <a:bodyPr/>
        <a:lstStyle/>
        <a:p>
          <a:r>
            <a:rPr lang="en-IE" sz="1600" b="1" dirty="0" smtClean="0"/>
            <a:t>Deal with Emotional, Relational &amp; Social Impacts</a:t>
          </a:r>
          <a:endParaRPr lang="en-IE" sz="1600" b="1" dirty="0"/>
        </a:p>
      </dgm:t>
    </dgm:pt>
    <dgm:pt modelId="{EFB625BE-D814-4FAC-88F3-9D0179E9A411}" type="parTrans" cxnId="{A0B25BC2-DEF2-406D-AF3D-98E775CEF0AE}">
      <dgm:prSet/>
      <dgm:spPr/>
      <dgm:t>
        <a:bodyPr/>
        <a:lstStyle/>
        <a:p>
          <a:endParaRPr lang="en-IE" sz="1600" b="1"/>
        </a:p>
      </dgm:t>
    </dgm:pt>
    <dgm:pt modelId="{7AC0D24B-AFD5-497B-8CF5-5FDA6B4FF136}" type="sibTrans" cxnId="{A0B25BC2-DEF2-406D-AF3D-98E775CEF0AE}">
      <dgm:prSet/>
      <dgm:spPr/>
      <dgm:t>
        <a:bodyPr/>
        <a:lstStyle/>
        <a:p>
          <a:endParaRPr lang="en-IE" sz="1600" b="1"/>
        </a:p>
      </dgm:t>
    </dgm:pt>
    <dgm:pt modelId="{376BAC0E-D3E1-48C9-876B-6D3D933ED353}">
      <dgm:prSet phldrT="[Text]" custT="1"/>
      <dgm:spPr/>
      <dgm:t>
        <a:bodyPr/>
        <a:lstStyle/>
        <a:p>
          <a:r>
            <a:rPr lang="en-IE" sz="1600" b="1" dirty="0" smtClean="0"/>
            <a:t>Make the required changes</a:t>
          </a:r>
          <a:endParaRPr lang="en-IE" sz="1600" b="1" dirty="0"/>
        </a:p>
      </dgm:t>
    </dgm:pt>
    <dgm:pt modelId="{7E59BC27-9755-42D9-AF55-107CDE8A3C65}" type="parTrans" cxnId="{ABE44448-B9F8-4AC8-9DC7-E49902182DE6}">
      <dgm:prSet/>
      <dgm:spPr/>
      <dgm:t>
        <a:bodyPr/>
        <a:lstStyle/>
        <a:p>
          <a:endParaRPr lang="en-IE" sz="1600" b="1"/>
        </a:p>
      </dgm:t>
    </dgm:pt>
    <dgm:pt modelId="{6D4C83F8-E26C-4D0C-8BA9-9CF3A1391588}" type="sibTrans" cxnId="{ABE44448-B9F8-4AC8-9DC7-E49902182DE6}">
      <dgm:prSet/>
      <dgm:spPr/>
      <dgm:t>
        <a:bodyPr/>
        <a:lstStyle/>
        <a:p>
          <a:endParaRPr lang="en-IE" sz="1600" b="1"/>
        </a:p>
      </dgm:t>
    </dgm:pt>
    <dgm:pt modelId="{1A75AF65-3890-4484-BC25-E7003B89CEF8}">
      <dgm:prSet phldrT="[Text]" custT="1"/>
      <dgm:spPr/>
      <dgm:t>
        <a:bodyPr/>
        <a:lstStyle/>
        <a:p>
          <a:r>
            <a:rPr lang="en-IE" sz="1600" b="1" dirty="0" smtClean="0"/>
            <a:t>Manage &amp; Take Medication</a:t>
          </a:r>
          <a:endParaRPr lang="en-IE" sz="1600" b="1" dirty="0"/>
        </a:p>
      </dgm:t>
    </dgm:pt>
    <dgm:pt modelId="{DCA6CD72-D4AD-4D19-8419-E94441FA51AA}" type="parTrans" cxnId="{839AA20B-0BD9-48D4-BE3F-1B1C51C4A0BC}">
      <dgm:prSet/>
      <dgm:spPr/>
      <dgm:t>
        <a:bodyPr/>
        <a:lstStyle/>
        <a:p>
          <a:endParaRPr lang="en-IE" sz="1600" b="1"/>
        </a:p>
      </dgm:t>
    </dgm:pt>
    <dgm:pt modelId="{0A0363CC-C6A2-444B-B912-C92BFFF49843}" type="sibTrans" cxnId="{839AA20B-0BD9-48D4-BE3F-1B1C51C4A0BC}">
      <dgm:prSet/>
      <dgm:spPr/>
      <dgm:t>
        <a:bodyPr/>
        <a:lstStyle/>
        <a:p>
          <a:endParaRPr lang="en-IE" sz="1600" b="1"/>
        </a:p>
      </dgm:t>
    </dgm:pt>
    <dgm:pt modelId="{DE224AD8-3962-4C94-A774-FB667BDB66F3}">
      <dgm:prSet phldrT="[Text]" custT="1"/>
      <dgm:spPr/>
      <dgm:t>
        <a:bodyPr/>
        <a:lstStyle/>
        <a:p>
          <a:pPr>
            <a:lnSpc>
              <a:spcPct val="100000"/>
            </a:lnSpc>
            <a:spcAft>
              <a:spcPts val="0"/>
            </a:spcAft>
          </a:pPr>
          <a:r>
            <a:rPr lang="en-IE" sz="1600" b="1" dirty="0" smtClean="0"/>
            <a:t>Respond to Raised or Low BGLs/Flare ups/</a:t>
          </a:r>
        </a:p>
        <a:p>
          <a:pPr>
            <a:lnSpc>
              <a:spcPct val="100000"/>
            </a:lnSpc>
            <a:spcAft>
              <a:spcPts val="0"/>
            </a:spcAft>
          </a:pPr>
          <a:r>
            <a:rPr lang="en-IE" sz="1600" b="1" dirty="0" smtClean="0"/>
            <a:t>exacerbations</a:t>
          </a:r>
          <a:endParaRPr lang="en-IE" sz="1600" b="1" dirty="0"/>
        </a:p>
      </dgm:t>
    </dgm:pt>
    <dgm:pt modelId="{CA0AA906-8790-459A-8833-013F5FFFD6EF}" type="parTrans" cxnId="{6B31F071-9E5B-4975-899C-FAA949DD5A48}">
      <dgm:prSet/>
      <dgm:spPr/>
      <dgm:t>
        <a:bodyPr/>
        <a:lstStyle/>
        <a:p>
          <a:endParaRPr lang="en-US"/>
        </a:p>
      </dgm:t>
    </dgm:pt>
    <dgm:pt modelId="{7D87E1B0-7CF6-4A55-9878-BA499C8894F4}" type="sibTrans" cxnId="{6B31F071-9E5B-4975-899C-FAA949DD5A48}">
      <dgm:prSet/>
      <dgm:spPr/>
      <dgm:t>
        <a:bodyPr/>
        <a:lstStyle/>
        <a:p>
          <a:endParaRPr lang="en-US"/>
        </a:p>
      </dgm:t>
    </dgm:pt>
    <dgm:pt modelId="{F35531CD-4D07-42BA-8B81-4656AF32587E}">
      <dgm:prSet phldrT="[Text]" custT="1"/>
      <dgm:spPr>
        <a:blipFill rotWithShape="0">
          <a:blip xmlns:r="http://schemas.openxmlformats.org/officeDocument/2006/relationships" r:embed="rId1"/>
          <a:stretch>
            <a:fillRect/>
          </a:stretch>
        </a:blipFill>
      </dgm:spPr>
      <dgm:t>
        <a:bodyPr/>
        <a:lstStyle/>
        <a:p>
          <a:endParaRPr lang="en-IE" sz="1600" b="1" dirty="0">
            <a:solidFill>
              <a:schemeClr val="tx1"/>
            </a:solidFill>
          </a:endParaRPr>
        </a:p>
      </dgm:t>
    </dgm:pt>
    <dgm:pt modelId="{5E06D65A-8EA6-4240-B666-9FB234FCC284}" type="sibTrans" cxnId="{F0688FC2-A3BE-4910-B526-2C870959C237}">
      <dgm:prSet/>
      <dgm:spPr/>
      <dgm:t>
        <a:bodyPr/>
        <a:lstStyle/>
        <a:p>
          <a:endParaRPr lang="en-IE" sz="1600" b="1"/>
        </a:p>
      </dgm:t>
    </dgm:pt>
    <dgm:pt modelId="{42DE75BA-1476-4AC5-934C-F5C907C6CC36}" type="parTrans" cxnId="{F0688FC2-A3BE-4910-B526-2C870959C237}">
      <dgm:prSet/>
      <dgm:spPr/>
      <dgm:t>
        <a:bodyPr/>
        <a:lstStyle/>
        <a:p>
          <a:endParaRPr lang="en-IE" sz="1600" b="1"/>
        </a:p>
      </dgm:t>
    </dgm:pt>
    <dgm:pt modelId="{F4097453-276C-4665-932B-2B6D9FB98D63}" type="pres">
      <dgm:prSet presAssocID="{AB9C6E3C-07D6-4E0C-BDBD-48453A29D67B}" presName="Name0" presStyleCnt="0">
        <dgm:presLayoutVars>
          <dgm:chMax val="1"/>
          <dgm:dir/>
          <dgm:animLvl val="ctr"/>
          <dgm:resizeHandles val="exact"/>
        </dgm:presLayoutVars>
      </dgm:prSet>
      <dgm:spPr/>
      <dgm:t>
        <a:bodyPr/>
        <a:lstStyle/>
        <a:p>
          <a:endParaRPr lang="en-IE"/>
        </a:p>
      </dgm:t>
    </dgm:pt>
    <dgm:pt modelId="{EC432088-AD1E-4E2D-AACC-410940C2CD58}" type="pres">
      <dgm:prSet presAssocID="{F35531CD-4D07-42BA-8B81-4656AF32587E}" presName="centerShape" presStyleLbl="node0" presStyleIdx="0" presStyleCnt="1"/>
      <dgm:spPr/>
      <dgm:t>
        <a:bodyPr/>
        <a:lstStyle/>
        <a:p>
          <a:endParaRPr lang="en-IE"/>
        </a:p>
      </dgm:t>
    </dgm:pt>
    <dgm:pt modelId="{A412A33E-58D0-41F8-911E-73E073FCEE7C}" type="pres">
      <dgm:prSet presAssocID="{9DC0F0FC-95F2-4A47-A3C9-4B5AD79B569E}" presName="node" presStyleLbl="node1" presStyleIdx="0" presStyleCnt="7" custScaleX="167547" custScaleY="118013">
        <dgm:presLayoutVars>
          <dgm:bulletEnabled val="1"/>
        </dgm:presLayoutVars>
      </dgm:prSet>
      <dgm:spPr/>
      <dgm:t>
        <a:bodyPr/>
        <a:lstStyle/>
        <a:p>
          <a:endParaRPr lang="en-IE"/>
        </a:p>
      </dgm:t>
    </dgm:pt>
    <dgm:pt modelId="{797834E4-17FA-46AB-9D0D-5223C6E64289}" type="pres">
      <dgm:prSet presAssocID="{9DC0F0FC-95F2-4A47-A3C9-4B5AD79B569E}" presName="dummy" presStyleCnt="0"/>
      <dgm:spPr/>
    </dgm:pt>
    <dgm:pt modelId="{9936A893-6DDE-4C39-8048-5CA7D28B4635}" type="pres">
      <dgm:prSet presAssocID="{35DFF517-FD62-4FC7-B640-FBC8D26455E9}" presName="sibTrans" presStyleLbl="sibTrans2D1" presStyleIdx="0" presStyleCnt="7"/>
      <dgm:spPr/>
      <dgm:t>
        <a:bodyPr/>
        <a:lstStyle/>
        <a:p>
          <a:endParaRPr lang="en-IE"/>
        </a:p>
      </dgm:t>
    </dgm:pt>
    <dgm:pt modelId="{C0ECC797-8848-4479-8922-4C6C2137A800}" type="pres">
      <dgm:prSet presAssocID="{DE224AD8-3962-4C94-A774-FB667BDB66F3}" presName="node" presStyleLbl="node1" presStyleIdx="1" presStyleCnt="7" custScaleX="187209" custScaleY="150561" custRadScaleRad="108928" custRadScaleInc="25009">
        <dgm:presLayoutVars>
          <dgm:bulletEnabled val="1"/>
        </dgm:presLayoutVars>
      </dgm:prSet>
      <dgm:spPr/>
      <dgm:t>
        <a:bodyPr/>
        <a:lstStyle/>
        <a:p>
          <a:endParaRPr lang="en-US"/>
        </a:p>
      </dgm:t>
    </dgm:pt>
    <dgm:pt modelId="{A64F696A-5172-4578-9ACD-101AA474B438}" type="pres">
      <dgm:prSet presAssocID="{DE224AD8-3962-4C94-A774-FB667BDB66F3}" presName="dummy" presStyleCnt="0"/>
      <dgm:spPr/>
    </dgm:pt>
    <dgm:pt modelId="{B39185E9-4F8E-4C26-8296-566A7D5EA890}" type="pres">
      <dgm:prSet presAssocID="{7D87E1B0-7CF6-4A55-9878-BA499C8894F4}" presName="sibTrans" presStyleLbl="sibTrans2D1" presStyleIdx="1" presStyleCnt="7"/>
      <dgm:spPr/>
      <dgm:t>
        <a:bodyPr/>
        <a:lstStyle/>
        <a:p>
          <a:endParaRPr lang="en-US"/>
        </a:p>
      </dgm:t>
    </dgm:pt>
    <dgm:pt modelId="{A707F0DC-CD33-4162-A37C-E9370647819B}" type="pres">
      <dgm:prSet presAssocID="{376BAC0E-D3E1-48C9-876B-6D3D933ED353}" presName="node" presStyleLbl="node1" presStyleIdx="2" presStyleCnt="7" custScaleX="130389" custScaleY="134202">
        <dgm:presLayoutVars>
          <dgm:bulletEnabled val="1"/>
        </dgm:presLayoutVars>
      </dgm:prSet>
      <dgm:spPr/>
      <dgm:t>
        <a:bodyPr/>
        <a:lstStyle/>
        <a:p>
          <a:endParaRPr lang="en-IE"/>
        </a:p>
      </dgm:t>
    </dgm:pt>
    <dgm:pt modelId="{D6B2033A-2881-45FA-90E0-2629928D1796}" type="pres">
      <dgm:prSet presAssocID="{376BAC0E-D3E1-48C9-876B-6D3D933ED353}" presName="dummy" presStyleCnt="0"/>
      <dgm:spPr/>
    </dgm:pt>
    <dgm:pt modelId="{D11C03D1-E324-445B-BBE5-AE00ED03F21D}" type="pres">
      <dgm:prSet presAssocID="{6D4C83F8-E26C-4D0C-8BA9-9CF3A1391588}" presName="sibTrans" presStyleLbl="sibTrans2D1" presStyleIdx="2" presStyleCnt="7"/>
      <dgm:spPr/>
      <dgm:t>
        <a:bodyPr/>
        <a:lstStyle/>
        <a:p>
          <a:endParaRPr lang="en-IE"/>
        </a:p>
      </dgm:t>
    </dgm:pt>
    <dgm:pt modelId="{77787611-6A93-49DE-80C1-996F87FFD112}" type="pres">
      <dgm:prSet presAssocID="{1A75AF65-3890-4484-BC25-E7003B89CEF8}" presName="node" presStyleLbl="node1" presStyleIdx="3" presStyleCnt="7" custScaleX="151482" custScaleY="117653" custRadScaleRad="95376" custRadScaleInc="-5752">
        <dgm:presLayoutVars>
          <dgm:bulletEnabled val="1"/>
        </dgm:presLayoutVars>
      </dgm:prSet>
      <dgm:spPr/>
      <dgm:t>
        <a:bodyPr/>
        <a:lstStyle/>
        <a:p>
          <a:endParaRPr lang="en-IE"/>
        </a:p>
      </dgm:t>
    </dgm:pt>
    <dgm:pt modelId="{444F6269-EACA-4268-8E65-EAE044D12B5B}" type="pres">
      <dgm:prSet presAssocID="{1A75AF65-3890-4484-BC25-E7003B89CEF8}" presName="dummy" presStyleCnt="0"/>
      <dgm:spPr/>
    </dgm:pt>
    <dgm:pt modelId="{6D9AF0AF-B9AC-482E-87B3-D30137EC5A75}" type="pres">
      <dgm:prSet presAssocID="{0A0363CC-C6A2-444B-B912-C92BFFF49843}" presName="sibTrans" presStyleLbl="sibTrans2D1" presStyleIdx="3" presStyleCnt="7"/>
      <dgm:spPr/>
      <dgm:t>
        <a:bodyPr/>
        <a:lstStyle/>
        <a:p>
          <a:endParaRPr lang="en-IE"/>
        </a:p>
      </dgm:t>
    </dgm:pt>
    <dgm:pt modelId="{1711A93B-B430-4ACA-A4AD-DF687156A94E}" type="pres">
      <dgm:prSet presAssocID="{5F3E1BCE-E869-43FA-A4A0-ACF4D1747A57}" presName="node" presStyleLbl="node1" presStyleIdx="4" presStyleCnt="7" custScaleX="147410" custScaleY="122697" custRadScaleRad="97285" custRadScaleInc="23214">
        <dgm:presLayoutVars>
          <dgm:bulletEnabled val="1"/>
        </dgm:presLayoutVars>
      </dgm:prSet>
      <dgm:spPr/>
      <dgm:t>
        <a:bodyPr/>
        <a:lstStyle/>
        <a:p>
          <a:endParaRPr lang="en-IE"/>
        </a:p>
      </dgm:t>
    </dgm:pt>
    <dgm:pt modelId="{0C201E31-C691-4FDC-A311-3BB99431599F}" type="pres">
      <dgm:prSet presAssocID="{5F3E1BCE-E869-43FA-A4A0-ACF4D1747A57}" presName="dummy" presStyleCnt="0"/>
      <dgm:spPr/>
    </dgm:pt>
    <dgm:pt modelId="{B41CBAD5-71F1-43F4-AC8E-D2EB5C4AFCB7}" type="pres">
      <dgm:prSet presAssocID="{47ABA542-3522-4D21-9793-7B3BDD93E73D}" presName="sibTrans" presStyleLbl="sibTrans2D1" presStyleIdx="4" presStyleCnt="7"/>
      <dgm:spPr/>
      <dgm:t>
        <a:bodyPr/>
        <a:lstStyle/>
        <a:p>
          <a:endParaRPr lang="en-IE"/>
        </a:p>
      </dgm:t>
    </dgm:pt>
    <dgm:pt modelId="{32F7DE37-2802-4AD7-B62F-55C171FA539F}" type="pres">
      <dgm:prSet presAssocID="{2BDE6112-E2B9-4824-B91E-F57D808EF9FE}" presName="node" presStyleLbl="node1" presStyleIdx="5" presStyleCnt="7" custScaleX="155073" custScaleY="99924">
        <dgm:presLayoutVars>
          <dgm:bulletEnabled val="1"/>
        </dgm:presLayoutVars>
      </dgm:prSet>
      <dgm:spPr/>
      <dgm:t>
        <a:bodyPr/>
        <a:lstStyle/>
        <a:p>
          <a:endParaRPr lang="en-IE"/>
        </a:p>
      </dgm:t>
    </dgm:pt>
    <dgm:pt modelId="{8B525519-7EA4-44F5-85AB-0DB13DB3A628}" type="pres">
      <dgm:prSet presAssocID="{2BDE6112-E2B9-4824-B91E-F57D808EF9FE}" presName="dummy" presStyleCnt="0"/>
      <dgm:spPr/>
    </dgm:pt>
    <dgm:pt modelId="{60332680-3543-4A41-8842-3890901E2FFB}" type="pres">
      <dgm:prSet presAssocID="{EDDE1513-8E42-4053-9761-133103CBB09D}" presName="sibTrans" presStyleLbl="sibTrans2D1" presStyleIdx="5" presStyleCnt="7"/>
      <dgm:spPr/>
      <dgm:t>
        <a:bodyPr/>
        <a:lstStyle/>
        <a:p>
          <a:endParaRPr lang="en-IE"/>
        </a:p>
      </dgm:t>
    </dgm:pt>
    <dgm:pt modelId="{8BF070B7-5BFA-4039-A825-A1CEA817AD78}" type="pres">
      <dgm:prSet presAssocID="{67F4189B-2CB1-4D72-B296-B186FA75EFE2}" presName="node" presStyleLbl="node1" presStyleIdx="6" presStyleCnt="7" custScaleX="161776" custScaleY="140054">
        <dgm:presLayoutVars>
          <dgm:bulletEnabled val="1"/>
        </dgm:presLayoutVars>
      </dgm:prSet>
      <dgm:spPr/>
      <dgm:t>
        <a:bodyPr/>
        <a:lstStyle/>
        <a:p>
          <a:endParaRPr lang="en-IE"/>
        </a:p>
      </dgm:t>
    </dgm:pt>
    <dgm:pt modelId="{EBF38B79-CC0C-4CC7-AC12-465524C08A3E}" type="pres">
      <dgm:prSet presAssocID="{67F4189B-2CB1-4D72-B296-B186FA75EFE2}" presName="dummy" presStyleCnt="0"/>
      <dgm:spPr/>
    </dgm:pt>
    <dgm:pt modelId="{DB9A1B76-9264-4874-9EEA-0E2BEC9B27BB}" type="pres">
      <dgm:prSet presAssocID="{7AC0D24B-AFD5-497B-8CF5-5FDA6B4FF136}" presName="sibTrans" presStyleLbl="sibTrans2D1" presStyleIdx="6" presStyleCnt="7"/>
      <dgm:spPr/>
      <dgm:t>
        <a:bodyPr/>
        <a:lstStyle/>
        <a:p>
          <a:endParaRPr lang="en-IE"/>
        </a:p>
      </dgm:t>
    </dgm:pt>
  </dgm:ptLst>
  <dgm:cxnLst>
    <dgm:cxn modelId="{435020C2-58C6-42C1-B49C-40345547DF76}" type="presOf" srcId="{1A75AF65-3890-4484-BC25-E7003B89CEF8}" destId="{77787611-6A93-49DE-80C1-996F87FFD112}" srcOrd="0" destOrd="0" presId="urn:microsoft.com/office/officeart/2005/8/layout/radial6"/>
    <dgm:cxn modelId="{019F6051-3478-4187-B16E-7174DDD2AC75}" srcId="{F35531CD-4D07-42BA-8B81-4656AF32587E}" destId="{5F3E1BCE-E869-43FA-A4A0-ACF4D1747A57}" srcOrd="4" destOrd="0" parTransId="{6771C413-3C0A-4801-A2C9-840FC32E2E68}" sibTransId="{47ABA542-3522-4D21-9793-7B3BDD93E73D}"/>
    <dgm:cxn modelId="{1719878C-6A52-4DF9-9DD4-2510C20A4521}" type="presOf" srcId="{35DFF517-FD62-4FC7-B640-FBC8D26455E9}" destId="{9936A893-6DDE-4C39-8048-5CA7D28B4635}" srcOrd="0" destOrd="0" presId="urn:microsoft.com/office/officeart/2005/8/layout/radial6"/>
    <dgm:cxn modelId="{A0B25BC2-DEF2-406D-AF3D-98E775CEF0AE}" srcId="{F35531CD-4D07-42BA-8B81-4656AF32587E}" destId="{67F4189B-2CB1-4D72-B296-B186FA75EFE2}" srcOrd="6" destOrd="0" parTransId="{EFB625BE-D814-4FAC-88F3-9D0179E9A411}" sibTransId="{7AC0D24B-AFD5-497B-8CF5-5FDA6B4FF136}"/>
    <dgm:cxn modelId="{6B31F071-9E5B-4975-899C-FAA949DD5A48}" srcId="{F35531CD-4D07-42BA-8B81-4656AF32587E}" destId="{DE224AD8-3962-4C94-A774-FB667BDB66F3}" srcOrd="1" destOrd="0" parTransId="{CA0AA906-8790-459A-8833-013F5FFFD6EF}" sibTransId="{7D87E1B0-7CF6-4A55-9878-BA499C8894F4}"/>
    <dgm:cxn modelId="{41B7C087-483E-4CE7-8E53-12281862730F}" type="presOf" srcId="{AB9C6E3C-07D6-4E0C-BDBD-48453A29D67B}" destId="{F4097453-276C-4665-932B-2B6D9FB98D63}" srcOrd="0" destOrd="0" presId="urn:microsoft.com/office/officeart/2005/8/layout/radial6"/>
    <dgm:cxn modelId="{4EDD244C-4787-45C9-AB0E-C259AF98927B}" type="presOf" srcId="{5F3E1BCE-E869-43FA-A4A0-ACF4D1747A57}" destId="{1711A93B-B430-4ACA-A4AD-DF687156A94E}" srcOrd="0" destOrd="0" presId="urn:microsoft.com/office/officeart/2005/8/layout/radial6"/>
    <dgm:cxn modelId="{1FBAD496-2ED1-4ACD-833E-AF222F30192D}" type="presOf" srcId="{47ABA542-3522-4D21-9793-7B3BDD93E73D}" destId="{B41CBAD5-71F1-43F4-AC8E-D2EB5C4AFCB7}" srcOrd="0" destOrd="0" presId="urn:microsoft.com/office/officeart/2005/8/layout/radial6"/>
    <dgm:cxn modelId="{D5024DB7-7BEE-4E61-A89F-510521D3484B}" type="presOf" srcId="{7D87E1B0-7CF6-4A55-9878-BA499C8894F4}" destId="{B39185E9-4F8E-4C26-8296-566A7D5EA890}" srcOrd="0" destOrd="0" presId="urn:microsoft.com/office/officeart/2005/8/layout/radial6"/>
    <dgm:cxn modelId="{30884D30-2180-4712-A576-DAFF216F3B8F}" srcId="{F35531CD-4D07-42BA-8B81-4656AF32587E}" destId="{2BDE6112-E2B9-4824-B91E-F57D808EF9FE}" srcOrd="5" destOrd="0" parTransId="{6A773F21-1485-40CC-97D2-2286E66BD7F4}" sibTransId="{EDDE1513-8E42-4053-9761-133103CBB09D}"/>
    <dgm:cxn modelId="{3437743A-F58D-4E93-B8B6-6C35B6907A35}" type="presOf" srcId="{2BDE6112-E2B9-4824-B91E-F57D808EF9FE}" destId="{32F7DE37-2802-4AD7-B62F-55C171FA539F}" srcOrd="0" destOrd="0" presId="urn:microsoft.com/office/officeart/2005/8/layout/radial6"/>
    <dgm:cxn modelId="{3C703DD6-5A58-46F3-B14A-064C0C312721}" type="presOf" srcId="{376BAC0E-D3E1-48C9-876B-6D3D933ED353}" destId="{A707F0DC-CD33-4162-A37C-E9370647819B}" srcOrd="0" destOrd="0" presId="urn:microsoft.com/office/officeart/2005/8/layout/radial6"/>
    <dgm:cxn modelId="{261A2957-7519-4B8F-8CFE-4995B3DC4666}" type="presOf" srcId="{9DC0F0FC-95F2-4A47-A3C9-4B5AD79B569E}" destId="{A412A33E-58D0-41F8-911E-73E073FCEE7C}" srcOrd="0" destOrd="0" presId="urn:microsoft.com/office/officeart/2005/8/layout/radial6"/>
    <dgm:cxn modelId="{07B1C7F0-8AD6-46E6-B406-9F252AB23D9B}" type="presOf" srcId="{EDDE1513-8E42-4053-9761-133103CBB09D}" destId="{60332680-3543-4A41-8842-3890901E2FFB}" srcOrd="0" destOrd="0" presId="urn:microsoft.com/office/officeart/2005/8/layout/radial6"/>
    <dgm:cxn modelId="{566775E6-78F5-4DED-B52E-639373B8B130}" type="presOf" srcId="{7AC0D24B-AFD5-497B-8CF5-5FDA6B4FF136}" destId="{DB9A1B76-9264-4874-9EEA-0E2BEC9B27BB}" srcOrd="0" destOrd="0" presId="urn:microsoft.com/office/officeart/2005/8/layout/radial6"/>
    <dgm:cxn modelId="{C14D02BB-5E58-415A-9FA2-F0A7C9194140}" type="presOf" srcId="{F35531CD-4D07-42BA-8B81-4656AF32587E}" destId="{EC432088-AD1E-4E2D-AACC-410940C2CD58}" srcOrd="0" destOrd="0" presId="urn:microsoft.com/office/officeart/2005/8/layout/radial6"/>
    <dgm:cxn modelId="{190FE46A-6A0B-4CE4-8D39-2B8915836161}" type="presOf" srcId="{6D4C83F8-E26C-4D0C-8BA9-9CF3A1391588}" destId="{D11C03D1-E324-445B-BBE5-AE00ED03F21D}" srcOrd="0" destOrd="0" presId="urn:microsoft.com/office/officeart/2005/8/layout/radial6"/>
    <dgm:cxn modelId="{12C2C90B-5118-4991-AB03-4F8ED2FEB044}" type="presOf" srcId="{67F4189B-2CB1-4D72-B296-B186FA75EFE2}" destId="{8BF070B7-5BFA-4039-A825-A1CEA817AD78}" srcOrd="0" destOrd="0" presId="urn:microsoft.com/office/officeart/2005/8/layout/radial6"/>
    <dgm:cxn modelId="{839AA20B-0BD9-48D4-BE3F-1B1C51C4A0BC}" srcId="{F35531CD-4D07-42BA-8B81-4656AF32587E}" destId="{1A75AF65-3890-4484-BC25-E7003B89CEF8}" srcOrd="3" destOrd="0" parTransId="{DCA6CD72-D4AD-4D19-8419-E94441FA51AA}" sibTransId="{0A0363CC-C6A2-444B-B912-C92BFFF49843}"/>
    <dgm:cxn modelId="{38BEE1FE-9FD3-4D5F-8CE4-BA59A0073175}" type="presOf" srcId="{DE224AD8-3962-4C94-A774-FB667BDB66F3}" destId="{C0ECC797-8848-4479-8922-4C6C2137A800}" srcOrd="0" destOrd="0" presId="urn:microsoft.com/office/officeart/2005/8/layout/radial6"/>
    <dgm:cxn modelId="{EFFC1B55-43EF-4ECF-90B7-49ACB8DFC854}" type="presOf" srcId="{0A0363CC-C6A2-444B-B912-C92BFFF49843}" destId="{6D9AF0AF-B9AC-482E-87B3-D30137EC5A75}" srcOrd="0" destOrd="0" presId="urn:microsoft.com/office/officeart/2005/8/layout/radial6"/>
    <dgm:cxn modelId="{F0688FC2-A3BE-4910-B526-2C870959C237}" srcId="{AB9C6E3C-07D6-4E0C-BDBD-48453A29D67B}" destId="{F35531CD-4D07-42BA-8B81-4656AF32587E}" srcOrd="0" destOrd="0" parTransId="{42DE75BA-1476-4AC5-934C-F5C907C6CC36}" sibTransId="{5E06D65A-8EA6-4240-B666-9FB234FCC284}"/>
    <dgm:cxn modelId="{ABE44448-B9F8-4AC8-9DC7-E49902182DE6}" srcId="{F35531CD-4D07-42BA-8B81-4656AF32587E}" destId="{376BAC0E-D3E1-48C9-876B-6D3D933ED353}" srcOrd="2" destOrd="0" parTransId="{7E59BC27-9755-42D9-AF55-107CDE8A3C65}" sibTransId="{6D4C83F8-E26C-4D0C-8BA9-9CF3A1391588}"/>
    <dgm:cxn modelId="{D3C0CF2A-1940-46E2-A8EE-5D1673BC742D}" srcId="{F35531CD-4D07-42BA-8B81-4656AF32587E}" destId="{9DC0F0FC-95F2-4A47-A3C9-4B5AD79B569E}" srcOrd="0" destOrd="0" parTransId="{69F640B9-331D-4360-8C41-06641FD596EA}" sibTransId="{35DFF517-FD62-4FC7-B640-FBC8D26455E9}"/>
    <dgm:cxn modelId="{0B344000-106E-422C-983B-1EA2D12350AD}" type="presParOf" srcId="{F4097453-276C-4665-932B-2B6D9FB98D63}" destId="{EC432088-AD1E-4E2D-AACC-410940C2CD58}" srcOrd="0" destOrd="0" presId="urn:microsoft.com/office/officeart/2005/8/layout/radial6"/>
    <dgm:cxn modelId="{2C650D07-3475-4636-A42F-F8DEB5EAB686}" type="presParOf" srcId="{F4097453-276C-4665-932B-2B6D9FB98D63}" destId="{A412A33E-58D0-41F8-911E-73E073FCEE7C}" srcOrd="1" destOrd="0" presId="urn:microsoft.com/office/officeart/2005/8/layout/radial6"/>
    <dgm:cxn modelId="{80297AD1-DA63-4FDF-BD32-BCC2C842343F}" type="presParOf" srcId="{F4097453-276C-4665-932B-2B6D9FB98D63}" destId="{797834E4-17FA-46AB-9D0D-5223C6E64289}" srcOrd="2" destOrd="0" presId="urn:microsoft.com/office/officeart/2005/8/layout/radial6"/>
    <dgm:cxn modelId="{4CF91C7A-F995-42FB-87E4-E08EF3CE7FD5}" type="presParOf" srcId="{F4097453-276C-4665-932B-2B6D9FB98D63}" destId="{9936A893-6DDE-4C39-8048-5CA7D28B4635}" srcOrd="3" destOrd="0" presId="urn:microsoft.com/office/officeart/2005/8/layout/radial6"/>
    <dgm:cxn modelId="{AAC295AC-A1BF-4FC3-AAEA-68D1BD9AE372}" type="presParOf" srcId="{F4097453-276C-4665-932B-2B6D9FB98D63}" destId="{C0ECC797-8848-4479-8922-4C6C2137A800}" srcOrd="4" destOrd="0" presId="urn:microsoft.com/office/officeart/2005/8/layout/radial6"/>
    <dgm:cxn modelId="{AA9E6064-6BE8-4A62-9166-416A8C051FEE}" type="presParOf" srcId="{F4097453-276C-4665-932B-2B6D9FB98D63}" destId="{A64F696A-5172-4578-9ACD-101AA474B438}" srcOrd="5" destOrd="0" presId="urn:microsoft.com/office/officeart/2005/8/layout/radial6"/>
    <dgm:cxn modelId="{E00DBE24-24B9-4150-9B19-758CB1A4C6E5}" type="presParOf" srcId="{F4097453-276C-4665-932B-2B6D9FB98D63}" destId="{B39185E9-4F8E-4C26-8296-566A7D5EA890}" srcOrd="6" destOrd="0" presId="urn:microsoft.com/office/officeart/2005/8/layout/radial6"/>
    <dgm:cxn modelId="{C486C45D-4C83-42A2-B917-70CBD3C811B7}" type="presParOf" srcId="{F4097453-276C-4665-932B-2B6D9FB98D63}" destId="{A707F0DC-CD33-4162-A37C-E9370647819B}" srcOrd="7" destOrd="0" presId="urn:microsoft.com/office/officeart/2005/8/layout/radial6"/>
    <dgm:cxn modelId="{63E5C2D2-5A95-45ED-9DB3-1275FE599815}" type="presParOf" srcId="{F4097453-276C-4665-932B-2B6D9FB98D63}" destId="{D6B2033A-2881-45FA-90E0-2629928D1796}" srcOrd="8" destOrd="0" presId="urn:microsoft.com/office/officeart/2005/8/layout/radial6"/>
    <dgm:cxn modelId="{9227DB42-E255-44B9-BE75-52D7E052897E}" type="presParOf" srcId="{F4097453-276C-4665-932B-2B6D9FB98D63}" destId="{D11C03D1-E324-445B-BBE5-AE00ED03F21D}" srcOrd="9" destOrd="0" presId="urn:microsoft.com/office/officeart/2005/8/layout/radial6"/>
    <dgm:cxn modelId="{3809A5B2-7BFA-4431-9D60-B27B7478BD35}" type="presParOf" srcId="{F4097453-276C-4665-932B-2B6D9FB98D63}" destId="{77787611-6A93-49DE-80C1-996F87FFD112}" srcOrd="10" destOrd="0" presId="urn:microsoft.com/office/officeart/2005/8/layout/radial6"/>
    <dgm:cxn modelId="{06AE6E7A-8891-44F3-843C-1BA8827C7B42}" type="presParOf" srcId="{F4097453-276C-4665-932B-2B6D9FB98D63}" destId="{444F6269-EACA-4268-8E65-EAE044D12B5B}" srcOrd="11" destOrd="0" presId="urn:microsoft.com/office/officeart/2005/8/layout/radial6"/>
    <dgm:cxn modelId="{6AB64366-CF9F-4C3A-B545-58C3BDD07C9D}" type="presParOf" srcId="{F4097453-276C-4665-932B-2B6D9FB98D63}" destId="{6D9AF0AF-B9AC-482E-87B3-D30137EC5A75}" srcOrd="12" destOrd="0" presId="urn:microsoft.com/office/officeart/2005/8/layout/radial6"/>
    <dgm:cxn modelId="{B29A8ED0-EF87-4150-9D1A-56F25CDEDCC5}" type="presParOf" srcId="{F4097453-276C-4665-932B-2B6D9FB98D63}" destId="{1711A93B-B430-4ACA-A4AD-DF687156A94E}" srcOrd="13" destOrd="0" presId="urn:microsoft.com/office/officeart/2005/8/layout/radial6"/>
    <dgm:cxn modelId="{F2C0BF92-18C2-4251-9E63-334956764656}" type="presParOf" srcId="{F4097453-276C-4665-932B-2B6D9FB98D63}" destId="{0C201E31-C691-4FDC-A311-3BB99431599F}" srcOrd="14" destOrd="0" presId="urn:microsoft.com/office/officeart/2005/8/layout/radial6"/>
    <dgm:cxn modelId="{40796A3D-8C24-4BA2-AB18-F9DEFDADB2AE}" type="presParOf" srcId="{F4097453-276C-4665-932B-2B6D9FB98D63}" destId="{B41CBAD5-71F1-43F4-AC8E-D2EB5C4AFCB7}" srcOrd="15" destOrd="0" presId="urn:microsoft.com/office/officeart/2005/8/layout/radial6"/>
    <dgm:cxn modelId="{DE51E683-2355-4188-924B-225A58EB4D79}" type="presParOf" srcId="{F4097453-276C-4665-932B-2B6D9FB98D63}" destId="{32F7DE37-2802-4AD7-B62F-55C171FA539F}" srcOrd="16" destOrd="0" presId="urn:microsoft.com/office/officeart/2005/8/layout/radial6"/>
    <dgm:cxn modelId="{12CA1339-8277-4715-BF73-8077C341E064}" type="presParOf" srcId="{F4097453-276C-4665-932B-2B6D9FB98D63}" destId="{8B525519-7EA4-44F5-85AB-0DB13DB3A628}" srcOrd="17" destOrd="0" presId="urn:microsoft.com/office/officeart/2005/8/layout/radial6"/>
    <dgm:cxn modelId="{E8AC4180-CE7C-4884-B19D-D8D25CFEA82A}" type="presParOf" srcId="{F4097453-276C-4665-932B-2B6D9FB98D63}" destId="{60332680-3543-4A41-8842-3890901E2FFB}" srcOrd="18" destOrd="0" presId="urn:microsoft.com/office/officeart/2005/8/layout/radial6"/>
    <dgm:cxn modelId="{52487963-C54A-45E5-882A-A3AE4ED9519F}" type="presParOf" srcId="{F4097453-276C-4665-932B-2B6D9FB98D63}" destId="{8BF070B7-5BFA-4039-A825-A1CEA817AD78}" srcOrd="19" destOrd="0" presId="urn:microsoft.com/office/officeart/2005/8/layout/radial6"/>
    <dgm:cxn modelId="{80070731-03CD-4C6B-B371-51331BB69E7A}" type="presParOf" srcId="{F4097453-276C-4665-932B-2B6D9FB98D63}" destId="{EBF38B79-CC0C-4CC7-AC12-465524C08A3E}" srcOrd="20" destOrd="0" presId="urn:microsoft.com/office/officeart/2005/8/layout/radial6"/>
    <dgm:cxn modelId="{A1ED6714-B5B6-4C5F-89F5-F44E8CB835A3}" type="presParOf" srcId="{F4097453-276C-4665-932B-2B6D9FB98D63}" destId="{DB9A1B76-9264-4874-9EEA-0E2BEC9B27BB}"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A1B76-9264-4874-9EEA-0E2BEC9B27BB}">
      <dsp:nvSpPr>
        <dsp:cNvPr id="0" name=""/>
        <dsp:cNvSpPr/>
      </dsp:nvSpPr>
      <dsp:spPr>
        <a:xfrm>
          <a:off x="1572052" y="429779"/>
          <a:ext cx="3490516" cy="3490516"/>
        </a:xfrm>
        <a:prstGeom prst="blockArc">
          <a:avLst>
            <a:gd name="adj1" fmla="val 13114286"/>
            <a:gd name="adj2" fmla="val 16200000"/>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332680-3543-4A41-8842-3890901E2FFB}">
      <dsp:nvSpPr>
        <dsp:cNvPr id="0" name=""/>
        <dsp:cNvSpPr/>
      </dsp:nvSpPr>
      <dsp:spPr>
        <a:xfrm>
          <a:off x="1572052" y="429779"/>
          <a:ext cx="3490516" cy="3490516"/>
        </a:xfrm>
        <a:prstGeom prst="blockArc">
          <a:avLst>
            <a:gd name="adj1" fmla="val 10028571"/>
            <a:gd name="adj2" fmla="val 13114286"/>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1CBAD5-71F1-43F4-AC8E-D2EB5C4AFCB7}">
      <dsp:nvSpPr>
        <dsp:cNvPr id="0" name=""/>
        <dsp:cNvSpPr/>
      </dsp:nvSpPr>
      <dsp:spPr>
        <a:xfrm>
          <a:off x="1556802" y="368244"/>
          <a:ext cx="3490516" cy="3490516"/>
        </a:xfrm>
        <a:prstGeom prst="blockArc">
          <a:avLst>
            <a:gd name="adj1" fmla="val 7093770"/>
            <a:gd name="adj2" fmla="val 9901203"/>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9AF0AF-B9AC-482E-87B3-D30137EC5A75}">
      <dsp:nvSpPr>
        <dsp:cNvPr id="0" name=""/>
        <dsp:cNvSpPr/>
      </dsp:nvSpPr>
      <dsp:spPr>
        <a:xfrm>
          <a:off x="1538035" y="358318"/>
          <a:ext cx="3490516" cy="3490516"/>
        </a:xfrm>
        <a:prstGeom prst="blockArc">
          <a:avLst>
            <a:gd name="adj1" fmla="val 3801434"/>
            <a:gd name="adj2" fmla="val 7051119"/>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1C03D1-E324-445B-BBE5-AE00ED03F21D}">
      <dsp:nvSpPr>
        <dsp:cNvPr id="0" name=""/>
        <dsp:cNvSpPr/>
      </dsp:nvSpPr>
      <dsp:spPr>
        <a:xfrm>
          <a:off x="1598122" y="329622"/>
          <a:ext cx="3490516" cy="3490516"/>
        </a:xfrm>
        <a:prstGeom prst="blockArc">
          <a:avLst>
            <a:gd name="adj1" fmla="val 979376"/>
            <a:gd name="adj2" fmla="val 3935214"/>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9185E9-4F8E-4C26-8296-566A7D5EA890}">
      <dsp:nvSpPr>
        <dsp:cNvPr id="0" name=""/>
        <dsp:cNvSpPr/>
      </dsp:nvSpPr>
      <dsp:spPr>
        <a:xfrm>
          <a:off x="1629286" y="233771"/>
          <a:ext cx="3490516" cy="3490516"/>
        </a:xfrm>
        <a:prstGeom prst="blockArc">
          <a:avLst>
            <a:gd name="adj1" fmla="val 19803787"/>
            <a:gd name="adj2" fmla="val 1181887"/>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36A893-6DDE-4C39-8048-5CA7D28B4635}">
      <dsp:nvSpPr>
        <dsp:cNvPr id="0" name=""/>
        <dsp:cNvSpPr/>
      </dsp:nvSpPr>
      <dsp:spPr>
        <a:xfrm>
          <a:off x="1753521" y="420130"/>
          <a:ext cx="3490516" cy="3490516"/>
        </a:xfrm>
        <a:prstGeom prst="blockArc">
          <a:avLst>
            <a:gd name="adj1" fmla="val 15834751"/>
            <a:gd name="adj2" fmla="val 19353514"/>
            <a:gd name="adj3" fmla="val 39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432088-AD1E-4E2D-AACC-410940C2CD58}">
      <dsp:nvSpPr>
        <dsp:cNvPr id="0" name=""/>
        <dsp:cNvSpPr/>
      </dsp:nvSpPr>
      <dsp:spPr>
        <a:xfrm>
          <a:off x="2641810" y="1499537"/>
          <a:ext cx="1351000" cy="1351000"/>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IE" sz="1600" b="1" kern="1200" dirty="0">
            <a:solidFill>
              <a:schemeClr val="tx1"/>
            </a:solidFill>
          </a:endParaRPr>
        </a:p>
      </dsp:txBody>
      <dsp:txXfrm>
        <a:off x="2839659" y="1697386"/>
        <a:ext cx="955302" cy="955302"/>
      </dsp:txXfrm>
    </dsp:sp>
    <dsp:sp modelId="{A412A33E-58D0-41F8-911E-73E073FCEE7C}">
      <dsp:nvSpPr>
        <dsp:cNvPr id="0" name=""/>
        <dsp:cNvSpPr/>
      </dsp:nvSpPr>
      <dsp:spPr>
        <a:xfrm>
          <a:off x="2525064" y="-94199"/>
          <a:ext cx="1584493" cy="11160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100000"/>
            </a:lnSpc>
            <a:spcBef>
              <a:spcPct val="0"/>
            </a:spcBef>
            <a:spcAft>
              <a:spcPts val="0"/>
            </a:spcAft>
          </a:pPr>
          <a:r>
            <a:rPr lang="en-IE" sz="1600" b="1" kern="1200" dirty="0" smtClean="0"/>
            <a:t>Monitor/</a:t>
          </a:r>
        </a:p>
        <a:p>
          <a:pPr lvl="0" algn="ctr" defTabSz="711200">
            <a:lnSpc>
              <a:spcPct val="100000"/>
            </a:lnSpc>
            <a:spcBef>
              <a:spcPct val="0"/>
            </a:spcBef>
            <a:spcAft>
              <a:spcPts val="0"/>
            </a:spcAft>
          </a:pPr>
          <a:r>
            <a:rPr lang="en-IE" sz="1600" b="1" kern="1200" dirty="0" smtClean="0"/>
            <a:t>Manage Signs &amp; Symptoms</a:t>
          </a:r>
          <a:endParaRPr lang="en-IE" sz="1600" b="1" kern="1200" dirty="0"/>
        </a:p>
      </dsp:txBody>
      <dsp:txXfrm>
        <a:off x="2757108" y="69243"/>
        <a:ext cx="1120405" cy="789165"/>
      </dsp:txXfrm>
    </dsp:sp>
    <dsp:sp modelId="{C0ECC797-8848-4479-8922-4C6C2137A800}">
      <dsp:nvSpPr>
        <dsp:cNvPr id="0" name=""/>
        <dsp:cNvSpPr/>
      </dsp:nvSpPr>
      <dsp:spPr>
        <a:xfrm>
          <a:off x="3972221" y="413128"/>
          <a:ext cx="1770436" cy="14238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100000"/>
            </a:lnSpc>
            <a:spcBef>
              <a:spcPct val="0"/>
            </a:spcBef>
            <a:spcAft>
              <a:spcPts val="0"/>
            </a:spcAft>
          </a:pPr>
          <a:r>
            <a:rPr lang="en-IE" sz="1600" b="1" kern="1200" dirty="0" smtClean="0"/>
            <a:t>Respond to Raised or Low BGLs/Flare ups/</a:t>
          </a:r>
        </a:p>
        <a:p>
          <a:pPr lvl="0" algn="ctr" defTabSz="711200">
            <a:lnSpc>
              <a:spcPct val="100000"/>
            </a:lnSpc>
            <a:spcBef>
              <a:spcPct val="0"/>
            </a:spcBef>
            <a:spcAft>
              <a:spcPts val="0"/>
            </a:spcAft>
          </a:pPr>
          <a:r>
            <a:rPr lang="en-IE" sz="1600" b="1" kern="1200" dirty="0" smtClean="0"/>
            <a:t>exacerbations</a:t>
          </a:r>
          <a:endParaRPr lang="en-IE" sz="1600" b="1" kern="1200" dirty="0"/>
        </a:p>
      </dsp:txBody>
      <dsp:txXfrm>
        <a:off x="4231495" y="621647"/>
        <a:ext cx="1251888" cy="1006818"/>
      </dsp:txXfrm>
    </dsp:sp>
    <dsp:sp modelId="{A707F0DC-CD33-4162-A37C-E9370647819B}">
      <dsp:nvSpPr>
        <dsp:cNvPr id="0" name=""/>
        <dsp:cNvSpPr/>
      </dsp:nvSpPr>
      <dsp:spPr>
        <a:xfrm>
          <a:off x="4369075" y="1921244"/>
          <a:ext cx="1233089" cy="12691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E" sz="1600" b="1" kern="1200" dirty="0" smtClean="0"/>
            <a:t>Make the required changes</a:t>
          </a:r>
          <a:endParaRPr lang="en-IE" sz="1600" b="1" kern="1200" dirty="0"/>
        </a:p>
      </dsp:txBody>
      <dsp:txXfrm>
        <a:off x="4549657" y="2107107"/>
        <a:ext cx="871925" cy="897423"/>
      </dsp:txXfrm>
    </dsp:sp>
    <dsp:sp modelId="{77787611-6A93-49DE-80C1-996F87FFD112}">
      <dsp:nvSpPr>
        <dsp:cNvPr id="0" name=""/>
        <dsp:cNvSpPr/>
      </dsp:nvSpPr>
      <dsp:spPr>
        <a:xfrm>
          <a:off x="3334363" y="3076770"/>
          <a:ext cx="1432566" cy="11126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E" sz="1600" b="1" kern="1200" dirty="0" smtClean="0"/>
            <a:t>Manage &amp; Take Medication</a:t>
          </a:r>
          <a:endParaRPr lang="en-IE" sz="1600" b="1" kern="1200" dirty="0"/>
        </a:p>
      </dsp:txBody>
      <dsp:txXfrm>
        <a:off x="3544157" y="3239713"/>
        <a:ext cx="1012978" cy="786759"/>
      </dsp:txXfrm>
    </dsp:sp>
    <dsp:sp modelId="{1711A93B-B430-4ACA-A4AD-DF687156A94E}">
      <dsp:nvSpPr>
        <dsp:cNvPr id="0" name=""/>
        <dsp:cNvSpPr/>
      </dsp:nvSpPr>
      <dsp:spPr>
        <a:xfrm>
          <a:off x="1795621" y="3041011"/>
          <a:ext cx="1394057" cy="116034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E" sz="1600" b="1" kern="1200" dirty="0" smtClean="0"/>
            <a:t>Deal with treatments</a:t>
          </a:r>
          <a:endParaRPr lang="en-IE" sz="1600" b="1" kern="1200" dirty="0"/>
        </a:p>
      </dsp:txBody>
      <dsp:txXfrm>
        <a:off x="1999776" y="3210940"/>
        <a:ext cx="985747" cy="820488"/>
      </dsp:txXfrm>
    </dsp:sp>
    <dsp:sp modelId="{32F7DE37-2802-4AD7-B62F-55C171FA539F}">
      <dsp:nvSpPr>
        <dsp:cNvPr id="0" name=""/>
        <dsp:cNvSpPr/>
      </dsp:nvSpPr>
      <dsp:spPr>
        <a:xfrm>
          <a:off x="915738" y="2083327"/>
          <a:ext cx="1466526" cy="9449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E" sz="1600" b="1" kern="1200" dirty="0" smtClean="0"/>
            <a:t>Make changes to daily life</a:t>
          </a:r>
          <a:endParaRPr lang="en-IE" sz="1600" b="1" kern="1200" dirty="0"/>
        </a:p>
      </dsp:txBody>
      <dsp:txXfrm>
        <a:off x="1130506" y="2221716"/>
        <a:ext cx="1036990" cy="668203"/>
      </dsp:txXfrm>
    </dsp:sp>
    <dsp:sp modelId="{8BF070B7-5BFA-4039-A825-A1CEA817AD78}">
      <dsp:nvSpPr>
        <dsp:cNvPr id="0" name=""/>
        <dsp:cNvSpPr/>
      </dsp:nvSpPr>
      <dsp:spPr>
        <a:xfrm>
          <a:off x="1214472" y="445868"/>
          <a:ext cx="1529916" cy="13244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E" sz="1600" b="1" kern="1200" dirty="0" smtClean="0"/>
            <a:t>Deal with Emotional, Relational &amp; Social Impacts</a:t>
          </a:r>
          <a:endParaRPr lang="en-IE" sz="1600" b="1" kern="1200" dirty="0"/>
        </a:p>
      </dsp:txBody>
      <dsp:txXfrm>
        <a:off x="1438523" y="639835"/>
        <a:ext cx="1081814" cy="93655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387FC8D2-3868-D24B-AF37-F3EF3317FB96}" type="datetimeFigureOut">
              <a:rPr lang="en-US" smtClean="0"/>
              <a:pPr/>
              <a:t>5/11/2026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A7D2E095-0B35-D043-AC1A-1D3F91071AF2}" type="slidenum">
              <a:rPr lang="en-US" smtClean="0"/>
              <a:pPr/>
              <a:t>‹#›</a:t>
            </a:fld>
            <a:endParaRPr lang="en-US" dirty="0"/>
          </a:p>
        </p:txBody>
      </p:sp>
    </p:spTree>
    <p:extLst>
      <p:ext uri="{BB962C8B-B14F-4D97-AF65-F5344CB8AC3E}">
        <p14:creationId xmlns:p14="http://schemas.microsoft.com/office/powerpoint/2010/main" val="3127169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IE" sz="12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A7D2E095-0B35-D043-AC1A-1D3F91071AF2}" type="slidenum">
              <a:rPr lang="en-US" smtClean="0"/>
              <a:t>4</a:t>
            </a:fld>
            <a:endParaRPr lang="en-US"/>
          </a:p>
        </p:txBody>
      </p:sp>
    </p:spTree>
    <p:extLst>
      <p:ext uri="{BB962C8B-B14F-4D97-AF65-F5344CB8AC3E}">
        <p14:creationId xmlns:p14="http://schemas.microsoft.com/office/powerpoint/2010/main" val="903871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IE" sz="12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A7D2E095-0B35-D043-AC1A-1D3F91071AF2}" type="slidenum">
              <a:rPr lang="en-US" smtClean="0"/>
              <a:t>5</a:t>
            </a:fld>
            <a:endParaRPr lang="en-US"/>
          </a:p>
        </p:txBody>
      </p:sp>
    </p:spTree>
    <p:extLst>
      <p:ext uri="{BB962C8B-B14F-4D97-AF65-F5344CB8AC3E}">
        <p14:creationId xmlns:p14="http://schemas.microsoft.com/office/powerpoint/2010/main" val="1938506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kern="1200" dirty="0">
                <a:solidFill>
                  <a:schemeClr val="tx1"/>
                </a:solidFill>
                <a:effectLst/>
                <a:ea typeface="+mn-ea"/>
                <a:cs typeface="+mn-cs"/>
              </a:rPr>
              <a:t> </a:t>
            </a:r>
            <a:endParaRPr lang="en-IE" sz="1200" kern="1200" dirty="0">
              <a:solidFill>
                <a:schemeClr val="tx1"/>
              </a:solidFill>
              <a:effectLst/>
              <a:ea typeface="+mn-ea"/>
              <a:cs typeface="+mn-cs"/>
            </a:endParaRPr>
          </a:p>
          <a:p>
            <a:r>
              <a:rPr lang="en-IE" sz="1200" b="1" kern="1200" dirty="0">
                <a:solidFill>
                  <a:schemeClr val="tx1"/>
                </a:solidFill>
                <a:effectLst/>
                <a:ea typeface="+mn-ea"/>
                <a:cs typeface="+mn-cs"/>
              </a:rPr>
              <a:t> </a:t>
            </a:r>
            <a:endParaRPr lang="en-IE" sz="1200" kern="1200" dirty="0">
              <a:solidFill>
                <a:schemeClr val="tx1"/>
              </a:solidFill>
              <a:effectLst/>
              <a:ea typeface="+mn-ea"/>
              <a:cs typeface="+mn-cs"/>
            </a:endParaRPr>
          </a:p>
          <a:p>
            <a:r>
              <a:rPr lang="en-IE" sz="1200" b="1" kern="1200" dirty="0">
                <a:solidFill>
                  <a:schemeClr val="tx1"/>
                </a:solidFill>
                <a:effectLst/>
                <a:ea typeface="+mn-ea"/>
                <a:cs typeface="+mn-cs"/>
              </a:rPr>
              <a:t> </a:t>
            </a:r>
            <a:endParaRPr lang="en-IE" sz="1200" kern="1200" dirty="0">
              <a:solidFill>
                <a:schemeClr val="tx1"/>
              </a:solidFill>
              <a:effectLst/>
              <a:ea typeface="+mn-ea"/>
              <a:cs typeface="+mn-cs"/>
            </a:endParaRPr>
          </a:p>
          <a:p>
            <a:r>
              <a:rPr lang="en-IE" sz="1200" b="1" kern="1200" dirty="0">
                <a:solidFill>
                  <a:schemeClr val="tx1"/>
                </a:solidFill>
                <a:effectLst/>
                <a:ea typeface="+mn-ea"/>
                <a:cs typeface="+mn-cs"/>
              </a:rPr>
              <a:t> </a:t>
            </a:r>
            <a:endParaRPr lang="en-IE" sz="1200" kern="1200" dirty="0">
              <a:solidFill>
                <a:schemeClr val="tx1"/>
              </a:solidFill>
              <a:effectLst/>
              <a:ea typeface="+mn-ea"/>
              <a:cs typeface="+mn-cs"/>
            </a:endParaRPr>
          </a:p>
          <a:p>
            <a:r>
              <a:rPr lang="en-IE" sz="1200" kern="1200" dirty="0">
                <a:solidFill>
                  <a:schemeClr val="tx1"/>
                </a:solidFill>
                <a:effectLst/>
                <a:ea typeface="+mn-ea"/>
                <a:cs typeface="+mn-cs"/>
              </a:rPr>
              <a:t>30,718.82 Staff Profile</a:t>
            </a:r>
          </a:p>
          <a:p>
            <a:r>
              <a:rPr lang="en-IE" sz="1200" kern="1200" dirty="0">
                <a:solidFill>
                  <a:schemeClr val="tx1"/>
                </a:solidFill>
                <a:effectLst/>
                <a:ea typeface="+mn-ea"/>
                <a:cs typeface="+mn-cs"/>
              </a:rPr>
              <a:t>+2,308.85 increase DEC 22 V April </a:t>
            </a:r>
            <a:endParaRPr lang="en-IE" dirty="0"/>
          </a:p>
        </p:txBody>
      </p:sp>
      <p:sp>
        <p:nvSpPr>
          <p:cNvPr id="4" name="Slide Number Placeholder 3"/>
          <p:cNvSpPr>
            <a:spLocks noGrp="1"/>
          </p:cNvSpPr>
          <p:nvPr>
            <p:ph type="sldNum" sz="quarter" idx="10"/>
          </p:nvPr>
        </p:nvSpPr>
        <p:spPr/>
        <p:txBody>
          <a:bodyPr/>
          <a:lstStyle/>
          <a:p>
            <a:fld id="{F9F43B55-23D9-4E69-8499-4F1659A1CD9B}" type="slidenum">
              <a:rPr lang="en-IE" smtClean="0"/>
              <a:t>7</a:t>
            </a:fld>
            <a:endParaRPr lang="en-IE"/>
          </a:p>
        </p:txBody>
      </p:sp>
    </p:spTree>
    <p:extLst>
      <p:ext uri="{BB962C8B-B14F-4D97-AF65-F5344CB8AC3E}">
        <p14:creationId xmlns:p14="http://schemas.microsoft.com/office/powerpoint/2010/main" val="2002208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Our research shows, that the most prevalent chronic conditions in Ireland are: • Diabetes (in those aged     45 to 74 years) • CHD (in those aged 75 years and older). Prevalence of multimorbidities also increases with age: • 10%of those aged 75 years and older have two or more chronic conditions.</a:t>
            </a:r>
          </a:p>
          <a:p>
            <a:endParaRPr lang="en-IE" dirty="0" smtClean="0"/>
          </a:p>
          <a:p>
            <a:r>
              <a:rPr lang="en-IE" dirty="0" smtClean="0"/>
              <a:t>10% of those aged 75 years and older have two or more chronic conditions</a:t>
            </a:r>
          </a:p>
          <a:p>
            <a:r>
              <a:rPr lang="en-IE" dirty="0" smtClean="0"/>
              <a:t>The most prevalent chronic conditions in Ireland are: </a:t>
            </a:r>
          </a:p>
          <a:p>
            <a:r>
              <a:rPr lang="en-IE" dirty="0" smtClean="0"/>
              <a:t> Diabetes (in those aged 45 to 74 years)</a:t>
            </a:r>
          </a:p>
          <a:p>
            <a:r>
              <a:rPr lang="en-IE" dirty="0" smtClean="0"/>
              <a:t> CHD (in those aged 75 years and older)</a:t>
            </a:r>
          </a:p>
          <a:p>
            <a:endParaRPr lang="en-IE" dirty="0" smtClean="0"/>
          </a:p>
          <a:p>
            <a:endParaRPr lang="en-IE" dirty="0" smtClean="0"/>
          </a:p>
          <a:p>
            <a:r>
              <a:rPr lang="en-IE" dirty="0" smtClean="0"/>
              <a:t>Demographic change is likely to have a profound effect on the number of people living with chronic disease in</a:t>
            </a:r>
            <a:r>
              <a:rPr lang="en-IE" baseline="0" dirty="0" smtClean="0"/>
              <a:t> </a:t>
            </a:r>
            <a:r>
              <a:rPr lang="en-IE" dirty="0" smtClean="0"/>
              <a:t>Ireland and, consequently, on health service utilisation and capacity.</a:t>
            </a:r>
            <a:endParaRPr lang="en-IE" dirty="0"/>
          </a:p>
        </p:txBody>
      </p:sp>
      <p:sp>
        <p:nvSpPr>
          <p:cNvPr id="4" name="Slide Number Placeholder 3"/>
          <p:cNvSpPr>
            <a:spLocks noGrp="1"/>
          </p:cNvSpPr>
          <p:nvPr>
            <p:ph type="sldNum" sz="quarter" idx="10"/>
          </p:nvPr>
        </p:nvSpPr>
        <p:spPr/>
        <p:txBody>
          <a:bodyPr/>
          <a:lstStyle/>
          <a:p>
            <a:fld id="{19209209-9E5E-4CCE-B068-E13432E7814F}" type="slidenum">
              <a:rPr lang="en-IE" smtClean="0"/>
              <a:t>14</a:t>
            </a:fld>
            <a:endParaRPr lang="en-IE" dirty="0"/>
          </a:p>
        </p:txBody>
      </p:sp>
    </p:spTree>
    <p:extLst>
      <p:ext uri="{BB962C8B-B14F-4D97-AF65-F5344CB8AC3E}">
        <p14:creationId xmlns:p14="http://schemas.microsoft.com/office/powerpoint/2010/main" val="601352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19209209-9E5E-4CCE-B068-E13432E7814F}" type="slidenum">
              <a:rPr lang="en-IE" smtClean="0"/>
              <a:t>16</a:t>
            </a:fld>
            <a:endParaRPr lang="en-IE" dirty="0"/>
          </a:p>
        </p:txBody>
      </p:sp>
    </p:spTree>
    <p:extLst>
      <p:ext uri="{BB962C8B-B14F-4D97-AF65-F5344CB8AC3E}">
        <p14:creationId xmlns:p14="http://schemas.microsoft.com/office/powerpoint/2010/main" val="2782150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ea typeface="+mn-ea"/>
                <a:cs typeface="+mn-cs"/>
              </a:rPr>
              <a:t>great deal of overlap, however, exists</a:t>
            </a:r>
            <a:r>
              <a:rPr lang="en-IE" sz="1200" kern="1200" baseline="0" dirty="0" smtClean="0">
                <a:solidFill>
                  <a:schemeClr val="tx1"/>
                </a:solidFill>
                <a:effectLst/>
                <a:ea typeface="+mn-ea"/>
                <a:cs typeface="+mn-cs"/>
              </a:rPr>
              <a:t> </a:t>
            </a:r>
            <a:r>
              <a:rPr lang="en-IE" sz="1200" kern="1200" dirty="0" smtClean="0">
                <a:solidFill>
                  <a:schemeClr val="tx1"/>
                </a:solidFill>
                <a:effectLst/>
                <a:ea typeface="+mn-ea"/>
                <a:cs typeface="+mn-cs"/>
              </a:rPr>
              <a:t>with the concept of self-care and related concepts</a:t>
            </a:r>
            <a:r>
              <a:rPr lang="en-IE" sz="1200" kern="1200" baseline="0" dirty="0" smtClean="0">
                <a:solidFill>
                  <a:schemeClr val="tx1"/>
                </a:solidFill>
                <a:effectLst/>
                <a:ea typeface="+mn-ea"/>
                <a:cs typeface="+mn-cs"/>
              </a:rPr>
              <a:t> </a:t>
            </a:r>
            <a:r>
              <a:rPr lang="en-IE" sz="1200" kern="1200" dirty="0" smtClean="0">
                <a:solidFill>
                  <a:schemeClr val="tx1"/>
                </a:solidFill>
                <a:effectLst/>
                <a:ea typeface="+mn-ea"/>
                <a:cs typeface="+mn-cs"/>
              </a:rPr>
              <a:t>of self-management, self-monitoring, symptom management,</a:t>
            </a:r>
            <a:r>
              <a:rPr lang="en-IE" sz="1200" kern="1200" baseline="0" dirty="0" smtClean="0">
                <a:solidFill>
                  <a:schemeClr val="tx1"/>
                </a:solidFill>
                <a:effectLst/>
                <a:ea typeface="+mn-ea"/>
                <a:cs typeface="+mn-cs"/>
              </a:rPr>
              <a:t> </a:t>
            </a:r>
            <a:r>
              <a:rPr lang="en-IE" sz="1200" kern="1200" dirty="0" smtClean="0">
                <a:solidFill>
                  <a:schemeClr val="tx1"/>
                </a:solidFill>
                <a:effectLst/>
                <a:ea typeface="+mn-ea"/>
                <a:cs typeface="+mn-cs"/>
              </a:rPr>
              <a:t>and self-efficacy. While the concepts have been</a:t>
            </a:r>
            <a:r>
              <a:rPr lang="en-IE" sz="1200" kern="1200" baseline="0" dirty="0" smtClean="0">
                <a:solidFill>
                  <a:schemeClr val="tx1"/>
                </a:solidFill>
                <a:effectLst/>
                <a:ea typeface="+mn-ea"/>
                <a:cs typeface="+mn-cs"/>
              </a:rPr>
              <a:t> </a:t>
            </a:r>
            <a:r>
              <a:rPr lang="en-IE" sz="1200" kern="1200" dirty="0" smtClean="0">
                <a:solidFill>
                  <a:schemeClr val="tx1"/>
                </a:solidFill>
                <a:effectLst/>
                <a:ea typeface="+mn-ea"/>
                <a:cs typeface="+mn-cs"/>
              </a:rPr>
              <a:t>discussed in detail in nursing and related literature, the</a:t>
            </a:r>
            <a:r>
              <a:rPr lang="en-IE" sz="1200" kern="1200" baseline="0" dirty="0" smtClean="0">
                <a:solidFill>
                  <a:schemeClr val="tx1"/>
                </a:solidFill>
                <a:effectLst/>
                <a:ea typeface="+mn-ea"/>
                <a:cs typeface="+mn-cs"/>
              </a:rPr>
              <a:t> </a:t>
            </a:r>
            <a:r>
              <a:rPr lang="en-IE" sz="1200" kern="1200" dirty="0" smtClean="0">
                <a:solidFill>
                  <a:schemeClr val="tx1"/>
                </a:solidFill>
                <a:effectLst/>
                <a:ea typeface="+mn-ea"/>
                <a:cs typeface="+mn-cs"/>
              </a:rPr>
              <a:t>differences between and relationships among the concepts</a:t>
            </a:r>
            <a:r>
              <a:rPr lang="en-IE" sz="1200" kern="1200" baseline="0" dirty="0" smtClean="0">
                <a:solidFill>
                  <a:schemeClr val="tx1"/>
                </a:solidFill>
                <a:effectLst/>
                <a:ea typeface="+mn-ea"/>
                <a:cs typeface="+mn-cs"/>
              </a:rPr>
              <a:t> </a:t>
            </a:r>
            <a:r>
              <a:rPr lang="en-IE" sz="1200" kern="1200" dirty="0" smtClean="0">
                <a:solidFill>
                  <a:schemeClr val="tx1"/>
                </a:solidFill>
                <a:effectLst/>
                <a:ea typeface="+mn-ea"/>
                <a:cs typeface="+mn-cs"/>
              </a:rPr>
              <a:t>are not clear.</a:t>
            </a:r>
          </a:p>
          <a:p>
            <a:endParaRPr lang="en-IE" sz="1200" kern="1200" dirty="0" smtClean="0">
              <a:solidFill>
                <a:schemeClr val="tx1"/>
              </a:solidFill>
              <a:effectLst/>
              <a:ea typeface="+mn-ea"/>
              <a:cs typeface="+mn-cs"/>
            </a:endParaRPr>
          </a:p>
          <a:p>
            <a:endParaRPr lang="en-IE" sz="1200" kern="1200" dirty="0" smtClean="0">
              <a:solidFill>
                <a:schemeClr val="tx1"/>
              </a:solidFill>
              <a:effectLst/>
              <a:ea typeface="+mn-ea"/>
              <a:cs typeface="+mn-cs"/>
            </a:endParaRPr>
          </a:p>
          <a:p>
            <a:r>
              <a:rPr lang="en-IE" sz="1200" kern="1200" dirty="0" smtClean="0">
                <a:solidFill>
                  <a:schemeClr val="tx1"/>
                </a:solidFill>
                <a:effectLst/>
                <a:ea typeface="+mn-ea"/>
                <a:cs typeface="+mn-cs"/>
              </a:rPr>
              <a:t>Let us start by focusing on the </a:t>
            </a:r>
            <a:r>
              <a:rPr lang="en-US" sz="1200" kern="1200" dirty="0" smtClean="0">
                <a:solidFill>
                  <a:schemeClr val="tx1"/>
                </a:solidFill>
                <a:effectLst/>
                <a:ea typeface="+mn-ea"/>
                <a:cs typeface="+mn-cs"/>
              </a:rPr>
              <a:t>principles and definitions of self-management. </a:t>
            </a:r>
          </a:p>
          <a:p>
            <a:endParaRPr lang="en-IE" sz="1200" kern="1200" dirty="0" smtClean="0">
              <a:solidFill>
                <a:schemeClr val="tx1"/>
              </a:solidFill>
              <a:effectLst/>
              <a:ea typeface="+mn-ea"/>
              <a:cs typeface="+mn-cs"/>
            </a:endParaRPr>
          </a:p>
          <a:p>
            <a:r>
              <a:rPr lang="en-US" sz="1200" b="1" u="sng" kern="1200" dirty="0" smtClean="0">
                <a:solidFill>
                  <a:schemeClr val="tx1"/>
                </a:solidFill>
                <a:effectLst/>
                <a:ea typeface="+mn-ea"/>
                <a:cs typeface="+mn-cs"/>
              </a:rPr>
              <a:t>What is self-management?</a:t>
            </a:r>
            <a:endParaRPr lang="en-IE" sz="1200" kern="1200" dirty="0" smtClean="0">
              <a:solidFill>
                <a:schemeClr val="tx1"/>
              </a:solidFill>
              <a:effectLst/>
              <a:ea typeface="+mn-ea"/>
              <a:cs typeface="+mn-cs"/>
            </a:endParaRPr>
          </a:p>
          <a:p>
            <a:r>
              <a:rPr lang="en-US" sz="1200" kern="1200" dirty="0" smtClean="0">
                <a:solidFill>
                  <a:schemeClr val="tx1"/>
                </a:solidFill>
                <a:effectLst/>
                <a:ea typeface="+mn-ea"/>
                <a:cs typeface="+mn-cs"/>
              </a:rPr>
              <a:t>Self-management is the process where individuals with chronic conditions take control of their health and actively manage their chronic condition/s to the best of their ability. Chronic conditions can result in considerable difficulties for individuals physically, psychologically, and socially. So, self-management is a process whereby individuals develop knowledge and skills in how to manage the impact of their chronic conditions in their everyday lives.  </a:t>
            </a:r>
            <a:endParaRPr lang="en-IE" sz="12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20AF72A4-57CE-45C8-BF51-CD634FB21B74}" type="slidenum">
              <a:rPr lang="en-IE" smtClean="0"/>
              <a:t>17</a:t>
            </a:fld>
            <a:endParaRPr lang="en-IE" dirty="0"/>
          </a:p>
        </p:txBody>
      </p:sp>
    </p:spTree>
    <p:extLst>
      <p:ext uri="{BB962C8B-B14F-4D97-AF65-F5344CB8AC3E}">
        <p14:creationId xmlns:p14="http://schemas.microsoft.com/office/powerpoint/2010/main" val="1139095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99832" y="5118725"/>
            <a:ext cx="6209590" cy="4849318"/>
          </a:xfrm>
        </p:spPr>
        <p:txBody>
          <a:bodyPr/>
          <a:lstStyle/>
          <a:p>
            <a:endParaRPr lang="en-IE" dirty="0"/>
          </a:p>
        </p:txBody>
      </p:sp>
      <p:sp>
        <p:nvSpPr>
          <p:cNvPr id="4" name="Slide Number Placeholder 3"/>
          <p:cNvSpPr>
            <a:spLocks noGrp="1"/>
          </p:cNvSpPr>
          <p:nvPr>
            <p:ph type="sldNum" sz="quarter" idx="10"/>
          </p:nvPr>
        </p:nvSpPr>
        <p:spPr/>
        <p:txBody>
          <a:bodyPr/>
          <a:lstStyle/>
          <a:p>
            <a:fld id="{4ECE2055-379C-4940-B933-A41638C7B0BC}" type="slidenum">
              <a:rPr lang="en-IE" smtClean="0"/>
              <a:t>18</a:t>
            </a:fld>
            <a:endParaRPr lang="en-IE" dirty="0"/>
          </a:p>
        </p:txBody>
      </p:sp>
    </p:spTree>
    <p:extLst>
      <p:ext uri="{BB962C8B-B14F-4D97-AF65-F5344CB8AC3E}">
        <p14:creationId xmlns:p14="http://schemas.microsoft.com/office/powerpoint/2010/main" val="3197735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txBox="1">
            <a:spLocks noGrp="1"/>
          </p:cNvSpPr>
          <p:nvPr>
            <p:ph type="body" sz="quarter" idx="1"/>
          </p:nvPr>
        </p:nvSpPr>
        <p:spPr/>
        <p:txBody>
          <a:bodyPr/>
          <a:lstStyle/>
          <a:p>
            <a:endParaRPr lang="en-IE"/>
          </a:p>
        </p:txBody>
      </p:sp>
      <p:sp>
        <p:nvSpPr>
          <p:cNvPr id="4" name="Slide Number Placeholder 3"/>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6ADBBB5-5ACE-4823-A653-1D2D579CCE64}" type="slidenum">
              <a:rPr>
                <a:latin typeface="Arial" panose="020B0604020202020204" pitchFamily="34" charset="0"/>
              </a:rPr>
              <a:t>21</a:t>
            </a:fld>
            <a:endParaRPr lang="en-IE" sz="1200" b="0" i="0" u="none" strike="noStrike" kern="1200" cap="none" spc="0" baseline="0" dirty="0">
              <a:solidFill>
                <a:srgbClr val="000000"/>
              </a:solidFill>
              <a:uFillTx/>
              <a:latin typeface="Aptos"/>
            </a:endParaRPr>
          </a:p>
        </p:txBody>
      </p:sp>
    </p:spTree>
    <p:extLst>
      <p:ext uri="{BB962C8B-B14F-4D97-AF65-F5344CB8AC3E}">
        <p14:creationId xmlns:p14="http://schemas.microsoft.com/office/powerpoint/2010/main" val="4144293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Some examples of SHC Health Development w</a:t>
            </a:r>
            <a:r>
              <a:rPr lang="en-IE" baseline="0" dirty="0" smtClean="0"/>
              <a:t>ork with the migrant community in Waterford, and the Waterford Food Poverty initiative.</a:t>
            </a:r>
            <a:endParaRPr lang="en-IE" dirty="0"/>
          </a:p>
        </p:txBody>
      </p:sp>
      <p:sp>
        <p:nvSpPr>
          <p:cNvPr id="4" name="Slide Number Placeholder 3"/>
          <p:cNvSpPr>
            <a:spLocks noGrp="1"/>
          </p:cNvSpPr>
          <p:nvPr>
            <p:ph type="sldNum" sz="quarter" idx="10"/>
          </p:nvPr>
        </p:nvSpPr>
        <p:spPr/>
        <p:txBody>
          <a:bodyPr/>
          <a:lstStyle/>
          <a:p>
            <a:fld id="{F4B57A51-C6E2-4ECF-B93B-339F4E1DA882}" type="slidenum">
              <a:rPr lang="en-IE" smtClean="0"/>
              <a:t>28</a:t>
            </a:fld>
            <a:endParaRPr lang="en-IE"/>
          </a:p>
        </p:txBody>
      </p:sp>
    </p:spTree>
    <p:extLst>
      <p:ext uri="{BB962C8B-B14F-4D97-AF65-F5344CB8AC3E}">
        <p14:creationId xmlns:p14="http://schemas.microsoft.com/office/powerpoint/2010/main" val="2519549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BD59EF-4535-2C4A-850E-58693628D4B4}"/>
              </a:ext>
            </a:extLst>
          </p:cNvPr>
          <p:cNvSpPr>
            <a:spLocks noGrp="1"/>
          </p:cNvSpPr>
          <p:nvPr>
            <p:ph type="body" sz="quarter" idx="10"/>
          </p:nvPr>
        </p:nvSpPr>
        <p:spPr>
          <a:xfrm>
            <a:off x="1080000" y="1080001"/>
            <a:ext cx="3240000" cy="813599"/>
          </a:xfrm>
        </p:spPr>
        <p:txBody>
          <a:bodyPr lIns="0" tIns="0" rIns="0" bIns="0">
            <a:noAutofit/>
          </a:bodyPr>
          <a:lstStyle>
            <a:lvl1pPr marL="0" indent="0">
              <a:buNone/>
              <a:defRPr sz="2400" b="1">
                <a:solidFill>
                  <a:schemeClr val="bg1"/>
                </a:solidFill>
                <a:latin typeface="Arial" panose="020B0604020202020204" pitchFamily="34" charset="0"/>
                <a:cs typeface="Arial" panose="020B0604020202020204" pitchFamily="34" charset="0"/>
              </a:defRPr>
            </a:lvl1pPr>
            <a:lvl2pPr marL="342900" indent="0">
              <a:buNone/>
              <a:defRPr sz="2400" b="1">
                <a:solidFill>
                  <a:schemeClr val="bg1"/>
                </a:solidFill>
                <a:latin typeface="Arial" panose="020B0604020202020204" pitchFamily="34" charset="0"/>
                <a:cs typeface="Arial" panose="020B0604020202020204" pitchFamily="34" charset="0"/>
              </a:defRPr>
            </a:lvl2pPr>
            <a:lvl3pPr marL="685800" indent="0">
              <a:buNone/>
              <a:defRPr sz="2400" b="1">
                <a:solidFill>
                  <a:schemeClr val="bg1"/>
                </a:solidFill>
                <a:latin typeface="Arial" panose="020B0604020202020204" pitchFamily="34" charset="0"/>
                <a:cs typeface="Arial" panose="020B0604020202020204" pitchFamily="34" charset="0"/>
              </a:defRPr>
            </a:lvl3pPr>
            <a:lvl4pPr marL="1028700" indent="0">
              <a:buNone/>
              <a:defRPr sz="2400" b="1">
                <a:solidFill>
                  <a:schemeClr val="bg1"/>
                </a:solidFill>
                <a:latin typeface="Arial" panose="020B0604020202020204" pitchFamily="34" charset="0"/>
                <a:cs typeface="Arial" panose="020B0604020202020204" pitchFamily="34" charset="0"/>
              </a:defRPr>
            </a:lvl4pPr>
            <a:lvl5pPr marL="1371600" indent="0">
              <a:buNone/>
              <a:defRPr sz="24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
        <p:nvSpPr>
          <p:cNvPr id="4" name="Text Placeholder 1">
            <a:extLst>
              <a:ext uri="{FF2B5EF4-FFF2-40B4-BE49-F238E27FC236}">
                <a16:creationId xmlns:a16="http://schemas.microsoft.com/office/drawing/2014/main" id="{FFDC9D14-6D36-814F-BC47-34F3AC921824}"/>
              </a:ext>
            </a:extLst>
          </p:cNvPr>
          <p:cNvSpPr>
            <a:spLocks noGrp="1"/>
          </p:cNvSpPr>
          <p:nvPr>
            <p:ph type="body" sz="quarter" idx="11"/>
          </p:nvPr>
        </p:nvSpPr>
        <p:spPr>
          <a:xfrm>
            <a:off x="1080000" y="2016000"/>
            <a:ext cx="3240000" cy="2047499"/>
          </a:xfrm>
        </p:spPr>
        <p:txBody>
          <a:bodyPr lIns="0" tIns="0" rIns="0" bIns="0">
            <a:noAutofit/>
          </a:bodyPr>
          <a:lstStyle>
            <a:lvl1pPr marL="0" indent="0">
              <a:lnSpc>
                <a:spcPct val="120000"/>
              </a:lnSpc>
              <a:buNone/>
              <a:defRPr sz="1200" b="0">
                <a:solidFill>
                  <a:schemeClr val="bg1"/>
                </a:solidFill>
                <a:latin typeface="Arial" panose="020B0604020202020204" pitchFamily="34" charset="0"/>
                <a:cs typeface="Arial" panose="020B0604020202020204" pitchFamily="34" charset="0"/>
              </a:defRPr>
            </a:lvl1pPr>
            <a:lvl2pPr marL="342900" indent="0">
              <a:buNone/>
              <a:defRPr sz="2400" b="1">
                <a:solidFill>
                  <a:schemeClr val="bg1"/>
                </a:solidFill>
                <a:latin typeface="Arial" panose="020B0604020202020204" pitchFamily="34" charset="0"/>
                <a:cs typeface="Arial" panose="020B0604020202020204" pitchFamily="34" charset="0"/>
              </a:defRPr>
            </a:lvl2pPr>
            <a:lvl3pPr marL="685800" indent="0">
              <a:buNone/>
              <a:defRPr sz="2400" b="1">
                <a:solidFill>
                  <a:schemeClr val="bg1"/>
                </a:solidFill>
                <a:latin typeface="Arial" panose="020B0604020202020204" pitchFamily="34" charset="0"/>
                <a:cs typeface="Arial" panose="020B0604020202020204" pitchFamily="34" charset="0"/>
              </a:defRPr>
            </a:lvl3pPr>
            <a:lvl4pPr marL="1028700" indent="0">
              <a:buNone/>
              <a:defRPr sz="2400" b="1">
                <a:solidFill>
                  <a:schemeClr val="bg1"/>
                </a:solidFill>
                <a:latin typeface="Arial" panose="020B0604020202020204" pitchFamily="34" charset="0"/>
                <a:cs typeface="Arial" panose="020B0604020202020204" pitchFamily="34" charset="0"/>
              </a:defRPr>
            </a:lvl4pPr>
            <a:lvl5pPr marL="1371600" indent="0">
              <a:buNone/>
              <a:defRPr sz="24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Tree>
    <p:extLst>
      <p:ext uri="{BB962C8B-B14F-4D97-AF65-F5344CB8AC3E}">
        <p14:creationId xmlns:p14="http://schemas.microsoft.com/office/powerpoint/2010/main" val="764965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224000" y="324000"/>
            <a:ext cx="7886700" cy="562691"/>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solidFill>
                <a:schemeClr val="bg1"/>
              </a:solidFill>
              <a:latin typeface="Arial" panose="020B0604020202020204" pitchFamily="34" charset="0"/>
              <a:cs typeface="Arial" panose="020B0604020202020204" pitchFamily="34" charset="0"/>
            </a:endParaRPr>
          </a:p>
        </p:txBody>
      </p:sp>
      <p:sp>
        <p:nvSpPr>
          <p:cNvPr id="5" name="Text Placeholder 1">
            <a:extLst>
              <a:ext uri="{FF2B5EF4-FFF2-40B4-BE49-F238E27FC236}">
                <a16:creationId xmlns:a16="http://schemas.microsoft.com/office/drawing/2014/main" id="{2E45DFE3-643A-E048-8280-7CBBA6EDA009}"/>
              </a:ext>
            </a:extLst>
          </p:cNvPr>
          <p:cNvSpPr>
            <a:spLocks noGrp="1"/>
          </p:cNvSpPr>
          <p:nvPr>
            <p:ph type="body" sz="quarter" idx="10"/>
          </p:nvPr>
        </p:nvSpPr>
        <p:spPr>
          <a:xfrm>
            <a:off x="1080000" y="1080001"/>
            <a:ext cx="3240000" cy="813599"/>
          </a:xfrm>
        </p:spPr>
        <p:txBody>
          <a:bodyPr lIns="0" tIns="0" rIns="0" bIns="0">
            <a:noAutofit/>
          </a:bodyPr>
          <a:lstStyle>
            <a:lvl1pPr marL="0" indent="0">
              <a:buNone/>
              <a:defRPr sz="2400" b="1">
                <a:solidFill>
                  <a:srgbClr val="75B5B8"/>
                </a:solidFill>
                <a:latin typeface="Arial" panose="020B0604020202020204" pitchFamily="34" charset="0"/>
                <a:cs typeface="Arial" panose="020B0604020202020204" pitchFamily="34" charset="0"/>
              </a:defRPr>
            </a:lvl1pPr>
            <a:lvl2pPr marL="342900" indent="0">
              <a:buNone/>
              <a:defRPr sz="2400" b="1">
                <a:solidFill>
                  <a:schemeClr val="bg1"/>
                </a:solidFill>
                <a:latin typeface="Arial" panose="020B0604020202020204" pitchFamily="34" charset="0"/>
                <a:cs typeface="Arial" panose="020B0604020202020204" pitchFamily="34" charset="0"/>
              </a:defRPr>
            </a:lvl2pPr>
            <a:lvl3pPr marL="685800" indent="0">
              <a:buNone/>
              <a:defRPr sz="2400" b="1">
                <a:solidFill>
                  <a:schemeClr val="bg1"/>
                </a:solidFill>
                <a:latin typeface="Arial" panose="020B0604020202020204" pitchFamily="34" charset="0"/>
                <a:cs typeface="Arial" panose="020B0604020202020204" pitchFamily="34" charset="0"/>
              </a:defRPr>
            </a:lvl3pPr>
            <a:lvl4pPr marL="1028700" indent="0">
              <a:buNone/>
              <a:defRPr sz="2400" b="1">
                <a:solidFill>
                  <a:schemeClr val="bg1"/>
                </a:solidFill>
                <a:latin typeface="Arial" panose="020B0604020202020204" pitchFamily="34" charset="0"/>
                <a:cs typeface="Arial" panose="020B0604020202020204" pitchFamily="34" charset="0"/>
              </a:defRPr>
            </a:lvl4pPr>
            <a:lvl5pPr marL="1371600" indent="0">
              <a:buNone/>
              <a:defRPr sz="24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
        <p:nvSpPr>
          <p:cNvPr id="6" name="Text Placeholder 1">
            <a:extLst>
              <a:ext uri="{FF2B5EF4-FFF2-40B4-BE49-F238E27FC236}">
                <a16:creationId xmlns:a16="http://schemas.microsoft.com/office/drawing/2014/main" id="{59DBE519-C078-6146-84E7-3C6EC3706FDF}"/>
              </a:ext>
            </a:extLst>
          </p:cNvPr>
          <p:cNvSpPr>
            <a:spLocks noGrp="1"/>
          </p:cNvSpPr>
          <p:nvPr>
            <p:ph type="body" sz="quarter" idx="11"/>
          </p:nvPr>
        </p:nvSpPr>
        <p:spPr>
          <a:xfrm>
            <a:off x="1080000" y="2016000"/>
            <a:ext cx="3240000" cy="2047499"/>
          </a:xfrm>
        </p:spPr>
        <p:txBody>
          <a:bodyPr lIns="0" tIns="0" rIns="0" bIns="0">
            <a:noAutofit/>
          </a:bodyPr>
          <a:lstStyle>
            <a:lvl1pPr marL="0" indent="0">
              <a:lnSpc>
                <a:spcPct val="120000"/>
              </a:lnSpc>
              <a:buNone/>
              <a:defRPr sz="1200" b="0">
                <a:solidFill>
                  <a:schemeClr val="tx1"/>
                </a:solidFill>
                <a:latin typeface="Arial" panose="020B0604020202020204" pitchFamily="34" charset="0"/>
                <a:cs typeface="Arial" panose="020B0604020202020204" pitchFamily="34" charset="0"/>
              </a:defRPr>
            </a:lvl1pPr>
            <a:lvl2pPr marL="342900" indent="0">
              <a:buNone/>
              <a:defRPr sz="2400" b="1">
                <a:solidFill>
                  <a:schemeClr val="bg1"/>
                </a:solidFill>
                <a:latin typeface="Arial" panose="020B0604020202020204" pitchFamily="34" charset="0"/>
                <a:cs typeface="Arial" panose="020B0604020202020204" pitchFamily="34" charset="0"/>
              </a:defRPr>
            </a:lvl2pPr>
            <a:lvl3pPr marL="685800" indent="0">
              <a:buNone/>
              <a:defRPr sz="2400" b="1">
                <a:solidFill>
                  <a:schemeClr val="bg1"/>
                </a:solidFill>
                <a:latin typeface="Arial" panose="020B0604020202020204" pitchFamily="34" charset="0"/>
                <a:cs typeface="Arial" panose="020B0604020202020204" pitchFamily="34" charset="0"/>
              </a:defRPr>
            </a:lvl3pPr>
            <a:lvl4pPr marL="1028700" indent="0">
              <a:buNone/>
              <a:defRPr sz="2400" b="1">
                <a:solidFill>
                  <a:schemeClr val="bg1"/>
                </a:solidFill>
                <a:latin typeface="Arial" panose="020B0604020202020204" pitchFamily="34" charset="0"/>
                <a:cs typeface="Arial" panose="020B0604020202020204" pitchFamily="34" charset="0"/>
              </a:defRPr>
            </a:lvl4pPr>
            <a:lvl5pPr marL="1371600" indent="0">
              <a:buNone/>
              <a:defRPr sz="24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Tree>
    <p:extLst>
      <p:ext uri="{BB962C8B-B14F-4D97-AF65-F5344CB8AC3E}">
        <p14:creationId xmlns:p14="http://schemas.microsoft.com/office/powerpoint/2010/main" val="77849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224000" y="324000"/>
            <a:ext cx="7886700" cy="562691"/>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solidFill>
                <a:schemeClr val="bg1"/>
              </a:solidFill>
              <a:latin typeface="Arial" panose="020B0604020202020204" pitchFamily="34" charset="0"/>
              <a:cs typeface="Arial" panose="020B0604020202020204" pitchFamily="34" charset="0"/>
            </a:endParaRPr>
          </a:p>
        </p:txBody>
      </p:sp>
      <p:sp>
        <p:nvSpPr>
          <p:cNvPr id="4" name="Text Placeholder 2">
            <a:extLst>
              <a:ext uri="{FF2B5EF4-FFF2-40B4-BE49-F238E27FC236}">
                <a16:creationId xmlns:a16="http://schemas.microsoft.com/office/drawing/2014/main" id="{22B8EAEF-FD7E-A34D-A34A-ECED6073EE7D}"/>
              </a:ext>
            </a:extLst>
          </p:cNvPr>
          <p:cNvSpPr>
            <a:spLocks noGrp="1"/>
          </p:cNvSpPr>
          <p:nvPr>
            <p:ph type="body" sz="quarter" idx="11"/>
          </p:nvPr>
        </p:nvSpPr>
        <p:spPr>
          <a:xfrm>
            <a:off x="2710201" y="441579"/>
            <a:ext cx="6118910" cy="585601"/>
          </a:xfrm>
        </p:spPr>
        <p:txBody>
          <a:bodyPr lIns="0" tIns="0" rIns="0" bIns="0">
            <a:normAutofit/>
          </a:bodyPr>
          <a:lstStyle>
            <a:lvl1pPr marL="0" indent="0" algn="r">
              <a:buNone/>
              <a:defRPr sz="2400" b="1">
                <a:solidFill>
                  <a:schemeClr val="bg1"/>
                </a:solidFill>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5" name="Picture Placeholder 4">
            <a:extLst>
              <a:ext uri="{FF2B5EF4-FFF2-40B4-BE49-F238E27FC236}">
                <a16:creationId xmlns:a16="http://schemas.microsoft.com/office/drawing/2014/main" id="{3CA4C962-CB06-AC4A-BE01-3D0FAC870B09}"/>
              </a:ext>
            </a:extLst>
          </p:cNvPr>
          <p:cNvSpPr>
            <a:spLocks noGrp="1"/>
          </p:cNvSpPr>
          <p:nvPr>
            <p:ph type="pic" sz="quarter" idx="12"/>
          </p:nvPr>
        </p:nvSpPr>
        <p:spPr>
          <a:xfrm>
            <a:off x="0" y="909601"/>
            <a:ext cx="9110700" cy="4087701"/>
          </a:xfrm>
        </p:spPr>
        <p:txBody>
          <a:bodyPr/>
          <a:lstStyle/>
          <a:p>
            <a:endParaRPr lang="en-US" dirty="0"/>
          </a:p>
        </p:txBody>
      </p:sp>
    </p:spTree>
    <p:extLst>
      <p:ext uri="{BB962C8B-B14F-4D97-AF65-F5344CB8AC3E}">
        <p14:creationId xmlns:p14="http://schemas.microsoft.com/office/powerpoint/2010/main" val="3580452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F9BBB2-C674-474E-93E6-764D688DF3FE}"/>
              </a:ext>
            </a:extLst>
          </p:cNvPr>
          <p:cNvSpPr>
            <a:spLocks noGrp="1"/>
          </p:cNvSpPr>
          <p:nvPr>
            <p:ph type="body" sz="quarter" idx="10"/>
          </p:nvPr>
        </p:nvSpPr>
        <p:spPr>
          <a:xfrm>
            <a:off x="1080000" y="2376000"/>
            <a:ext cx="4068000" cy="914400"/>
          </a:xfrm>
        </p:spPr>
        <p:txBody>
          <a:bodyPr lIns="0" tIns="0" rIns="0" bIns="0">
            <a:noAutofit/>
          </a:bodyPr>
          <a:lstStyle>
            <a:lvl1pPr marL="0" indent="0">
              <a:buNone/>
              <a:defRPr sz="3300">
                <a:solidFill>
                  <a:schemeClr val="bg1"/>
                </a:solidFill>
                <a:latin typeface="Arial" panose="020B0604020202020204" pitchFamily="34" charset="0"/>
                <a:cs typeface="Arial" panose="020B0604020202020204" pitchFamily="34" charset="0"/>
              </a:defRPr>
            </a:lvl1pPr>
            <a:lvl2pPr marL="342900" indent="0">
              <a:buNone/>
              <a:defRPr sz="3300">
                <a:latin typeface="Arial" panose="020B0604020202020204" pitchFamily="34" charset="0"/>
                <a:cs typeface="Arial" panose="020B0604020202020204" pitchFamily="34" charset="0"/>
              </a:defRPr>
            </a:lvl2pPr>
            <a:lvl3pPr>
              <a:defRPr sz="3300">
                <a:latin typeface="Arial" panose="020B0604020202020204" pitchFamily="34" charset="0"/>
                <a:cs typeface="Arial" panose="020B0604020202020204" pitchFamily="34" charset="0"/>
              </a:defRPr>
            </a:lvl3pPr>
            <a:lvl4pPr>
              <a:defRPr sz="3300">
                <a:latin typeface="Arial" panose="020B0604020202020204" pitchFamily="34" charset="0"/>
                <a:cs typeface="Arial" panose="020B0604020202020204" pitchFamily="34" charset="0"/>
              </a:defRPr>
            </a:lvl4pPr>
            <a:lvl5pPr>
              <a:defRPr sz="3300">
                <a:latin typeface="Arial" panose="020B0604020202020204" pitchFamily="34" charset="0"/>
                <a:cs typeface="Arial" panose="020B0604020202020204" pitchFamily="34" charset="0"/>
              </a:defRPr>
            </a:lvl5pPr>
          </a:lstStyle>
          <a:p>
            <a:pPr lvl="0"/>
            <a:r>
              <a:rPr lang="en-GB" dirty="0"/>
              <a:t>Click to edit Master text styles</a:t>
            </a:r>
          </a:p>
        </p:txBody>
      </p:sp>
    </p:spTree>
    <p:extLst>
      <p:ext uri="{BB962C8B-B14F-4D97-AF65-F5344CB8AC3E}">
        <p14:creationId xmlns:p14="http://schemas.microsoft.com/office/powerpoint/2010/main" val="2488623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224000" y="324000"/>
            <a:ext cx="7886700" cy="562691"/>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solidFill>
                <a:schemeClr val="bg1"/>
              </a:solidFill>
              <a:latin typeface="Arial" panose="020B0604020202020204" pitchFamily="34" charset="0"/>
              <a:cs typeface="Arial" panose="020B0604020202020204" pitchFamily="34" charset="0"/>
            </a:endParaRPr>
          </a:p>
        </p:txBody>
      </p:sp>
      <p:sp>
        <p:nvSpPr>
          <p:cNvPr id="7" name="Text Placeholder 1">
            <a:extLst>
              <a:ext uri="{FF2B5EF4-FFF2-40B4-BE49-F238E27FC236}">
                <a16:creationId xmlns:a16="http://schemas.microsoft.com/office/drawing/2014/main" id="{C04DDE1A-E884-F54B-9ABE-9B72B811B93A}"/>
              </a:ext>
            </a:extLst>
          </p:cNvPr>
          <p:cNvSpPr>
            <a:spLocks noGrp="1"/>
          </p:cNvSpPr>
          <p:nvPr>
            <p:ph type="body" sz="quarter" idx="10"/>
          </p:nvPr>
        </p:nvSpPr>
        <p:spPr>
          <a:xfrm>
            <a:off x="1109361" y="1059161"/>
            <a:ext cx="3240000" cy="813599"/>
          </a:xfrm>
        </p:spPr>
        <p:txBody>
          <a:bodyPr lIns="0" tIns="0" rIns="0" bIns="0">
            <a:noAutofit/>
          </a:bodyPr>
          <a:lstStyle>
            <a:lvl1pPr marL="0" indent="0">
              <a:buNone/>
              <a:defRPr sz="2400" b="1">
                <a:solidFill>
                  <a:srgbClr val="75B5B8"/>
                </a:solidFill>
                <a:latin typeface="Arial" panose="020B0604020202020204" pitchFamily="34" charset="0"/>
                <a:cs typeface="Arial" panose="020B0604020202020204" pitchFamily="34" charset="0"/>
              </a:defRPr>
            </a:lvl1pPr>
            <a:lvl2pPr marL="342900" indent="0">
              <a:buNone/>
              <a:defRPr sz="2400" b="1">
                <a:solidFill>
                  <a:schemeClr val="bg1"/>
                </a:solidFill>
                <a:latin typeface="Arial" panose="020B0604020202020204" pitchFamily="34" charset="0"/>
                <a:cs typeface="Arial" panose="020B0604020202020204" pitchFamily="34" charset="0"/>
              </a:defRPr>
            </a:lvl2pPr>
            <a:lvl3pPr marL="685800" indent="0">
              <a:buNone/>
              <a:defRPr sz="2400" b="1">
                <a:solidFill>
                  <a:schemeClr val="bg1"/>
                </a:solidFill>
                <a:latin typeface="Arial" panose="020B0604020202020204" pitchFamily="34" charset="0"/>
                <a:cs typeface="Arial" panose="020B0604020202020204" pitchFamily="34" charset="0"/>
              </a:defRPr>
            </a:lvl3pPr>
            <a:lvl4pPr marL="1028700" indent="0">
              <a:buNone/>
              <a:defRPr sz="2400" b="1">
                <a:solidFill>
                  <a:schemeClr val="bg1"/>
                </a:solidFill>
                <a:latin typeface="Arial" panose="020B0604020202020204" pitchFamily="34" charset="0"/>
                <a:cs typeface="Arial" panose="020B0604020202020204" pitchFamily="34" charset="0"/>
              </a:defRPr>
            </a:lvl4pPr>
            <a:lvl5pPr marL="1371600" indent="0">
              <a:buNone/>
              <a:defRPr sz="24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
        <p:nvSpPr>
          <p:cNvPr id="8" name="Text Placeholder 1">
            <a:extLst>
              <a:ext uri="{FF2B5EF4-FFF2-40B4-BE49-F238E27FC236}">
                <a16:creationId xmlns:a16="http://schemas.microsoft.com/office/drawing/2014/main" id="{7A9FE75D-36C0-1945-A37C-47A803FCDB02}"/>
              </a:ext>
            </a:extLst>
          </p:cNvPr>
          <p:cNvSpPr>
            <a:spLocks noGrp="1"/>
          </p:cNvSpPr>
          <p:nvPr>
            <p:ph type="body" sz="quarter" idx="11"/>
          </p:nvPr>
        </p:nvSpPr>
        <p:spPr>
          <a:xfrm>
            <a:off x="1109361" y="2067093"/>
            <a:ext cx="3240000" cy="2047499"/>
          </a:xfrm>
        </p:spPr>
        <p:txBody>
          <a:bodyPr lIns="0" tIns="0" rIns="0" bIns="0">
            <a:noAutofit/>
          </a:bodyPr>
          <a:lstStyle>
            <a:lvl1pPr marL="0" indent="0">
              <a:lnSpc>
                <a:spcPct val="120000"/>
              </a:lnSpc>
              <a:buNone/>
              <a:defRPr sz="1200" b="0">
                <a:solidFill>
                  <a:schemeClr val="tx1"/>
                </a:solidFill>
                <a:latin typeface="Arial" panose="020B0604020202020204" pitchFamily="34" charset="0"/>
                <a:cs typeface="Arial" panose="020B0604020202020204" pitchFamily="34" charset="0"/>
              </a:defRPr>
            </a:lvl1pPr>
            <a:lvl2pPr marL="342900" indent="0">
              <a:buNone/>
              <a:defRPr sz="2400" b="1">
                <a:solidFill>
                  <a:schemeClr val="bg1"/>
                </a:solidFill>
                <a:latin typeface="Arial" panose="020B0604020202020204" pitchFamily="34" charset="0"/>
                <a:cs typeface="Arial" panose="020B0604020202020204" pitchFamily="34" charset="0"/>
              </a:defRPr>
            </a:lvl2pPr>
            <a:lvl3pPr marL="685800" indent="0">
              <a:buNone/>
              <a:defRPr sz="2400" b="1">
                <a:solidFill>
                  <a:schemeClr val="bg1"/>
                </a:solidFill>
                <a:latin typeface="Arial" panose="020B0604020202020204" pitchFamily="34" charset="0"/>
                <a:cs typeface="Arial" panose="020B0604020202020204" pitchFamily="34" charset="0"/>
              </a:defRPr>
            </a:lvl3pPr>
            <a:lvl4pPr marL="1028700" indent="0">
              <a:buNone/>
              <a:defRPr sz="2400" b="1">
                <a:solidFill>
                  <a:schemeClr val="bg1"/>
                </a:solidFill>
                <a:latin typeface="Arial" panose="020B0604020202020204" pitchFamily="34" charset="0"/>
                <a:cs typeface="Arial" panose="020B0604020202020204" pitchFamily="34" charset="0"/>
              </a:defRPr>
            </a:lvl4pPr>
            <a:lvl5pPr marL="1371600" indent="0">
              <a:buNone/>
              <a:defRPr sz="24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Tree>
    <p:extLst>
      <p:ext uri="{BB962C8B-B14F-4D97-AF65-F5344CB8AC3E}">
        <p14:creationId xmlns:p14="http://schemas.microsoft.com/office/powerpoint/2010/main" val="3829098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715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A303669-BA7F-48D2-8905-F68E7320F2B7}"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9ED3D92-191D-40E4-A5D6-F81BAA7F64C1}" type="slidenum">
              <a:rPr lang="en-IE" smtClean="0"/>
              <a:t>‹#›</a:t>
            </a:fld>
            <a:endParaRPr lang="en-IE"/>
          </a:p>
        </p:txBody>
      </p:sp>
    </p:spTree>
    <p:extLst>
      <p:ext uri="{BB962C8B-B14F-4D97-AF65-F5344CB8AC3E}">
        <p14:creationId xmlns:p14="http://schemas.microsoft.com/office/powerpoint/2010/main" val="3852934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blipFill>
          <a:blip r:embed="rId2">
            <a:alphaModFix/>
          </a:blip>
          <a:stretch>
            <a:fillRect/>
          </a:stretch>
        </a:blipFill>
        <a:effectLst/>
      </p:bgPr>
    </p:bg>
    <p:spTree>
      <p:nvGrpSpPr>
        <p:cNvPr id="1" name="Shape 244"/>
        <p:cNvGrpSpPr/>
        <p:nvPr/>
      </p:nvGrpSpPr>
      <p:grpSpPr>
        <a:xfrm>
          <a:off x="0" y="0"/>
          <a:ext cx="0" cy="0"/>
          <a:chOff x="0" y="0"/>
          <a:chExt cx="0" cy="0"/>
        </a:xfrm>
      </p:grpSpPr>
      <p:sp>
        <p:nvSpPr>
          <p:cNvPr id="245" name="Google Shape;245;p43"/>
          <p:cNvSpPr txBox="1"/>
          <p:nvPr/>
        </p:nvSpPr>
        <p:spPr>
          <a:xfrm>
            <a:off x="1224000" y="324000"/>
            <a:ext cx="7886700" cy="5628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2400"/>
              <a:buFont typeface="Calibri"/>
              <a:buNone/>
            </a:pPr>
            <a:endParaRPr sz="2400" b="1" i="0" u="none" strike="noStrike" cap="none">
              <a:solidFill>
                <a:schemeClr val="lt1"/>
              </a:solidFill>
              <a:latin typeface="Arial"/>
              <a:ea typeface="Arial"/>
              <a:cs typeface="Arial"/>
              <a:sym typeface="Arial"/>
            </a:endParaRPr>
          </a:p>
        </p:txBody>
      </p:sp>
      <p:sp>
        <p:nvSpPr>
          <p:cNvPr id="246" name="Google Shape;246;p43"/>
          <p:cNvSpPr txBox="1">
            <a:spLocks noGrp="1"/>
          </p:cNvSpPr>
          <p:nvPr>
            <p:ph type="body" idx="1"/>
          </p:nvPr>
        </p:nvSpPr>
        <p:spPr>
          <a:xfrm>
            <a:off x="1224000" y="1547999"/>
            <a:ext cx="6118800" cy="2940900"/>
          </a:xfrm>
          <a:prstGeom prst="rect">
            <a:avLst/>
          </a:prstGeom>
          <a:noFill/>
          <a:ln>
            <a:noFill/>
          </a:ln>
        </p:spPr>
        <p:txBody>
          <a:bodyPr spcFirstLastPara="1" wrap="square" lIns="0" tIns="0" rIns="0" bIns="0" anchor="t" anchorCtr="0">
            <a:normAutofit/>
          </a:bodyPr>
          <a:lstStyle>
            <a:lvl1pPr marL="457189" lvl="0" indent="-304793" algn="l" rtl="0">
              <a:lnSpc>
                <a:spcPct val="120000"/>
              </a:lnSpc>
              <a:spcBef>
                <a:spcPts val="750"/>
              </a:spcBef>
              <a:spcAft>
                <a:spcPts val="0"/>
              </a:spcAft>
              <a:buClr>
                <a:schemeClr val="dk1"/>
              </a:buClr>
              <a:buSzPts val="1200"/>
              <a:buChar char="•"/>
              <a:defRPr sz="1200">
                <a:latin typeface="Arial"/>
                <a:ea typeface="Arial"/>
                <a:cs typeface="Arial"/>
                <a:sym typeface="Arial"/>
              </a:defRPr>
            </a:lvl1pPr>
            <a:lvl2pPr marL="914378" lvl="1" indent="-304793" algn="l" rtl="0">
              <a:lnSpc>
                <a:spcPct val="120000"/>
              </a:lnSpc>
              <a:spcBef>
                <a:spcPts val="375"/>
              </a:spcBef>
              <a:spcAft>
                <a:spcPts val="0"/>
              </a:spcAft>
              <a:buClr>
                <a:schemeClr val="dk1"/>
              </a:buClr>
              <a:buSzPts val="1200"/>
              <a:buChar char="•"/>
              <a:defRPr sz="1200">
                <a:latin typeface="Arial"/>
                <a:ea typeface="Arial"/>
                <a:cs typeface="Arial"/>
                <a:sym typeface="Arial"/>
              </a:defRPr>
            </a:lvl2pPr>
            <a:lvl3pPr marL="1371566" lvl="2" indent="-304793" algn="l" rtl="0">
              <a:lnSpc>
                <a:spcPct val="120000"/>
              </a:lnSpc>
              <a:spcBef>
                <a:spcPts val="375"/>
              </a:spcBef>
              <a:spcAft>
                <a:spcPts val="0"/>
              </a:spcAft>
              <a:buClr>
                <a:schemeClr val="dk1"/>
              </a:buClr>
              <a:buSzPts val="1200"/>
              <a:buChar char="•"/>
              <a:defRPr sz="1200">
                <a:latin typeface="Arial"/>
                <a:ea typeface="Arial"/>
                <a:cs typeface="Arial"/>
                <a:sym typeface="Arial"/>
              </a:defRPr>
            </a:lvl3pPr>
            <a:lvl4pPr marL="1828754" lvl="3" indent="-304793" algn="l" rtl="0">
              <a:lnSpc>
                <a:spcPct val="120000"/>
              </a:lnSpc>
              <a:spcBef>
                <a:spcPts val="375"/>
              </a:spcBef>
              <a:spcAft>
                <a:spcPts val="0"/>
              </a:spcAft>
              <a:buClr>
                <a:schemeClr val="dk1"/>
              </a:buClr>
              <a:buSzPts val="1200"/>
              <a:buChar char="•"/>
              <a:defRPr sz="1200">
                <a:latin typeface="Arial"/>
                <a:ea typeface="Arial"/>
                <a:cs typeface="Arial"/>
                <a:sym typeface="Arial"/>
              </a:defRPr>
            </a:lvl4pPr>
            <a:lvl5pPr marL="2285943" lvl="4" indent="-304793" algn="l" rtl="0">
              <a:lnSpc>
                <a:spcPct val="120000"/>
              </a:lnSpc>
              <a:spcBef>
                <a:spcPts val="375"/>
              </a:spcBef>
              <a:spcAft>
                <a:spcPts val="0"/>
              </a:spcAft>
              <a:buClr>
                <a:schemeClr val="dk1"/>
              </a:buClr>
              <a:buSzPts val="1200"/>
              <a:buChar char="•"/>
              <a:defRPr sz="1200">
                <a:latin typeface="Arial"/>
                <a:ea typeface="Arial"/>
                <a:cs typeface="Arial"/>
                <a:sym typeface="Arial"/>
              </a:defRPr>
            </a:lvl5pPr>
            <a:lvl6pPr marL="2743132" lvl="5" indent="-342892" algn="l" rtl="0">
              <a:lnSpc>
                <a:spcPct val="90000"/>
              </a:lnSpc>
              <a:spcBef>
                <a:spcPts val="375"/>
              </a:spcBef>
              <a:spcAft>
                <a:spcPts val="0"/>
              </a:spcAft>
              <a:buClr>
                <a:schemeClr val="dk1"/>
              </a:buClr>
              <a:buSzPts val="1800"/>
              <a:buChar char="•"/>
              <a:defRPr/>
            </a:lvl6pPr>
            <a:lvl7pPr marL="3200320" lvl="6" indent="-342892" algn="l" rtl="0">
              <a:lnSpc>
                <a:spcPct val="90000"/>
              </a:lnSpc>
              <a:spcBef>
                <a:spcPts val="375"/>
              </a:spcBef>
              <a:spcAft>
                <a:spcPts val="0"/>
              </a:spcAft>
              <a:buClr>
                <a:schemeClr val="dk1"/>
              </a:buClr>
              <a:buSzPts val="1800"/>
              <a:buChar char="•"/>
              <a:defRPr/>
            </a:lvl7pPr>
            <a:lvl8pPr marL="3657509" lvl="7" indent="-342892" algn="l" rtl="0">
              <a:lnSpc>
                <a:spcPct val="90000"/>
              </a:lnSpc>
              <a:spcBef>
                <a:spcPts val="375"/>
              </a:spcBef>
              <a:spcAft>
                <a:spcPts val="0"/>
              </a:spcAft>
              <a:buClr>
                <a:schemeClr val="dk1"/>
              </a:buClr>
              <a:buSzPts val="1800"/>
              <a:buChar char="•"/>
              <a:defRPr/>
            </a:lvl8pPr>
            <a:lvl9pPr marL="4114697" lvl="8" indent="-342892" algn="l" rtl="0">
              <a:lnSpc>
                <a:spcPct val="90000"/>
              </a:lnSpc>
              <a:spcBef>
                <a:spcPts val="375"/>
              </a:spcBef>
              <a:spcAft>
                <a:spcPts val="0"/>
              </a:spcAft>
              <a:buClr>
                <a:schemeClr val="dk1"/>
              </a:buClr>
              <a:buSzPts val="1800"/>
              <a:buChar char="•"/>
              <a:defRPr/>
            </a:lvl9pPr>
          </a:lstStyle>
          <a:p>
            <a:endParaRPr/>
          </a:p>
        </p:txBody>
      </p:sp>
      <p:sp>
        <p:nvSpPr>
          <p:cNvPr id="247" name="Google Shape;247;p43"/>
          <p:cNvSpPr txBox="1">
            <a:spLocks noGrp="1"/>
          </p:cNvSpPr>
          <p:nvPr>
            <p:ph type="body" idx="2"/>
          </p:nvPr>
        </p:nvSpPr>
        <p:spPr>
          <a:xfrm>
            <a:off x="1224000" y="301090"/>
            <a:ext cx="6118800" cy="585600"/>
          </a:xfrm>
          <a:prstGeom prst="rect">
            <a:avLst/>
          </a:prstGeom>
          <a:noFill/>
          <a:ln>
            <a:noFill/>
          </a:ln>
        </p:spPr>
        <p:txBody>
          <a:bodyPr spcFirstLastPara="1" wrap="square" lIns="0" tIns="0" rIns="0" bIns="0" anchor="t" anchorCtr="0">
            <a:normAutofit/>
          </a:bodyPr>
          <a:lstStyle>
            <a:lvl1pPr marL="457189" lvl="0" indent="-228594" algn="l" rtl="0">
              <a:lnSpc>
                <a:spcPct val="90000"/>
              </a:lnSpc>
              <a:spcBef>
                <a:spcPts val="750"/>
              </a:spcBef>
              <a:spcAft>
                <a:spcPts val="0"/>
              </a:spcAft>
              <a:buClr>
                <a:schemeClr val="lt1"/>
              </a:buClr>
              <a:buSzPts val="2400"/>
              <a:buNone/>
              <a:defRPr sz="2400" b="1">
                <a:solidFill>
                  <a:schemeClr val="lt1"/>
                </a:solidFill>
                <a:latin typeface="Arial"/>
                <a:ea typeface="Arial"/>
                <a:cs typeface="Arial"/>
                <a:sym typeface="Arial"/>
              </a:defRPr>
            </a:lvl1pPr>
            <a:lvl2pPr marL="914378" lvl="1" indent="-342892" algn="l" rtl="0">
              <a:lnSpc>
                <a:spcPct val="90000"/>
              </a:lnSpc>
              <a:spcBef>
                <a:spcPts val="375"/>
              </a:spcBef>
              <a:spcAft>
                <a:spcPts val="0"/>
              </a:spcAft>
              <a:buClr>
                <a:schemeClr val="dk1"/>
              </a:buClr>
              <a:buSzPts val="1800"/>
              <a:buChar char="•"/>
              <a:defRPr/>
            </a:lvl2pPr>
            <a:lvl3pPr marL="1371566" lvl="2" indent="-342892" algn="l" rtl="0">
              <a:lnSpc>
                <a:spcPct val="90000"/>
              </a:lnSpc>
              <a:spcBef>
                <a:spcPts val="375"/>
              </a:spcBef>
              <a:spcAft>
                <a:spcPts val="0"/>
              </a:spcAft>
              <a:buClr>
                <a:schemeClr val="dk1"/>
              </a:buClr>
              <a:buSzPts val="1800"/>
              <a:buChar char="•"/>
              <a:defRPr/>
            </a:lvl3pPr>
            <a:lvl4pPr marL="1828754" lvl="3" indent="-342892" algn="l" rtl="0">
              <a:lnSpc>
                <a:spcPct val="90000"/>
              </a:lnSpc>
              <a:spcBef>
                <a:spcPts val="375"/>
              </a:spcBef>
              <a:spcAft>
                <a:spcPts val="0"/>
              </a:spcAft>
              <a:buClr>
                <a:schemeClr val="dk1"/>
              </a:buClr>
              <a:buSzPts val="1800"/>
              <a:buChar char="•"/>
              <a:defRPr/>
            </a:lvl4pPr>
            <a:lvl5pPr marL="2285943" lvl="4" indent="-342892" algn="l" rtl="0">
              <a:lnSpc>
                <a:spcPct val="90000"/>
              </a:lnSpc>
              <a:spcBef>
                <a:spcPts val="375"/>
              </a:spcBef>
              <a:spcAft>
                <a:spcPts val="0"/>
              </a:spcAft>
              <a:buClr>
                <a:schemeClr val="dk1"/>
              </a:buClr>
              <a:buSzPts val="1800"/>
              <a:buChar char="•"/>
              <a:defRPr/>
            </a:lvl5pPr>
            <a:lvl6pPr marL="2743132" lvl="5" indent="-342892" algn="l" rtl="0">
              <a:lnSpc>
                <a:spcPct val="90000"/>
              </a:lnSpc>
              <a:spcBef>
                <a:spcPts val="375"/>
              </a:spcBef>
              <a:spcAft>
                <a:spcPts val="0"/>
              </a:spcAft>
              <a:buClr>
                <a:schemeClr val="dk1"/>
              </a:buClr>
              <a:buSzPts val="1800"/>
              <a:buChar char="•"/>
              <a:defRPr/>
            </a:lvl6pPr>
            <a:lvl7pPr marL="3200320" lvl="6" indent="-342892" algn="l" rtl="0">
              <a:lnSpc>
                <a:spcPct val="90000"/>
              </a:lnSpc>
              <a:spcBef>
                <a:spcPts val="375"/>
              </a:spcBef>
              <a:spcAft>
                <a:spcPts val="0"/>
              </a:spcAft>
              <a:buClr>
                <a:schemeClr val="dk1"/>
              </a:buClr>
              <a:buSzPts val="1800"/>
              <a:buChar char="•"/>
              <a:defRPr/>
            </a:lvl7pPr>
            <a:lvl8pPr marL="3657509" lvl="7" indent="-342892" algn="l" rtl="0">
              <a:lnSpc>
                <a:spcPct val="90000"/>
              </a:lnSpc>
              <a:spcBef>
                <a:spcPts val="375"/>
              </a:spcBef>
              <a:spcAft>
                <a:spcPts val="0"/>
              </a:spcAft>
              <a:buClr>
                <a:schemeClr val="dk1"/>
              </a:buClr>
              <a:buSzPts val="1800"/>
              <a:buChar char="•"/>
              <a:defRPr/>
            </a:lvl8pPr>
            <a:lvl9pPr marL="4114697" lvl="8" indent="-342892" algn="l" rtl="0">
              <a:lnSpc>
                <a:spcPct val="90000"/>
              </a:lnSpc>
              <a:spcBef>
                <a:spcPts val="375"/>
              </a:spcBef>
              <a:spcAft>
                <a:spcPts val="0"/>
              </a:spcAft>
              <a:buClr>
                <a:schemeClr val="dk1"/>
              </a:buClr>
              <a:buSzPts val="1800"/>
              <a:buChar char="•"/>
              <a:defRPr/>
            </a:lvl9pPr>
          </a:lstStyle>
          <a:p>
            <a:endParaRPr/>
          </a:p>
        </p:txBody>
      </p:sp>
      <p:sp>
        <p:nvSpPr>
          <p:cNvPr id="248" name="Google Shape;248;p43"/>
          <p:cNvSpPr txBox="1">
            <a:spLocks noGrp="1"/>
          </p:cNvSpPr>
          <p:nvPr>
            <p:ph type="sldNum" idx="12"/>
          </p:nvPr>
        </p:nvSpPr>
        <p:spPr>
          <a:xfrm>
            <a:off x="8556784" y="4749851"/>
            <a:ext cx="548700" cy="3936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1300"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944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224000" y="324001"/>
            <a:ext cx="7886700" cy="562691"/>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a:solidFill>
                <a:schemeClr val="bg1"/>
              </a:solidFill>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595EBD74-0306-1243-BD61-BBF9878D1E58}"/>
              </a:ext>
            </a:extLst>
          </p:cNvPr>
          <p:cNvSpPr>
            <a:spLocks noGrp="1"/>
          </p:cNvSpPr>
          <p:nvPr>
            <p:ph type="body" sz="quarter" idx="10"/>
          </p:nvPr>
        </p:nvSpPr>
        <p:spPr>
          <a:xfrm>
            <a:off x="1224001" y="1547999"/>
            <a:ext cx="6118910" cy="2940873"/>
          </a:xfrm>
        </p:spPr>
        <p:txBody>
          <a:bodyPr lIns="0" tIns="0" rIns="0" bIns="0">
            <a:normAutofit/>
          </a:bodyPr>
          <a:lstStyle>
            <a:lvl1pPr>
              <a:lnSpc>
                <a:spcPct val="120000"/>
              </a:lnSpc>
              <a:defRPr sz="1200">
                <a:latin typeface="Arial" panose="020B0604020202020204" pitchFamily="34" charset="0"/>
                <a:cs typeface="Arial" panose="020B0604020202020204" pitchFamily="34" charset="0"/>
              </a:defRPr>
            </a:lvl1pPr>
            <a:lvl2pPr>
              <a:lnSpc>
                <a:spcPct val="120000"/>
              </a:lnSpc>
              <a:defRPr sz="1200">
                <a:latin typeface="Arial" panose="020B0604020202020204" pitchFamily="34" charset="0"/>
                <a:cs typeface="Arial" panose="020B0604020202020204" pitchFamily="34" charset="0"/>
              </a:defRPr>
            </a:lvl2pPr>
            <a:lvl3pPr>
              <a:lnSpc>
                <a:spcPct val="120000"/>
              </a:lnSpc>
              <a:defRPr sz="1200">
                <a:latin typeface="Arial" panose="020B0604020202020204" pitchFamily="34" charset="0"/>
                <a:cs typeface="Arial" panose="020B0604020202020204" pitchFamily="34" charset="0"/>
              </a:defRPr>
            </a:lvl3pPr>
            <a:lvl4pPr>
              <a:lnSpc>
                <a:spcPct val="120000"/>
              </a:lnSpc>
              <a:defRPr sz="1200">
                <a:latin typeface="Arial" panose="020B0604020202020204" pitchFamily="34" charset="0"/>
                <a:cs typeface="Arial" panose="020B0604020202020204" pitchFamily="34" charset="0"/>
              </a:defRPr>
            </a:lvl4pPr>
            <a:lvl5pPr>
              <a:lnSpc>
                <a:spcPct val="120000"/>
              </a:lnSpc>
              <a:defRPr sz="12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2">
            <a:extLst>
              <a:ext uri="{FF2B5EF4-FFF2-40B4-BE49-F238E27FC236}">
                <a16:creationId xmlns:a16="http://schemas.microsoft.com/office/drawing/2014/main" id="{22B8EAEF-FD7E-A34D-A34A-ECED6073EE7D}"/>
              </a:ext>
            </a:extLst>
          </p:cNvPr>
          <p:cNvSpPr>
            <a:spLocks noGrp="1"/>
          </p:cNvSpPr>
          <p:nvPr>
            <p:ph type="body" sz="quarter" idx="11"/>
          </p:nvPr>
        </p:nvSpPr>
        <p:spPr>
          <a:xfrm>
            <a:off x="1224001" y="301091"/>
            <a:ext cx="6118910" cy="585601"/>
          </a:xfrm>
        </p:spPr>
        <p:txBody>
          <a:bodyPr lIns="0" tIns="0" rIns="0" bIns="0">
            <a:normAutofit/>
          </a:bodyPr>
          <a:lstStyle>
            <a:lvl1pPr marL="0" indent="0">
              <a:buNone/>
              <a:defRPr sz="2400" b="1">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565203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224000" y="324001"/>
            <a:ext cx="7886700" cy="562691"/>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solidFill>
                <a:schemeClr val="bg1"/>
              </a:solidFill>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595EBD74-0306-1243-BD61-BBF9878D1E58}"/>
              </a:ext>
            </a:extLst>
          </p:cNvPr>
          <p:cNvSpPr>
            <a:spLocks noGrp="1"/>
          </p:cNvSpPr>
          <p:nvPr>
            <p:ph type="body" sz="quarter" idx="10"/>
          </p:nvPr>
        </p:nvSpPr>
        <p:spPr>
          <a:xfrm>
            <a:off x="1224001" y="1547999"/>
            <a:ext cx="6118910" cy="2940873"/>
          </a:xfrm>
        </p:spPr>
        <p:txBody>
          <a:bodyPr lIns="0" tIns="0" rIns="0" bIns="0">
            <a:normAutofit/>
          </a:bodyPr>
          <a:lstStyle>
            <a:lvl1pPr>
              <a:lnSpc>
                <a:spcPct val="120000"/>
              </a:lnSpc>
              <a:defRPr sz="1200">
                <a:latin typeface="Arial" panose="020B0604020202020204" pitchFamily="34" charset="0"/>
                <a:cs typeface="Arial" panose="020B0604020202020204" pitchFamily="34" charset="0"/>
              </a:defRPr>
            </a:lvl1pPr>
            <a:lvl2pPr>
              <a:lnSpc>
                <a:spcPct val="120000"/>
              </a:lnSpc>
              <a:defRPr sz="1200">
                <a:latin typeface="Arial" panose="020B0604020202020204" pitchFamily="34" charset="0"/>
                <a:cs typeface="Arial" panose="020B0604020202020204" pitchFamily="34" charset="0"/>
              </a:defRPr>
            </a:lvl2pPr>
            <a:lvl3pPr>
              <a:lnSpc>
                <a:spcPct val="120000"/>
              </a:lnSpc>
              <a:defRPr sz="1200">
                <a:latin typeface="Arial" panose="020B0604020202020204" pitchFamily="34" charset="0"/>
                <a:cs typeface="Arial" panose="020B0604020202020204" pitchFamily="34" charset="0"/>
              </a:defRPr>
            </a:lvl3pPr>
            <a:lvl4pPr>
              <a:lnSpc>
                <a:spcPct val="120000"/>
              </a:lnSpc>
              <a:defRPr sz="1200">
                <a:latin typeface="Arial" panose="020B0604020202020204" pitchFamily="34" charset="0"/>
                <a:cs typeface="Arial" panose="020B0604020202020204" pitchFamily="34" charset="0"/>
              </a:defRPr>
            </a:lvl4pPr>
            <a:lvl5pPr>
              <a:lnSpc>
                <a:spcPct val="120000"/>
              </a:lnSpc>
              <a:defRPr sz="12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2">
            <a:extLst>
              <a:ext uri="{FF2B5EF4-FFF2-40B4-BE49-F238E27FC236}">
                <a16:creationId xmlns:a16="http://schemas.microsoft.com/office/drawing/2014/main" id="{22B8EAEF-FD7E-A34D-A34A-ECED6073EE7D}"/>
              </a:ext>
            </a:extLst>
          </p:cNvPr>
          <p:cNvSpPr>
            <a:spLocks noGrp="1"/>
          </p:cNvSpPr>
          <p:nvPr>
            <p:ph type="body" sz="quarter" idx="11"/>
          </p:nvPr>
        </p:nvSpPr>
        <p:spPr>
          <a:xfrm>
            <a:off x="1224001" y="301091"/>
            <a:ext cx="6118910" cy="585601"/>
          </a:xfrm>
        </p:spPr>
        <p:txBody>
          <a:bodyPr lIns="0" tIns="0" rIns="0" bIns="0">
            <a:normAutofit/>
          </a:bodyPr>
          <a:lstStyle>
            <a:lvl1pPr marL="0" indent="0">
              <a:buNone/>
              <a:defRPr sz="2400" b="1">
                <a:solidFill>
                  <a:schemeClr val="bg1"/>
                </a:solidFill>
                <a:latin typeface="Arial" panose="020B0604020202020204" pitchFamily="34" charset="0"/>
                <a:cs typeface="Arial" panose="020B0604020202020204" pitchFamily="34" charset="0"/>
              </a:defRPr>
            </a:lvl1pPr>
          </a:lstStyle>
          <a:p>
            <a:pPr lvl="0"/>
            <a:r>
              <a:rPr lang="en-GB" dirty="0"/>
              <a:t>Click to edit Master text styles</a:t>
            </a:r>
          </a:p>
        </p:txBody>
      </p:sp>
    </p:spTree>
    <p:extLst>
      <p:ext uri="{BB962C8B-B14F-4D97-AF65-F5344CB8AC3E}">
        <p14:creationId xmlns:p14="http://schemas.microsoft.com/office/powerpoint/2010/main" val="219852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224000" y="324001"/>
            <a:ext cx="7886700" cy="562691"/>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solidFill>
                <a:schemeClr val="bg1"/>
              </a:solidFill>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595EBD74-0306-1243-BD61-BBF9878D1E58}"/>
              </a:ext>
            </a:extLst>
          </p:cNvPr>
          <p:cNvSpPr>
            <a:spLocks noGrp="1"/>
          </p:cNvSpPr>
          <p:nvPr>
            <p:ph type="body" sz="quarter" idx="10"/>
          </p:nvPr>
        </p:nvSpPr>
        <p:spPr>
          <a:xfrm>
            <a:off x="1224001" y="1547999"/>
            <a:ext cx="6118910" cy="2940873"/>
          </a:xfrm>
        </p:spPr>
        <p:txBody>
          <a:bodyPr lIns="0" tIns="0" rIns="0" bIns="0">
            <a:normAutofit/>
          </a:bodyPr>
          <a:lstStyle>
            <a:lvl1pPr>
              <a:lnSpc>
                <a:spcPct val="120000"/>
              </a:lnSpc>
              <a:defRPr sz="1200">
                <a:latin typeface="Arial" panose="020B0604020202020204" pitchFamily="34" charset="0"/>
                <a:cs typeface="Arial" panose="020B0604020202020204" pitchFamily="34" charset="0"/>
              </a:defRPr>
            </a:lvl1pPr>
            <a:lvl2pPr>
              <a:lnSpc>
                <a:spcPct val="120000"/>
              </a:lnSpc>
              <a:defRPr sz="1200">
                <a:latin typeface="Arial" panose="020B0604020202020204" pitchFamily="34" charset="0"/>
                <a:cs typeface="Arial" panose="020B0604020202020204" pitchFamily="34" charset="0"/>
              </a:defRPr>
            </a:lvl2pPr>
            <a:lvl3pPr>
              <a:lnSpc>
                <a:spcPct val="120000"/>
              </a:lnSpc>
              <a:defRPr sz="1200">
                <a:latin typeface="Arial" panose="020B0604020202020204" pitchFamily="34" charset="0"/>
                <a:cs typeface="Arial" panose="020B0604020202020204" pitchFamily="34" charset="0"/>
              </a:defRPr>
            </a:lvl3pPr>
            <a:lvl4pPr>
              <a:lnSpc>
                <a:spcPct val="120000"/>
              </a:lnSpc>
              <a:defRPr sz="1200">
                <a:latin typeface="Arial" panose="020B0604020202020204" pitchFamily="34" charset="0"/>
                <a:cs typeface="Arial" panose="020B0604020202020204" pitchFamily="34" charset="0"/>
              </a:defRPr>
            </a:lvl4pPr>
            <a:lvl5pPr>
              <a:lnSpc>
                <a:spcPct val="120000"/>
              </a:lnSpc>
              <a:defRPr sz="12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2">
            <a:extLst>
              <a:ext uri="{FF2B5EF4-FFF2-40B4-BE49-F238E27FC236}">
                <a16:creationId xmlns:a16="http://schemas.microsoft.com/office/drawing/2014/main" id="{22B8EAEF-FD7E-A34D-A34A-ECED6073EE7D}"/>
              </a:ext>
            </a:extLst>
          </p:cNvPr>
          <p:cNvSpPr>
            <a:spLocks noGrp="1"/>
          </p:cNvSpPr>
          <p:nvPr>
            <p:ph type="body" sz="quarter" idx="11"/>
          </p:nvPr>
        </p:nvSpPr>
        <p:spPr>
          <a:xfrm>
            <a:off x="1224001" y="301091"/>
            <a:ext cx="6118910" cy="585601"/>
          </a:xfrm>
        </p:spPr>
        <p:txBody>
          <a:bodyPr lIns="0" tIns="0" rIns="0" bIns="0">
            <a:normAutofit/>
          </a:bodyPr>
          <a:lstStyle>
            <a:lvl1pPr marL="0" indent="0">
              <a:buNone/>
              <a:defRPr sz="2400" b="1">
                <a:solidFill>
                  <a:schemeClr val="bg1"/>
                </a:solidFill>
                <a:latin typeface="Arial" panose="020B0604020202020204" pitchFamily="34" charset="0"/>
                <a:cs typeface="Arial" panose="020B0604020202020204" pitchFamily="34" charset="0"/>
              </a:defRPr>
            </a:lvl1pPr>
          </a:lstStyle>
          <a:p>
            <a:pPr lvl="0"/>
            <a:r>
              <a:rPr lang="en-GB" dirty="0"/>
              <a:t>Click to edit Master text styles</a:t>
            </a:r>
          </a:p>
        </p:txBody>
      </p:sp>
    </p:spTree>
    <p:extLst>
      <p:ext uri="{BB962C8B-B14F-4D97-AF65-F5344CB8AC3E}">
        <p14:creationId xmlns:p14="http://schemas.microsoft.com/office/powerpoint/2010/main" val="1277081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IE"/>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3CCF4E6A-AD45-41A2-A6A4-41E984779185}"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339CDBDA-ACCB-467D-841D-533FBF40C9E6}" type="slidenum">
              <a:rPr lang="en-IE" smtClean="0"/>
              <a:t>‹#›</a:t>
            </a:fld>
            <a:endParaRPr lang="en-IE"/>
          </a:p>
        </p:txBody>
      </p:sp>
    </p:spTree>
    <p:extLst>
      <p:ext uri="{BB962C8B-B14F-4D97-AF65-F5344CB8AC3E}">
        <p14:creationId xmlns:p14="http://schemas.microsoft.com/office/powerpoint/2010/main" val="2456833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9_Title and Content">
    <p:bg>
      <p:bgPr>
        <a:blipFill>
          <a:blip r:embed="rId2"/>
          <a:stretch>
            <a:fillRect/>
          </a:stretch>
        </a:blipFill>
        <a:effectLst/>
      </p:bgPr>
    </p:bg>
    <p:spTree>
      <p:nvGrpSpPr>
        <p:cNvPr id="1" name=""/>
        <p:cNvGrpSpPr/>
        <p:nvPr/>
      </p:nvGrpSpPr>
      <p:grpSpPr>
        <a:xfrm>
          <a:off x="0" y="0"/>
          <a:ext cx="0" cy="0"/>
          <a:chOff x="0" y="0"/>
          <a:chExt cx="0" cy="0"/>
        </a:xfrm>
      </p:grpSpPr>
      <p:sp>
        <p:nvSpPr>
          <p:cNvPr id="2" name="Title 6"/>
          <p:cNvSpPr txBox="1"/>
          <p:nvPr/>
        </p:nvSpPr>
        <p:spPr>
          <a:xfrm>
            <a:off x="1224002" y="323999"/>
            <a:ext cx="7886700" cy="562692"/>
          </a:xfrm>
          <a:prstGeom prst="rect">
            <a:avLst/>
          </a:prstGeom>
          <a:noFill/>
          <a:ln cap="flat">
            <a:noFill/>
          </a:ln>
        </p:spPr>
        <p:txBody>
          <a:bodyPr vert="horz" wrap="square" lIns="0" tIns="0" rIns="0" bIns="0" anchor="t" anchorCtr="0" compatLnSpc="1">
            <a:noAutofit/>
          </a:bodyPr>
          <a:lstStyle/>
          <a:p>
            <a:pPr marL="0" marR="0" lvl="0" indent="0" algn="l" defTabSz="51435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a:solidFill>
                <a:srgbClr val="FFFFFF"/>
              </a:solidFill>
              <a:uFillTx/>
              <a:latin typeface="Arial" pitchFamily="34"/>
              <a:cs typeface="Arial" pitchFamily="34"/>
            </a:endParaRPr>
          </a:p>
        </p:txBody>
      </p:sp>
      <p:sp>
        <p:nvSpPr>
          <p:cNvPr id="3" name="Text Placeholder 2"/>
          <p:cNvSpPr txBox="1">
            <a:spLocks noGrp="1"/>
          </p:cNvSpPr>
          <p:nvPr>
            <p:ph type="body" idx="4294967295"/>
          </p:nvPr>
        </p:nvSpPr>
        <p:spPr>
          <a:xfrm>
            <a:off x="1224002" y="1548001"/>
            <a:ext cx="6118913" cy="2940875"/>
          </a:xfrm>
        </p:spPr>
        <p:txBody>
          <a:bodyPr lIns="0" tIns="0" rIns="0" bIns="0"/>
          <a:lstStyle>
            <a:lvl1pPr>
              <a:lnSpc>
                <a:spcPct val="120000"/>
              </a:lnSpc>
              <a:defRPr sz="1200">
                <a:latin typeface="Arial" pitchFamily="34"/>
                <a:cs typeface="Arial" pitchFamily="34"/>
              </a:defRPr>
            </a:lvl1pPr>
            <a:lvl2pPr>
              <a:lnSpc>
                <a:spcPct val="120000"/>
              </a:lnSpc>
              <a:defRPr sz="1200">
                <a:latin typeface="Arial" pitchFamily="34"/>
                <a:cs typeface="Arial" pitchFamily="34"/>
              </a:defRPr>
            </a:lvl2pPr>
            <a:lvl3pPr>
              <a:lnSpc>
                <a:spcPct val="120000"/>
              </a:lnSpc>
              <a:defRPr sz="1200">
                <a:latin typeface="Arial" pitchFamily="34"/>
                <a:cs typeface="Arial" pitchFamily="34"/>
              </a:defRPr>
            </a:lvl3pPr>
            <a:lvl4pPr>
              <a:lnSpc>
                <a:spcPct val="120000"/>
              </a:lnSpc>
              <a:defRPr sz="1200">
                <a:latin typeface="Arial" pitchFamily="34"/>
                <a:cs typeface="Arial" pitchFamily="34"/>
              </a:defRPr>
            </a:lvl4pPr>
            <a:lvl5pPr>
              <a:lnSpc>
                <a:spcPct val="120000"/>
              </a:lnSpc>
              <a:defRPr sz="1200">
                <a:latin typeface="Arial" pitchFamily="34"/>
                <a:cs typeface="Arial" pitchFamily="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p:cNvSpPr txBox="1">
            <a:spLocks noGrp="1"/>
          </p:cNvSpPr>
          <p:nvPr>
            <p:ph type="body" idx="4294967295"/>
          </p:nvPr>
        </p:nvSpPr>
        <p:spPr>
          <a:xfrm>
            <a:off x="1224002" y="301094"/>
            <a:ext cx="6118913" cy="585598"/>
          </a:xfrm>
        </p:spPr>
        <p:txBody>
          <a:bodyPr lIns="0" tIns="0" rIns="0" bIns="0"/>
          <a:lstStyle>
            <a:lvl1pPr marL="0" indent="0">
              <a:buNone/>
              <a:defRPr sz="2400" b="1">
                <a:solidFill>
                  <a:srgbClr val="FFFFFF"/>
                </a:solidFill>
                <a:latin typeface="Arial" pitchFamily="34"/>
                <a:cs typeface="Arial" pitchFamily="34"/>
              </a:defRPr>
            </a:lvl1pPr>
          </a:lstStyle>
          <a:p>
            <a:pPr lvl="0"/>
            <a:r>
              <a:rPr lang="en-US"/>
              <a:t>Edit Master text styles</a:t>
            </a:r>
          </a:p>
        </p:txBody>
      </p:sp>
    </p:spTree>
    <p:extLst>
      <p:ext uri="{BB962C8B-B14F-4D97-AF65-F5344CB8AC3E}">
        <p14:creationId xmlns:p14="http://schemas.microsoft.com/office/powerpoint/2010/main" val="1859589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fld id="{61603B29-B217-429A-AA5E-B53364040537}" type="datetime1">
              <a:rPr lang="en-IE"/>
              <a:pPr lvl="0"/>
              <a:t>11/05/2026</a:t>
            </a:fld>
            <a:endParaRPr lang="en-IE"/>
          </a:p>
        </p:txBody>
      </p:sp>
      <p:sp>
        <p:nvSpPr>
          <p:cNvPr id="3" name="Footer Placeholder 2"/>
          <p:cNvSpPr txBox="1">
            <a:spLocks noGrp="1"/>
          </p:cNvSpPr>
          <p:nvPr>
            <p:ph type="ftr" sz="quarter" idx="9"/>
          </p:nvPr>
        </p:nvSpPr>
        <p:spPr/>
        <p:txBody>
          <a:bodyPr/>
          <a:lstStyle>
            <a:lvl1pPr>
              <a:defRPr/>
            </a:lvl1pPr>
          </a:lstStyle>
          <a:p>
            <a:pPr lvl="0"/>
            <a:endParaRPr lang="en-IE"/>
          </a:p>
        </p:txBody>
      </p:sp>
      <p:sp>
        <p:nvSpPr>
          <p:cNvPr id="4" name="Slide Number Placeholder 3"/>
          <p:cNvSpPr txBox="1">
            <a:spLocks noGrp="1"/>
          </p:cNvSpPr>
          <p:nvPr>
            <p:ph type="sldNum" sz="quarter" idx="8"/>
          </p:nvPr>
        </p:nvSpPr>
        <p:spPr/>
        <p:txBody>
          <a:bodyPr/>
          <a:lstStyle>
            <a:lvl1pPr>
              <a:defRPr/>
            </a:lvl1pPr>
          </a:lstStyle>
          <a:p>
            <a:pPr lvl="0"/>
            <a:fld id="{BEEDB764-D55F-4437-84E5-ED92E7D62D7F}" type="slidenum">
              <a:t>‹#›</a:t>
            </a:fld>
            <a:endParaRPr lang="en-IE"/>
          </a:p>
        </p:txBody>
      </p:sp>
    </p:spTree>
    <p:extLst>
      <p:ext uri="{BB962C8B-B14F-4D97-AF65-F5344CB8AC3E}">
        <p14:creationId xmlns:p14="http://schemas.microsoft.com/office/powerpoint/2010/main" val="3205953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224000" y="324001"/>
            <a:ext cx="7886700" cy="562691"/>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solidFill>
                <a:schemeClr val="bg1"/>
              </a:solidFill>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595EBD74-0306-1243-BD61-BBF9878D1E58}"/>
              </a:ext>
            </a:extLst>
          </p:cNvPr>
          <p:cNvSpPr>
            <a:spLocks noGrp="1"/>
          </p:cNvSpPr>
          <p:nvPr>
            <p:ph type="body" sz="quarter" idx="10"/>
          </p:nvPr>
        </p:nvSpPr>
        <p:spPr>
          <a:xfrm>
            <a:off x="1224001" y="1547999"/>
            <a:ext cx="6118910" cy="2940873"/>
          </a:xfrm>
        </p:spPr>
        <p:txBody>
          <a:bodyPr lIns="0" tIns="0" rIns="0" bIns="0">
            <a:normAutofit/>
          </a:bodyPr>
          <a:lstStyle>
            <a:lvl1pPr>
              <a:lnSpc>
                <a:spcPct val="120000"/>
              </a:lnSpc>
              <a:defRPr sz="1200">
                <a:latin typeface="Arial" panose="020B0604020202020204" pitchFamily="34" charset="0"/>
                <a:cs typeface="Arial" panose="020B0604020202020204" pitchFamily="34" charset="0"/>
              </a:defRPr>
            </a:lvl1pPr>
            <a:lvl2pPr>
              <a:lnSpc>
                <a:spcPct val="120000"/>
              </a:lnSpc>
              <a:defRPr sz="1200">
                <a:latin typeface="Arial" panose="020B0604020202020204" pitchFamily="34" charset="0"/>
                <a:cs typeface="Arial" panose="020B0604020202020204" pitchFamily="34" charset="0"/>
              </a:defRPr>
            </a:lvl2pPr>
            <a:lvl3pPr>
              <a:lnSpc>
                <a:spcPct val="120000"/>
              </a:lnSpc>
              <a:defRPr sz="1200">
                <a:latin typeface="Arial" panose="020B0604020202020204" pitchFamily="34" charset="0"/>
                <a:cs typeface="Arial" panose="020B0604020202020204" pitchFamily="34" charset="0"/>
              </a:defRPr>
            </a:lvl3pPr>
            <a:lvl4pPr>
              <a:lnSpc>
                <a:spcPct val="120000"/>
              </a:lnSpc>
              <a:defRPr sz="1200">
                <a:latin typeface="Arial" panose="020B0604020202020204" pitchFamily="34" charset="0"/>
                <a:cs typeface="Arial" panose="020B0604020202020204" pitchFamily="34" charset="0"/>
              </a:defRPr>
            </a:lvl4pPr>
            <a:lvl5pPr>
              <a:lnSpc>
                <a:spcPct val="120000"/>
              </a:lnSpc>
              <a:defRPr sz="12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2">
            <a:extLst>
              <a:ext uri="{FF2B5EF4-FFF2-40B4-BE49-F238E27FC236}">
                <a16:creationId xmlns:a16="http://schemas.microsoft.com/office/drawing/2014/main" id="{22B8EAEF-FD7E-A34D-A34A-ECED6073EE7D}"/>
              </a:ext>
            </a:extLst>
          </p:cNvPr>
          <p:cNvSpPr>
            <a:spLocks noGrp="1"/>
          </p:cNvSpPr>
          <p:nvPr>
            <p:ph type="body" sz="quarter" idx="11"/>
          </p:nvPr>
        </p:nvSpPr>
        <p:spPr>
          <a:xfrm>
            <a:off x="1224001" y="301091"/>
            <a:ext cx="6118910" cy="585601"/>
          </a:xfrm>
        </p:spPr>
        <p:txBody>
          <a:bodyPr lIns="0" tIns="0" rIns="0" bIns="0">
            <a:normAutofit/>
          </a:bodyPr>
          <a:lstStyle>
            <a:lvl1pPr marL="0" indent="0">
              <a:buNone/>
              <a:defRPr sz="2400" b="1">
                <a:solidFill>
                  <a:schemeClr val="bg1"/>
                </a:solidFill>
                <a:latin typeface="Arial" panose="020B0604020202020204" pitchFamily="34" charset="0"/>
                <a:cs typeface="Arial" panose="020B0604020202020204" pitchFamily="34" charset="0"/>
              </a:defRPr>
            </a:lvl1pPr>
          </a:lstStyle>
          <a:p>
            <a:pPr lvl="0"/>
            <a:r>
              <a:rPr lang="en-GB" dirty="0"/>
              <a:t>Click to edit Master text styles</a:t>
            </a:r>
          </a:p>
        </p:txBody>
      </p:sp>
    </p:spTree>
    <p:extLst>
      <p:ext uri="{BB962C8B-B14F-4D97-AF65-F5344CB8AC3E}">
        <p14:creationId xmlns:p14="http://schemas.microsoft.com/office/powerpoint/2010/main" val="4273076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972B387A-303E-465B-BB37-AC3163022195}"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4046658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972B387A-303E-465B-BB37-AC3163022195}"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1157922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2B387A-303E-465B-BB37-AC3163022195}"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1350016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28650" y="1370013"/>
            <a:ext cx="3867150" cy="326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370013"/>
            <a:ext cx="3867150" cy="326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972B387A-303E-465B-BB37-AC3163022195}" type="datetimeFigureOut">
              <a:rPr lang="en-IE" smtClean="0"/>
              <a:t>11/05/2026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4127827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endParaRPr lang="en-IE"/>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972B387A-303E-465B-BB37-AC3163022195}" type="datetimeFigureOut">
              <a:rPr lang="en-IE" smtClean="0"/>
              <a:t>11/05/2026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2836729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972B387A-303E-465B-BB37-AC3163022195}" type="datetimeFigureOut">
              <a:rPr lang="en-IE" smtClean="0"/>
              <a:t>11/05/2026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160869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2B387A-303E-465B-BB37-AC3163022195}" type="datetimeFigureOut">
              <a:rPr lang="en-IE" smtClean="0"/>
              <a:t>11/05/2026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3007763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2B387A-303E-465B-BB37-AC3163022195}" type="datetimeFigureOut">
              <a:rPr lang="en-IE" smtClean="0"/>
              <a:t>11/05/2026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1715207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2B387A-303E-465B-BB37-AC3163022195}" type="datetimeFigureOut">
              <a:rPr lang="en-IE" smtClean="0"/>
              <a:t>11/05/2026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1311750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972B387A-303E-465B-BB37-AC3163022195}"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39621408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972B387A-303E-465B-BB37-AC3163022195}"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BA8B1EF-2B2A-4D87-9745-03882FFB10D0}" type="slidenum">
              <a:rPr lang="en-IE" smtClean="0"/>
              <a:t>‹#›</a:t>
            </a:fld>
            <a:endParaRPr lang="en-IE"/>
          </a:p>
        </p:txBody>
      </p:sp>
    </p:spTree>
    <p:extLst>
      <p:ext uri="{BB962C8B-B14F-4D97-AF65-F5344CB8AC3E}">
        <p14:creationId xmlns:p14="http://schemas.microsoft.com/office/powerpoint/2010/main" val="4240124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6D4B69D4-3B82-499F-BD95-74C2C32D38CD}"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2396823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6D4B69D4-3B82-499F-BD95-74C2C32D38CD}"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2143070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4B69D4-3B82-499F-BD95-74C2C32D38CD}"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4146928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28650" y="1370013"/>
            <a:ext cx="3867150" cy="326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370013"/>
            <a:ext cx="3867150" cy="326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6D4B69D4-3B82-499F-BD95-74C2C32D38CD}" type="datetimeFigureOut">
              <a:rPr lang="en-IE" smtClean="0"/>
              <a:t>11/05/2026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41554735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endParaRPr lang="en-IE"/>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6D4B69D4-3B82-499F-BD95-74C2C32D38CD}" type="datetimeFigureOut">
              <a:rPr lang="en-IE" smtClean="0"/>
              <a:t>11/05/2026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21798200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6D4B69D4-3B82-499F-BD95-74C2C32D38CD}" type="datetimeFigureOut">
              <a:rPr lang="en-IE" smtClean="0"/>
              <a:t>11/05/2026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3602706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B69D4-3B82-499F-BD95-74C2C32D38CD}" type="datetimeFigureOut">
              <a:rPr lang="en-IE" smtClean="0"/>
              <a:t>11/05/2026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22522023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4B69D4-3B82-499F-BD95-74C2C32D38CD}" type="datetimeFigureOut">
              <a:rPr lang="en-IE" smtClean="0"/>
              <a:t>11/05/2026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41481072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4B69D4-3B82-499F-BD95-74C2C32D38CD}" type="datetimeFigureOut">
              <a:rPr lang="en-IE" smtClean="0"/>
              <a:t>11/05/2026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1497237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6D4B69D4-3B82-499F-BD95-74C2C32D38CD}"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3231510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6D4B69D4-3B82-499F-BD95-74C2C32D38CD}" type="datetimeFigureOut">
              <a:rPr lang="en-IE" smtClean="0"/>
              <a:t>11/05/2026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F9982AA-0A87-48B4-83BF-0ABC5E5B972C}" type="slidenum">
              <a:rPr lang="en-IE" smtClean="0"/>
              <a:t>‹#›</a:t>
            </a:fld>
            <a:endParaRPr lang="en-IE"/>
          </a:p>
        </p:txBody>
      </p:sp>
    </p:spTree>
    <p:extLst>
      <p:ext uri="{BB962C8B-B14F-4D97-AF65-F5344CB8AC3E}">
        <p14:creationId xmlns:p14="http://schemas.microsoft.com/office/powerpoint/2010/main" val="2635192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D1C968-F5CD-3E40-A9A3-6EB2C1A3277B}"/>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E4152ED5-7AD4-0B4E-902A-D2B136ADFA4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44D5CFD5-6609-EE4E-8863-B909A5E8556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defRPr>
            </a:lvl1pPr>
          </a:lstStyle>
          <a:p>
            <a:fld id="{106DA08C-A74B-A145-AFA3-38D8EFF614F0}" type="datetimeFigureOut">
              <a:rPr lang="en-US" smtClean="0"/>
              <a:pPr/>
              <a:t>5/11/2026</a:t>
            </a:fld>
            <a:endParaRPr lang="en-US" dirty="0"/>
          </a:p>
        </p:txBody>
      </p:sp>
      <p:sp>
        <p:nvSpPr>
          <p:cNvPr id="5" name="Footer Placeholder 4">
            <a:extLst>
              <a:ext uri="{FF2B5EF4-FFF2-40B4-BE49-F238E27FC236}">
                <a16:creationId xmlns:a16="http://schemas.microsoft.com/office/drawing/2014/main" id="{F4BA5016-35CB-1A4B-BDA3-D8234ACCEEE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26E6C519-C538-234D-9C0B-0A79DB6109BF}"/>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defRPr>
            </a:lvl1pPr>
          </a:lstStyle>
          <a:p>
            <a:fld id="{40DE1FF6-98FB-4D41-B247-AE8B38D2C4DA}" type="slidenum">
              <a:rPr lang="en-US" smtClean="0"/>
              <a:pPr/>
              <a:t>‹#›</a:t>
            </a:fld>
            <a:endParaRPr lang="en-US" dirty="0"/>
          </a:p>
        </p:txBody>
      </p:sp>
    </p:spTree>
    <p:extLst>
      <p:ext uri="{BB962C8B-B14F-4D97-AF65-F5344CB8AC3E}">
        <p14:creationId xmlns:p14="http://schemas.microsoft.com/office/powerpoint/2010/main" val="268306843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731" r:id="rId7"/>
    <p:sldLayoutId id="2147483732" r:id="rId8"/>
    <p:sldLayoutId id="2147483733" r:id="rId9"/>
    <p:sldLayoutId id="2147483734" r:id="rId10"/>
    <p:sldLayoutId id="2147483735" r:id="rId11"/>
    <p:sldLayoutId id="2147483737" r:id="rId12"/>
    <p:sldLayoutId id="2147483738" r:id="rId13"/>
    <p:sldLayoutId id="2147483739" r:id="rId14"/>
    <p:sldLayoutId id="2147483740" r:id="rId15"/>
  </p:sldLayoutIdLst>
  <p:txStyles>
    <p:titleStyle>
      <a:lvl1pPr algn="l" defTabSz="685800" rtl="0" eaLnBrk="1" latinLnBrk="0" hangingPunct="1">
        <a:lnSpc>
          <a:spcPct val="90000"/>
        </a:lnSpc>
        <a:spcBef>
          <a:spcPct val="0"/>
        </a:spcBef>
        <a:buNone/>
        <a:defRPr sz="3300" kern="1200">
          <a:solidFill>
            <a:schemeClr val="tx1"/>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972B387A-303E-465B-BB37-AC3163022195}" type="datetimeFigureOut">
              <a:rPr lang="en-IE" smtClean="0"/>
              <a:pPr/>
              <a:t>11/05/2026</a:t>
            </a:fld>
            <a:endParaRPr lang="en-IE"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IE" dirty="0"/>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9BA8B1EF-2B2A-4D87-9745-03882FFB10D0}" type="slidenum">
              <a:rPr lang="en-IE" smtClean="0"/>
              <a:pPr/>
              <a:t>‹#›</a:t>
            </a:fld>
            <a:endParaRPr lang="en-IE" dirty="0"/>
          </a:p>
        </p:txBody>
      </p:sp>
    </p:spTree>
    <p:extLst>
      <p:ext uri="{BB962C8B-B14F-4D97-AF65-F5344CB8AC3E}">
        <p14:creationId xmlns:p14="http://schemas.microsoft.com/office/powerpoint/2010/main" val="150113300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6D4B69D4-3B82-499F-BD95-74C2C32D38CD}" type="datetimeFigureOut">
              <a:rPr lang="en-IE" smtClean="0"/>
              <a:pPr/>
              <a:t>11/05/2026</a:t>
            </a:fld>
            <a:endParaRPr lang="en-IE"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IE" dirty="0"/>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0F9982AA-0A87-48B4-83BF-0ABC5E5B972C}" type="slidenum">
              <a:rPr lang="en-IE" smtClean="0"/>
              <a:pPr/>
              <a:t>‹#›</a:t>
            </a:fld>
            <a:endParaRPr lang="en-IE" dirty="0"/>
          </a:p>
        </p:txBody>
      </p:sp>
    </p:spTree>
    <p:extLst>
      <p:ext uri="{BB962C8B-B14F-4D97-AF65-F5344CB8AC3E}">
        <p14:creationId xmlns:p14="http://schemas.microsoft.com/office/powerpoint/2010/main" val="389946279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51.svg"/><Relationship Id="rId18" Type="http://schemas.openxmlformats.org/officeDocument/2006/relationships/image" Target="../media/image24.png"/><Relationship Id="rId3" Type="http://schemas.openxmlformats.org/officeDocument/2006/relationships/image" Target="../media/image41.svg"/><Relationship Id="rId7" Type="http://schemas.openxmlformats.org/officeDocument/2006/relationships/image" Target="../media/image45.svg"/><Relationship Id="rId12" Type="http://schemas.openxmlformats.org/officeDocument/2006/relationships/image" Target="../media/image21.png"/><Relationship Id="rId17" Type="http://schemas.microsoft.com/office/2007/relationships/hdphoto" Target="../media/hdphoto1.wdp"/><Relationship Id="rId2" Type="http://schemas.openxmlformats.org/officeDocument/2006/relationships/image" Target="../media/image16.png"/><Relationship Id="rId16" Type="http://schemas.openxmlformats.org/officeDocument/2006/relationships/image" Target="../media/image23.png"/><Relationship Id="rId1" Type="http://schemas.openxmlformats.org/officeDocument/2006/relationships/slideLayout" Target="../slideLayouts/slideLayout9.xml"/><Relationship Id="rId6" Type="http://schemas.openxmlformats.org/officeDocument/2006/relationships/image" Target="../media/image18.png"/><Relationship Id="rId11" Type="http://schemas.openxmlformats.org/officeDocument/2006/relationships/image" Target="../media/image49.svg"/><Relationship Id="rId5" Type="http://schemas.openxmlformats.org/officeDocument/2006/relationships/image" Target="../media/image43.svg"/><Relationship Id="rId15" Type="http://schemas.openxmlformats.org/officeDocument/2006/relationships/image" Target="../media/image53.svg"/><Relationship Id="rId10" Type="http://schemas.openxmlformats.org/officeDocument/2006/relationships/image" Target="../media/image20.png"/><Relationship Id="rId19" Type="http://schemas.openxmlformats.org/officeDocument/2006/relationships/image" Target="../media/image56.svg"/><Relationship Id="rId4" Type="http://schemas.openxmlformats.org/officeDocument/2006/relationships/image" Target="../media/image17.png"/><Relationship Id="rId9" Type="http://schemas.openxmlformats.org/officeDocument/2006/relationships/image" Target="../media/image47.svg"/><Relationship Id="rId1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hse.ie/eng/about/who/health-regions/"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image" Target="../media/image26.jpg"/></Relationships>
</file>

<file path=ppt/slides/_rels/slide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43.emf"/><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hyperlink" Target="mailto:SouthEastStopSmokingSupport@hse.ie" TargetMode="External"/><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31.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2.png"/><Relationship Id="rId5" Type="http://schemas.openxmlformats.org/officeDocument/2006/relationships/image" Target="../media/image47.png"/><Relationship Id="rId10"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54.jpeg"/></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6.emf"/></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1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jpeg"/></Relationships>
</file>

<file path=ppt/slides/_rels/slide2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3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77.jpg"/><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15.xml"/><Relationship Id="rId1" Type="http://schemas.openxmlformats.org/officeDocument/2006/relationships/vmlDrawing" Target="../drawings/vmlDrawing2.vml"/><Relationship Id="rId4" Type="http://schemas.openxmlformats.org/officeDocument/2006/relationships/image" Target="../media/image91.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83640" y="1032293"/>
            <a:ext cx="7189075" cy="1048344"/>
          </a:xfrm>
        </p:spPr>
        <p:txBody>
          <a:bodyPr/>
          <a:lstStyle/>
          <a:p>
            <a:endParaRPr lang="en-IE" dirty="0" smtClean="0"/>
          </a:p>
          <a:p>
            <a:r>
              <a:rPr lang="en-IE" dirty="0" smtClean="0"/>
              <a:t>Overview of the Sláintecare Health Regions</a:t>
            </a:r>
          </a:p>
          <a:p>
            <a:endParaRPr lang="en-IE" dirty="0" smtClean="0"/>
          </a:p>
          <a:p>
            <a:r>
              <a:rPr lang="en-IE" i="1" dirty="0" smtClean="0">
                <a:latin typeface="Open Sans"/>
              </a:rPr>
              <a:t>Right </a:t>
            </a:r>
            <a:r>
              <a:rPr lang="en-IE" i="1" dirty="0">
                <a:latin typeface="Open Sans"/>
              </a:rPr>
              <a:t>care, in the </a:t>
            </a:r>
            <a:r>
              <a:rPr lang="en-IE" i="1" dirty="0" smtClean="0">
                <a:latin typeface="Open Sans"/>
              </a:rPr>
              <a:t>Right </a:t>
            </a:r>
            <a:r>
              <a:rPr lang="en-IE" i="1" dirty="0">
                <a:latin typeface="Open Sans"/>
              </a:rPr>
              <a:t>place at the </a:t>
            </a:r>
            <a:r>
              <a:rPr lang="en-IE" i="1" dirty="0" smtClean="0">
                <a:latin typeface="Open Sans"/>
              </a:rPr>
              <a:t>Right time</a:t>
            </a:r>
          </a:p>
          <a:p>
            <a:endParaRPr lang="en-IE" dirty="0">
              <a:latin typeface="Open Sans"/>
            </a:endParaRPr>
          </a:p>
        </p:txBody>
      </p:sp>
      <p:sp>
        <p:nvSpPr>
          <p:cNvPr id="3" name="Text Placeholder 2"/>
          <p:cNvSpPr>
            <a:spLocks noGrp="1"/>
          </p:cNvSpPr>
          <p:nvPr>
            <p:ph type="body" sz="quarter" idx="11"/>
          </p:nvPr>
        </p:nvSpPr>
        <p:spPr>
          <a:xfrm>
            <a:off x="164647" y="4130702"/>
            <a:ext cx="3760076" cy="1430657"/>
          </a:xfrm>
        </p:spPr>
        <p:txBody>
          <a:bodyPr/>
          <a:lstStyle/>
          <a:p>
            <a:r>
              <a:rPr lang="en-IE" sz="1800" dirty="0" smtClean="0"/>
              <a:t>Derval Howley</a:t>
            </a:r>
          </a:p>
          <a:p>
            <a:r>
              <a:rPr lang="en-IE" sz="1800" dirty="0" smtClean="0"/>
              <a:t>May 2026</a:t>
            </a:r>
            <a:endParaRPr lang="en-IE" sz="1800" dirty="0"/>
          </a:p>
        </p:txBody>
      </p:sp>
      <p:pic>
        <p:nvPicPr>
          <p:cNvPr id="6" name="Picture 5"/>
          <p:cNvPicPr>
            <a:picLocks noChangeAspect="1"/>
          </p:cNvPicPr>
          <p:nvPr/>
        </p:nvPicPr>
        <p:blipFill rotWithShape="1">
          <a:blip r:embed="rId2"/>
          <a:srcRect t="71641" r="81727"/>
          <a:stretch/>
        </p:blipFill>
        <p:spPr>
          <a:xfrm>
            <a:off x="313573" y="116732"/>
            <a:ext cx="666701" cy="594344"/>
          </a:xfrm>
          <a:prstGeom prst="rect">
            <a:avLst/>
          </a:prstGeom>
        </p:spPr>
      </p:pic>
    </p:spTree>
    <p:extLst>
      <p:ext uri="{BB962C8B-B14F-4D97-AF65-F5344CB8AC3E}">
        <p14:creationId xmlns:p14="http://schemas.microsoft.com/office/powerpoint/2010/main" val="25305124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Card 9"/>
          <p:cNvSpPr/>
          <p:nvPr/>
        </p:nvSpPr>
        <p:spPr>
          <a:xfrm>
            <a:off x="3663443" y="3047283"/>
            <a:ext cx="1784930" cy="1576696"/>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Changing                Legislation &amp;  Increased Regulation</a:t>
            </a:r>
          </a:p>
        </p:txBody>
      </p:sp>
      <p:sp>
        <p:nvSpPr>
          <p:cNvPr id="3" name="Text Placeholder 2">
            <a:extLst>
              <a:ext uri="{FF2B5EF4-FFF2-40B4-BE49-F238E27FC236}">
                <a16:creationId xmlns:a16="http://schemas.microsoft.com/office/drawing/2014/main" id="{7C509689-D3E1-1A4A-93FE-1FA06CB6B38A}"/>
              </a:ext>
            </a:extLst>
          </p:cNvPr>
          <p:cNvSpPr>
            <a:spLocks noGrp="1"/>
          </p:cNvSpPr>
          <p:nvPr>
            <p:ph type="body" sz="quarter" idx="11"/>
          </p:nvPr>
        </p:nvSpPr>
        <p:spPr>
          <a:xfrm>
            <a:off x="1661914" y="275241"/>
            <a:ext cx="6922409" cy="420059"/>
          </a:xfrm>
        </p:spPr>
        <p:txBody>
          <a:bodyPr>
            <a:noAutofit/>
          </a:bodyPr>
          <a:lstStyle/>
          <a:p>
            <a:pPr algn="ctr"/>
            <a:r>
              <a:rPr lang="en-IE" dirty="0"/>
              <a:t>Drivers of Change in the Irish Health Service</a:t>
            </a:r>
          </a:p>
        </p:txBody>
      </p:sp>
      <p:sp>
        <p:nvSpPr>
          <p:cNvPr id="4" name="Flowchart: Card 3"/>
          <p:cNvSpPr/>
          <p:nvPr/>
        </p:nvSpPr>
        <p:spPr>
          <a:xfrm>
            <a:off x="155276" y="1073989"/>
            <a:ext cx="1657880" cy="1551767"/>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IE" sz="1350" b="1" dirty="0">
                <a:solidFill>
                  <a:prstClr val="white"/>
                </a:solidFill>
                <a:latin typeface="Arial" panose="020B0604020202020204" pitchFamily="34" charset="0"/>
              </a:rPr>
              <a:t>Ageing Population                 - Living Longer</a:t>
            </a:r>
          </a:p>
        </p:txBody>
      </p:sp>
      <p:sp>
        <p:nvSpPr>
          <p:cNvPr id="5" name="Flowchart: Card 4"/>
          <p:cNvSpPr/>
          <p:nvPr/>
        </p:nvSpPr>
        <p:spPr>
          <a:xfrm>
            <a:off x="3699673" y="1073989"/>
            <a:ext cx="1735761" cy="1551767"/>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Increasing Population </a:t>
            </a:r>
            <a:r>
              <a:rPr lang="en-IE" sz="1050" b="1" dirty="0">
                <a:solidFill>
                  <a:prstClr val="white"/>
                </a:solidFill>
                <a:latin typeface="Arial" panose="020B0604020202020204" pitchFamily="34" charset="0"/>
              </a:rPr>
              <a:t>(Changing Needs &amp; Expectations)</a:t>
            </a:r>
          </a:p>
        </p:txBody>
      </p:sp>
      <p:sp>
        <p:nvSpPr>
          <p:cNvPr id="6" name="Flowchart: Card 5"/>
          <p:cNvSpPr/>
          <p:nvPr/>
        </p:nvSpPr>
        <p:spPr>
          <a:xfrm>
            <a:off x="1903697" y="1073989"/>
            <a:ext cx="1697225" cy="1551767"/>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Increasing           Chronic Disease                                 </a:t>
            </a:r>
            <a:r>
              <a:rPr lang="en-IE" sz="1050" b="1" dirty="0">
                <a:solidFill>
                  <a:prstClr val="white"/>
                </a:solidFill>
                <a:latin typeface="Arial" panose="020B0604020202020204" pitchFamily="34" charset="0"/>
              </a:rPr>
              <a:t>(Diabetes, COPD, Heart Failure, Obesity)</a:t>
            </a:r>
          </a:p>
        </p:txBody>
      </p:sp>
      <p:sp>
        <p:nvSpPr>
          <p:cNvPr id="7" name="Flowchart: Card 6"/>
          <p:cNvSpPr/>
          <p:nvPr/>
        </p:nvSpPr>
        <p:spPr>
          <a:xfrm>
            <a:off x="7297123" y="1073989"/>
            <a:ext cx="1646155" cy="1551767"/>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Limited Resources   &amp; Capacity                      </a:t>
            </a:r>
            <a:r>
              <a:rPr lang="en-IE" sz="1050" b="1" dirty="0">
                <a:solidFill>
                  <a:prstClr val="white"/>
                </a:solidFill>
                <a:latin typeface="Arial" panose="020B0604020202020204" pitchFamily="34" charset="0"/>
              </a:rPr>
              <a:t>(Service Access &amp; Quality)</a:t>
            </a:r>
          </a:p>
        </p:txBody>
      </p:sp>
      <p:sp>
        <p:nvSpPr>
          <p:cNvPr id="8" name="Flowchart: Card 7"/>
          <p:cNvSpPr/>
          <p:nvPr/>
        </p:nvSpPr>
        <p:spPr>
          <a:xfrm>
            <a:off x="5524248" y="3047283"/>
            <a:ext cx="1689928" cy="1576696"/>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Workforce            Shortage</a:t>
            </a:r>
          </a:p>
        </p:txBody>
      </p:sp>
      <p:sp>
        <p:nvSpPr>
          <p:cNvPr id="9" name="Flowchart: Card 8"/>
          <p:cNvSpPr/>
          <p:nvPr/>
        </p:nvSpPr>
        <p:spPr>
          <a:xfrm>
            <a:off x="5524248" y="1084225"/>
            <a:ext cx="1692006" cy="1551767"/>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Technological Advancements            </a:t>
            </a:r>
            <a:r>
              <a:rPr lang="en-IE" sz="1050" b="1" dirty="0">
                <a:solidFill>
                  <a:prstClr val="white"/>
                </a:solidFill>
                <a:latin typeface="Arial" panose="020B0604020202020204" pitchFamily="34" charset="0"/>
              </a:rPr>
              <a:t>(e-Health, Ai)</a:t>
            </a:r>
          </a:p>
        </p:txBody>
      </p:sp>
      <p:sp>
        <p:nvSpPr>
          <p:cNvPr id="11" name="Flowchart: Card 10"/>
          <p:cNvSpPr/>
          <p:nvPr/>
        </p:nvSpPr>
        <p:spPr>
          <a:xfrm>
            <a:off x="7290051" y="3047283"/>
            <a:ext cx="1653227" cy="1576696"/>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smtClean="0">
                <a:solidFill>
                  <a:prstClr val="white"/>
                </a:solidFill>
                <a:latin typeface="Arial" panose="020B0604020202020204" pitchFamily="34" charset="0"/>
              </a:rPr>
              <a:t>Pressure Groups</a:t>
            </a:r>
          </a:p>
          <a:p>
            <a:pPr algn="ctr" defTabSz="685783">
              <a:defRPr/>
            </a:pPr>
            <a:r>
              <a:rPr lang="en-IE" sz="1350" b="1" dirty="0" smtClean="0">
                <a:solidFill>
                  <a:prstClr val="white"/>
                </a:solidFill>
                <a:latin typeface="Arial" panose="020B0604020202020204" pitchFamily="34" charset="0"/>
              </a:rPr>
              <a:t>&amp; Patient Voice</a:t>
            </a:r>
          </a:p>
          <a:p>
            <a:pPr algn="ctr" defTabSz="685783">
              <a:defRPr/>
            </a:pPr>
            <a:r>
              <a:rPr lang="en-IE" sz="1350" b="1" dirty="0" smtClean="0">
                <a:solidFill>
                  <a:prstClr val="white"/>
                </a:solidFill>
                <a:latin typeface="Arial" panose="020B0604020202020204" pitchFamily="34" charset="0"/>
              </a:rPr>
              <a:t>Political Representation</a:t>
            </a:r>
            <a:endParaRPr lang="en-IE" sz="1350" b="1" dirty="0">
              <a:solidFill>
                <a:prstClr val="white"/>
              </a:solidFill>
              <a:latin typeface="Arial" panose="020B0604020202020204" pitchFamily="34" charset="0"/>
            </a:endParaRPr>
          </a:p>
        </p:txBody>
      </p:sp>
      <p:sp>
        <p:nvSpPr>
          <p:cNvPr id="12" name="Flowchart: Card 11"/>
          <p:cNvSpPr/>
          <p:nvPr/>
        </p:nvSpPr>
        <p:spPr>
          <a:xfrm>
            <a:off x="155276" y="3047282"/>
            <a:ext cx="1655684" cy="1576697"/>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Rising Healthcare Cost                               </a:t>
            </a:r>
            <a:r>
              <a:rPr lang="en-IE" sz="1050" b="1" dirty="0">
                <a:solidFill>
                  <a:prstClr val="white"/>
                </a:solidFill>
                <a:latin typeface="Arial" panose="020B0604020202020204" pitchFamily="34" charset="0"/>
              </a:rPr>
              <a:t>(Burden of care)</a:t>
            </a:r>
          </a:p>
        </p:txBody>
      </p:sp>
      <p:sp>
        <p:nvSpPr>
          <p:cNvPr id="13" name="Flowchart: Card 12"/>
          <p:cNvSpPr/>
          <p:nvPr/>
        </p:nvSpPr>
        <p:spPr>
          <a:xfrm>
            <a:off x="1896226" y="3047283"/>
            <a:ext cx="1690331" cy="1576696"/>
          </a:xfrm>
          <a:prstGeom prst="flowChartPunchedCar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E" sz="1350" b="1" dirty="0">
              <a:solidFill>
                <a:prstClr val="white"/>
              </a:solidFill>
              <a:latin typeface="Arial" panose="020B0604020202020204" pitchFamily="34" charset="0"/>
            </a:endParaRPr>
          </a:p>
          <a:p>
            <a:pPr algn="ctr" defTabSz="685783">
              <a:defRPr/>
            </a:pPr>
            <a:r>
              <a:rPr lang="en-IE" sz="1350" b="1" dirty="0">
                <a:solidFill>
                  <a:prstClr val="white"/>
                </a:solidFill>
                <a:latin typeface="Arial" panose="020B0604020202020204" pitchFamily="34" charset="0"/>
              </a:rPr>
              <a:t>Health Inequity         </a:t>
            </a:r>
          </a:p>
          <a:p>
            <a:pPr algn="ctr" defTabSz="685783">
              <a:defRPr/>
            </a:pPr>
            <a:r>
              <a:rPr lang="en-IE" sz="1050" b="1" dirty="0">
                <a:solidFill>
                  <a:prstClr val="white"/>
                </a:solidFill>
                <a:latin typeface="Arial" panose="020B0604020202020204" pitchFamily="34" charset="0"/>
              </a:rPr>
              <a:t>(socioeconomic demographics)</a:t>
            </a:r>
          </a:p>
        </p:txBody>
      </p:sp>
      <p:pic>
        <p:nvPicPr>
          <p:cNvPr id="14" name="Picture 13"/>
          <p:cNvPicPr>
            <a:picLocks noChangeAspect="1"/>
          </p:cNvPicPr>
          <p:nvPr/>
        </p:nvPicPr>
        <p:blipFill>
          <a:blip r:embed="rId2"/>
          <a:stretch>
            <a:fillRect/>
          </a:stretch>
        </p:blipFill>
        <p:spPr>
          <a:xfrm flipH="1">
            <a:off x="515570" y="1164566"/>
            <a:ext cx="1146345" cy="548389"/>
          </a:xfrm>
          <a:prstGeom prst="rect">
            <a:avLst/>
          </a:prstGeom>
        </p:spPr>
      </p:pic>
      <p:pic>
        <p:nvPicPr>
          <p:cNvPr id="15" name="Picture 14"/>
          <p:cNvPicPr>
            <a:picLocks noChangeAspect="1"/>
          </p:cNvPicPr>
          <p:nvPr/>
        </p:nvPicPr>
        <p:blipFill>
          <a:blip r:embed="rId3"/>
          <a:stretch>
            <a:fillRect/>
          </a:stretch>
        </p:blipFill>
        <p:spPr>
          <a:xfrm>
            <a:off x="2256756" y="1158095"/>
            <a:ext cx="1168616" cy="543465"/>
          </a:xfrm>
          <a:prstGeom prst="rect">
            <a:avLst/>
          </a:prstGeom>
        </p:spPr>
      </p:pic>
      <p:pic>
        <p:nvPicPr>
          <p:cNvPr id="16" name="Picture 15"/>
          <p:cNvPicPr>
            <a:picLocks noChangeAspect="1"/>
          </p:cNvPicPr>
          <p:nvPr/>
        </p:nvPicPr>
        <p:blipFill>
          <a:blip r:embed="rId4"/>
          <a:stretch>
            <a:fillRect/>
          </a:stretch>
        </p:blipFill>
        <p:spPr>
          <a:xfrm>
            <a:off x="7666969" y="1125732"/>
            <a:ext cx="1073747" cy="575452"/>
          </a:xfrm>
          <a:prstGeom prst="rect">
            <a:avLst/>
          </a:prstGeom>
        </p:spPr>
      </p:pic>
      <p:pic>
        <p:nvPicPr>
          <p:cNvPr id="17" name="Picture 16"/>
          <p:cNvPicPr>
            <a:picLocks noChangeAspect="1"/>
          </p:cNvPicPr>
          <p:nvPr/>
        </p:nvPicPr>
        <p:blipFill>
          <a:blip r:embed="rId5"/>
          <a:stretch>
            <a:fillRect/>
          </a:stretch>
        </p:blipFill>
        <p:spPr>
          <a:xfrm>
            <a:off x="5874495" y="3100727"/>
            <a:ext cx="1164131" cy="640331"/>
          </a:xfrm>
          <a:prstGeom prst="rect">
            <a:avLst/>
          </a:prstGeom>
        </p:spPr>
      </p:pic>
      <p:pic>
        <p:nvPicPr>
          <p:cNvPr id="18" name="Picture 17"/>
          <p:cNvPicPr>
            <a:picLocks noChangeAspect="1"/>
          </p:cNvPicPr>
          <p:nvPr/>
        </p:nvPicPr>
        <p:blipFill>
          <a:blip r:embed="rId6"/>
          <a:stretch>
            <a:fillRect/>
          </a:stretch>
        </p:blipFill>
        <p:spPr>
          <a:xfrm>
            <a:off x="4055227" y="1158095"/>
            <a:ext cx="1087448" cy="543089"/>
          </a:xfrm>
          <a:prstGeom prst="rect">
            <a:avLst/>
          </a:prstGeom>
        </p:spPr>
      </p:pic>
      <p:pic>
        <p:nvPicPr>
          <p:cNvPr id="19" name="Picture 18"/>
          <p:cNvPicPr>
            <a:picLocks noChangeAspect="1"/>
          </p:cNvPicPr>
          <p:nvPr/>
        </p:nvPicPr>
        <p:blipFill>
          <a:blip r:embed="rId7"/>
          <a:stretch>
            <a:fillRect/>
          </a:stretch>
        </p:blipFill>
        <p:spPr>
          <a:xfrm>
            <a:off x="515570" y="3120037"/>
            <a:ext cx="1115687" cy="621020"/>
          </a:xfrm>
          <a:prstGeom prst="rect">
            <a:avLst/>
          </a:prstGeom>
        </p:spPr>
      </p:pic>
      <p:pic>
        <p:nvPicPr>
          <p:cNvPr id="20" name="Picture 19"/>
          <p:cNvPicPr>
            <a:picLocks noChangeAspect="1"/>
          </p:cNvPicPr>
          <p:nvPr/>
        </p:nvPicPr>
        <p:blipFill>
          <a:blip r:embed="rId8"/>
          <a:stretch>
            <a:fillRect/>
          </a:stretch>
        </p:blipFill>
        <p:spPr>
          <a:xfrm>
            <a:off x="5874495" y="1158095"/>
            <a:ext cx="1036973" cy="543089"/>
          </a:xfrm>
          <a:prstGeom prst="rect">
            <a:avLst/>
          </a:prstGeom>
        </p:spPr>
      </p:pic>
      <p:pic>
        <p:nvPicPr>
          <p:cNvPr id="21" name="Picture 20"/>
          <p:cNvPicPr>
            <a:picLocks noChangeAspect="1"/>
          </p:cNvPicPr>
          <p:nvPr/>
        </p:nvPicPr>
        <p:blipFill>
          <a:blip r:embed="rId9"/>
          <a:stretch>
            <a:fillRect/>
          </a:stretch>
        </p:blipFill>
        <p:spPr>
          <a:xfrm>
            <a:off x="4044518" y="3044740"/>
            <a:ext cx="1108866" cy="640332"/>
          </a:xfrm>
          <a:prstGeom prst="rect">
            <a:avLst/>
          </a:prstGeom>
        </p:spPr>
      </p:pic>
      <p:pic>
        <p:nvPicPr>
          <p:cNvPr id="22" name="Picture 21"/>
          <p:cNvPicPr>
            <a:picLocks noChangeAspect="1"/>
          </p:cNvPicPr>
          <p:nvPr/>
        </p:nvPicPr>
        <p:blipFill>
          <a:blip r:embed="rId10"/>
          <a:stretch>
            <a:fillRect/>
          </a:stretch>
        </p:blipFill>
        <p:spPr>
          <a:xfrm>
            <a:off x="7666969" y="3104250"/>
            <a:ext cx="917355" cy="544056"/>
          </a:xfrm>
          <a:prstGeom prst="rect">
            <a:avLst/>
          </a:prstGeom>
        </p:spPr>
      </p:pic>
      <p:pic>
        <p:nvPicPr>
          <p:cNvPr id="23" name="Picture 22"/>
          <p:cNvPicPr>
            <a:picLocks noChangeAspect="1"/>
          </p:cNvPicPr>
          <p:nvPr/>
        </p:nvPicPr>
        <p:blipFill>
          <a:blip r:embed="rId11"/>
          <a:stretch>
            <a:fillRect/>
          </a:stretch>
        </p:blipFill>
        <p:spPr>
          <a:xfrm>
            <a:off x="2254133" y="3100727"/>
            <a:ext cx="1098113" cy="640331"/>
          </a:xfrm>
          <a:prstGeom prst="rect">
            <a:avLst/>
          </a:prstGeom>
        </p:spPr>
      </p:pic>
      <p:sp>
        <p:nvSpPr>
          <p:cNvPr id="2" name="TextBox 1"/>
          <p:cNvSpPr txBox="1"/>
          <p:nvPr/>
        </p:nvSpPr>
        <p:spPr>
          <a:xfrm>
            <a:off x="334332" y="2280814"/>
            <a:ext cx="1364293" cy="311624"/>
          </a:xfrm>
          <a:prstGeom prst="rect">
            <a:avLst/>
          </a:prstGeom>
        </p:spPr>
        <p:txBody>
          <a:bodyPr wrap="square" lIns="0" tIns="0" rIns="0" bIns="0" rtlCol="0" anchor="t" anchorCtr="0">
            <a:spAutoFit/>
          </a:bodyPr>
          <a:lstStyle/>
          <a:p>
            <a:pPr algn="ctr"/>
            <a:r>
              <a:rPr lang="en-IE" sz="675" b="1" dirty="0">
                <a:solidFill>
                  <a:srgbClr val="FFFF00"/>
                </a:solidFill>
                <a:latin typeface="Arial" panose="020B0604020202020204" pitchFamily="34" charset="0"/>
              </a:rPr>
              <a:t>By 2028, in Ireland, there will be more people aged over 65 than under 14</a:t>
            </a:r>
            <a:endParaRPr lang="en-IE" sz="675"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75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1000"/>
                                        <p:tgtEl>
                                          <p:spTgt spid="7"/>
                                        </p:tgtEl>
                                      </p:cBhvr>
                                    </p:animEffect>
                                    <p:anim calcmode="lin" valueType="num">
                                      <p:cBhvr>
                                        <p:cTn id="61" dur="1000" fill="hold"/>
                                        <p:tgtEl>
                                          <p:spTgt spid="7"/>
                                        </p:tgtEl>
                                        <p:attrNameLst>
                                          <p:attrName>ppt_x</p:attrName>
                                        </p:attrNameLst>
                                      </p:cBhvr>
                                      <p:tavLst>
                                        <p:tav tm="0">
                                          <p:val>
                                            <p:strVal val="#ppt_x"/>
                                          </p:val>
                                        </p:tav>
                                        <p:tav tm="100000">
                                          <p:val>
                                            <p:strVal val="#ppt_x"/>
                                          </p:val>
                                        </p:tav>
                                      </p:tavLst>
                                    </p:anim>
                                    <p:anim calcmode="lin" valueType="num">
                                      <p:cBhvr>
                                        <p:cTn id="62" dur="1000" fill="hold"/>
                                        <p:tgtEl>
                                          <p:spTgt spid="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1000"/>
                                        <p:tgtEl>
                                          <p:spTgt spid="16"/>
                                        </p:tgtEl>
                                      </p:cBhvr>
                                    </p:animEffect>
                                    <p:anim calcmode="lin" valueType="num">
                                      <p:cBhvr>
                                        <p:cTn id="66" dur="1000" fill="hold"/>
                                        <p:tgtEl>
                                          <p:spTgt spid="16"/>
                                        </p:tgtEl>
                                        <p:attrNameLst>
                                          <p:attrName>ppt_x</p:attrName>
                                        </p:attrNameLst>
                                      </p:cBhvr>
                                      <p:tavLst>
                                        <p:tav tm="0">
                                          <p:val>
                                            <p:strVal val="#ppt_x"/>
                                          </p:val>
                                        </p:tav>
                                        <p:tav tm="100000">
                                          <p:val>
                                            <p:strVal val="#ppt_x"/>
                                          </p:val>
                                        </p:tav>
                                      </p:tavLst>
                                    </p:anim>
                                    <p:anim calcmode="lin" valueType="num">
                                      <p:cBhvr>
                                        <p:cTn id="6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1000"/>
                                        <p:tgtEl>
                                          <p:spTgt spid="12"/>
                                        </p:tgtEl>
                                      </p:cBhvr>
                                    </p:animEffect>
                                    <p:anim calcmode="lin" valueType="num">
                                      <p:cBhvr>
                                        <p:cTn id="73" dur="1000" fill="hold"/>
                                        <p:tgtEl>
                                          <p:spTgt spid="12"/>
                                        </p:tgtEl>
                                        <p:attrNameLst>
                                          <p:attrName>ppt_x</p:attrName>
                                        </p:attrNameLst>
                                      </p:cBhvr>
                                      <p:tavLst>
                                        <p:tav tm="0">
                                          <p:val>
                                            <p:strVal val="#ppt_x"/>
                                          </p:val>
                                        </p:tav>
                                        <p:tav tm="100000">
                                          <p:val>
                                            <p:strVal val="#ppt_x"/>
                                          </p:val>
                                        </p:tav>
                                      </p:tavLst>
                                    </p:anim>
                                    <p:anim calcmode="lin" valueType="num">
                                      <p:cBhvr>
                                        <p:cTn id="74" dur="1000" fill="hold"/>
                                        <p:tgtEl>
                                          <p:spTgt spid="12"/>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1000"/>
                                        <p:tgtEl>
                                          <p:spTgt spid="19"/>
                                        </p:tgtEl>
                                      </p:cBhvr>
                                    </p:animEffect>
                                    <p:anim calcmode="lin" valueType="num">
                                      <p:cBhvr>
                                        <p:cTn id="78" dur="1000" fill="hold"/>
                                        <p:tgtEl>
                                          <p:spTgt spid="19"/>
                                        </p:tgtEl>
                                        <p:attrNameLst>
                                          <p:attrName>ppt_x</p:attrName>
                                        </p:attrNameLst>
                                      </p:cBhvr>
                                      <p:tavLst>
                                        <p:tav tm="0">
                                          <p:val>
                                            <p:strVal val="#ppt_x"/>
                                          </p:val>
                                        </p:tav>
                                        <p:tav tm="100000">
                                          <p:val>
                                            <p:strVal val="#ppt_x"/>
                                          </p:val>
                                        </p:tav>
                                      </p:tavLst>
                                    </p:anim>
                                    <p:anim calcmode="lin" valueType="num">
                                      <p:cBhvr>
                                        <p:cTn id="7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1000"/>
                                        <p:tgtEl>
                                          <p:spTgt spid="13"/>
                                        </p:tgtEl>
                                      </p:cBhvr>
                                    </p:animEffect>
                                    <p:anim calcmode="lin" valueType="num">
                                      <p:cBhvr>
                                        <p:cTn id="85" dur="1000" fill="hold"/>
                                        <p:tgtEl>
                                          <p:spTgt spid="13"/>
                                        </p:tgtEl>
                                        <p:attrNameLst>
                                          <p:attrName>ppt_x</p:attrName>
                                        </p:attrNameLst>
                                      </p:cBhvr>
                                      <p:tavLst>
                                        <p:tav tm="0">
                                          <p:val>
                                            <p:strVal val="#ppt_x"/>
                                          </p:val>
                                        </p:tav>
                                        <p:tav tm="100000">
                                          <p:val>
                                            <p:strVal val="#ppt_x"/>
                                          </p:val>
                                        </p:tav>
                                      </p:tavLst>
                                    </p:anim>
                                    <p:anim calcmode="lin" valueType="num">
                                      <p:cBhvr>
                                        <p:cTn id="86" dur="1000" fill="hold"/>
                                        <p:tgtEl>
                                          <p:spTgt spid="13"/>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000"/>
                                        <p:tgtEl>
                                          <p:spTgt spid="23"/>
                                        </p:tgtEl>
                                      </p:cBhvr>
                                    </p:animEffect>
                                    <p:anim calcmode="lin" valueType="num">
                                      <p:cBhvr>
                                        <p:cTn id="90" dur="1000" fill="hold"/>
                                        <p:tgtEl>
                                          <p:spTgt spid="23"/>
                                        </p:tgtEl>
                                        <p:attrNameLst>
                                          <p:attrName>ppt_x</p:attrName>
                                        </p:attrNameLst>
                                      </p:cBhvr>
                                      <p:tavLst>
                                        <p:tav tm="0">
                                          <p:val>
                                            <p:strVal val="#ppt_x"/>
                                          </p:val>
                                        </p:tav>
                                        <p:tav tm="100000">
                                          <p:val>
                                            <p:strVal val="#ppt_x"/>
                                          </p:val>
                                        </p:tav>
                                      </p:tavLst>
                                    </p:anim>
                                    <p:anim calcmode="lin" valueType="num">
                                      <p:cBhvr>
                                        <p:cTn id="9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10"/>
                                        </p:tgtEl>
                                        <p:attrNameLst>
                                          <p:attrName>style.visibility</p:attrName>
                                        </p:attrNameLst>
                                      </p:cBhvr>
                                      <p:to>
                                        <p:strVal val="visible"/>
                                      </p:to>
                                    </p:set>
                                    <p:animEffect transition="in" filter="fade">
                                      <p:cBhvr>
                                        <p:cTn id="96" dur="1000"/>
                                        <p:tgtEl>
                                          <p:spTgt spid="10"/>
                                        </p:tgtEl>
                                      </p:cBhvr>
                                    </p:animEffect>
                                    <p:anim calcmode="lin" valueType="num">
                                      <p:cBhvr>
                                        <p:cTn id="97" dur="1000" fill="hold"/>
                                        <p:tgtEl>
                                          <p:spTgt spid="10"/>
                                        </p:tgtEl>
                                        <p:attrNameLst>
                                          <p:attrName>ppt_x</p:attrName>
                                        </p:attrNameLst>
                                      </p:cBhvr>
                                      <p:tavLst>
                                        <p:tav tm="0">
                                          <p:val>
                                            <p:strVal val="#ppt_x"/>
                                          </p:val>
                                        </p:tav>
                                        <p:tav tm="100000">
                                          <p:val>
                                            <p:strVal val="#ppt_x"/>
                                          </p:val>
                                        </p:tav>
                                      </p:tavLst>
                                    </p:anim>
                                    <p:anim calcmode="lin" valueType="num">
                                      <p:cBhvr>
                                        <p:cTn id="98" dur="1000" fill="hold"/>
                                        <p:tgtEl>
                                          <p:spTgt spid="10"/>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1000"/>
                                        <p:tgtEl>
                                          <p:spTgt spid="21"/>
                                        </p:tgtEl>
                                      </p:cBhvr>
                                    </p:animEffect>
                                    <p:anim calcmode="lin" valueType="num">
                                      <p:cBhvr>
                                        <p:cTn id="102" dur="1000" fill="hold"/>
                                        <p:tgtEl>
                                          <p:spTgt spid="21"/>
                                        </p:tgtEl>
                                        <p:attrNameLst>
                                          <p:attrName>ppt_x</p:attrName>
                                        </p:attrNameLst>
                                      </p:cBhvr>
                                      <p:tavLst>
                                        <p:tav tm="0">
                                          <p:val>
                                            <p:strVal val="#ppt_x"/>
                                          </p:val>
                                        </p:tav>
                                        <p:tav tm="100000">
                                          <p:val>
                                            <p:strVal val="#ppt_x"/>
                                          </p:val>
                                        </p:tav>
                                      </p:tavLst>
                                    </p:anim>
                                    <p:anim calcmode="lin" valueType="num">
                                      <p:cBhvr>
                                        <p:cTn id="10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1000"/>
                                        <p:tgtEl>
                                          <p:spTgt spid="8"/>
                                        </p:tgtEl>
                                      </p:cBhvr>
                                    </p:animEffect>
                                    <p:anim calcmode="lin" valueType="num">
                                      <p:cBhvr>
                                        <p:cTn id="109" dur="1000" fill="hold"/>
                                        <p:tgtEl>
                                          <p:spTgt spid="8"/>
                                        </p:tgtEl>
                                        <p:attrNameLst>
                                          <p:attrName>ppt_x</p:attrName>
                                        </p:attrNameLst>
                                      </p:cBhvr>
                                      <p:tavLst>
                                        <p:tav tm="0">
                                          <p:val>
                                            <p:strVal val="#ppt_x"/>
                                          </p:val>
                                        </p:tav>
                                        <p:tav tm="100000">
                                          <p:val>
                                            <p:strVal val="#ppt_x"/>
                                          </p:val>
                                        </p:tav>
                                      </p:tavLst>
                                    </p:anim>
                                    <p:anim calcmode="lin" valueType="num">
                                      <p:cBhvr>
                                        <p:cTn id="110" dur="1000" fill="hold"/>
                                        <p:tgtEl>
                                          <p:spTgt spid="8"/>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17"/>
                                        </p:tgtEl>
                                        <p:attrNameLst>
                                          <p:attrName>style.visibility</p:attrName>
                                        </p:attrNameLst>
                                      </p:cBhvr>
                                      <p:to>
                                        <p:strVal val="visible"/>
                                      </p:to>
                                    </p:set>
                                    <p:animEffect transition="in" filter="fade">
                                      <p:cBhvr>
                                        <p:cTn id="113" dur="1000"/>
                                        <p:tgtEl>
                                          <p:spTgt spid="17"/>
                                        </p:tgtEl>
                                      </p:cBhvr>
                                    </p:animEffect>
                                    <p:anim calcmode="lin" valueType="num">
                                      <p:cBhvr>
                                        <p:cTn id="114" dur="1000" fill="hold"/>
                                        <p:tgtEl>
                                          <p:spTgt spid="17"/>
                                        </p:tgtEl>
                                        <p:attrNameLst>
                                          <p:attrName>ppt_x</p:attrName>
                                        </p:attrNameLst>
                                      </p:cBhvr>
                                      <p:tavLst>
                                        <p:tav tm="0">
                                          <p:val>
                                            <p:strVal val="#ppt_x"/>
                                          </p:val>
                                        </p:tav>
                                        <p:tav tm="100000">
                                          <p:val>
                                            <p:strVal val="#ppt_x"/>
                                          </p:val>
                                        </p:tav>
                                      </p:tavLst>
                                    </p:anim>
                                    <p:anim calcmode="lin" valueType="num">
                                      <p:cBhvr>
                                        <p:cTn id="11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11"/>
                                        </p:tgtEl>
                                        <p:attrNameLst>
                                          <p:attrName>style.visibility</p:attrName>
                                        </p:attrNameLst>
                                      </p:cBhvr>
                                      <p:to>
                                        <p:strVal val="visible"/>
                                      </p:to>
                                    </p:set>
                                    <p:animEffect transition="in" filter="fade">
                                      <p:cBhvr>
                                        <p:cTn id="120" dur="1000"/>
                                        <p:tgtEl>
                                          <p:spTgt spid="11"/>
                                        </p:tgtEl>
                                      </p:cBhvr>
                                    </p:animEffect>
                                    <p:anim calcmode="lin" valueType="num">
                                      <p:cBhvr>
                                        <p:cTn id="121" dur="1000" fill="hold"/>
                                        <p:tgtEl>
                                          <p:spTgt spid="11"/>
                                        </p:tgtEl>
                                        <p:attrNameLst>
                                          <p:attrName>ppt_x</p:attrName>
                                        </p:attrNameLst>
                                      </p:cBhvr>
                                      <p:tavLst>
                                        <p:tav tm="0">
                                          <p:val>
                                            <p:strVal val="#ppt_x"/>
                                          </p:val>
                                        </p:tav>
                                        <p:tav tm="100000">
                                          <p:val>
                                            <p:strVal val="#ppt_x"/>
                                          </p:val>
                                        </p:tav>
                                      </p:tavLst>
                                    </p:anim>
                                    <p:anim calcmode="lin" valueType="num">
                                      <p:cBhvr>
                                        <p:cTn id="122" dur="1000" fill="hold"/>
                                        <p:tgtEl>
                                          <p:spTgt spid="11"/>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22"/>
                                        </p:tgtEl>
                                        <p:attrNameLst>
                                          <p:attrName>style.visibility</p:attrName>
                                        </p:attrNameLst>
                                      </p:cBhvr>
                                      <p:to>
                                        <p:strVal val="visible"/>
                                      </p:to>
                                    </p:set>
                                    <p:animEffect transition="in" filter="fade">
                                      <p:cBhvr>
                                        <p:cTn id="125" dur="1000"/>
                                        <p:tgtEl>
                                          <p:spTgt spid="22"/>
                                        </p:tgtEl>
                                      </p:cBhvr>
                                    </p:animEffect>
                                    <p:anim calcmode="lin" valueType="num">
                                      <p:cBhvr>
                                        <p:cTn id="126" dur="1000" fill="hold"/>
                                        <p:tgtEl>
                                          <p:spTgt spid="22"/>
                                        </p:tgtEl>
                                        <p:attrNameLst>
                                          <p:attrName>ppt_x</p:attrName>
                                        </p:attrNameLst>
                                      </p:cBhvr>
                                      <p:tavLst>
                                        <p:tav tm="0">
                                          <p:val>
                                            <p:strVal val="#ppt_x"/>
                                          </p:val>
                                        </p:tav>
                                        <p:tav tm="100000">
                                          <p:val>
                                            <p:strVal val="#ppt_x"/>
                                          </p:val>
                                        </p:tav>
                                      </p:tavLst>
                                    </p:anim>
                                    <p:anim calcmode="lin" valueType="num">
                                      <p:cBhvr>
                                        <p:cTn id="12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5" grpId="0" animBg="1"/>
      <p:bldP spid="6" grpId="0" animBg="1"/>
      <p:bldP spid="7" grpId="0" animBg="1"/>
      <p:bldP spid="8" grpId="0" animBg="1"/>
      <p:bldP spid="9" grpId="0" animBg="1"/>
      <p:bldP spid="11" grpId="0" animBg="1"/>
      <p:bldP spid="12" grpId="0" animBg="1"/>
      <p:bldP spid="13"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615514" y="252398"/>
            <a:ext cx="6118910" cy="585601"/>
          </a:xfrm>
        </p:spPr>
        <p:txBody>
          <a:bodyPr/>
          <a:lstStyle/>
          <a:p>
            <a:r>
              <a:rPr lang="en-IE" dirty="0"/>
              <a:t>Health Regions Strategic Objectives</a:t>
            </a:r>
          </a:p>
        </p:txBody>
      </p:sp>
      <p:sp>
        <p:nvSpPr>
          <p:cNvPr id="6" name="TextBox 5">
            <a:extLst>
              <a:ext uri="{FF2B5EF4-FFF2-40B4-BE49-F238E27FC236}">
                <a16:creationId xmlns:a16="http://schemas.microsoft.com/office/drawing/2014/main" id="{8B0B41CA-6D0C-9F3E-3212-62E6AF9B126D}"/>
              </a:ext>
            </a:extLst>
          </p:cNvPr>
          <p:cNvSpPr txBox="1"/>
          <p:nvPr/>
        </p:nvSpPr>
        <p:spPr>
          <a:xfrm>
            <a:off x="6442951" y="2845742"/>
            <a:ext cx="2701049" cy="1177245"/>
          </a:xfrm>
          <a:prstGeom prst="rect">
            <a:avLst/>
          </a:prstGeom>
          <a:noFill/>
        </p:spPr>
        <p:txBody>
          <a:bodyPr wrap="square" lIns="68580" tIns="34290" rIns="68580" bIns="34290" rtlCol="0" anchor="t">
            <a:spAutoFit/>
          </a:bodyPr>
          <a:lstStyle/>
          <a:p>
            <a:pPr marL="134776" indent="-404803" defTabSz="685783">
              <a:defRPr/>
            </a:pPr>
            <a:r>
              <a:rPr lang="en-GB" sz="1200" b="1" dirty="0">
                <a:solidFill>
                  <a:srgbClr val="006858"/>
                </a:solidFill>
                <a:latin typeface="Arial" panose="020B0604020202020204" pitchFamily="34" charset="0"/>
              </a:rPr>
              <a:t>4. Improve equitable regional investment and balance national consistency with appropriate local autonomy to maintain consistent quality of care across the country</a:t>
            </a:r>
            <a:endParaRPr lang="en-GB" sz="1200" b="1" dirty="0">
              <a:solidFill>
                <a:srgbClr val="006858"/>
              </a:solidFill>
              <a:latin typeface="Arial" panose="020B0604020202020204" pitchFamily="34" charset="0"/>
              <a:ea typeface="Calibri"/>
              <a:cs typeface="Arial" panose="020B0604020202020204" pitchFamily="34" charset="0"/>
            </a:endParaRPr>
          </a:p>
        </p:txBody>
      </p:sp>
      <p:sp>
        <p:nvSpPr>
          <p:cNvPr id="7" name="TextBox 6">
            <a:extLst>
              <a:ext uri="{FF2B5EF4-FFF2-40B4-BE49-F238E27FC236}">
                <a16:creationId xmlns:a16="http://schemas.microsoft.com/office/drawing/2014/main" id="{F60BAD9A-173A-8150-89E6-DCC18DBCBC86}"/>
              </a:ext>
            </a:extLst>
          </p:cNvPr>
          <p:cNvSpPr txBox="1"/>
          <p:nvPr/>
        </p:nvSpPr>
        <p:spPr>
          <a:xfrm>
            <a:off x="6059080" y="886692"/>
            <a:ext cx="2917943" cy="646331"/>
          </a:xfrm>
          <a:prstGeom prst="rect">
            <a:avLst/>
          </a:prstGeom>
          <a:noFill/>
        </p:spPr>
        <p:txBody>
          <a:bodyPr wrap="square" rtlCol="0">
            <a:spAutoFit/>
          </a:bodyPr>
          <a:lstStyle/>
          <a:p>
            <a:pPr marL="134997" indent="-404990" defTabSz="685783">
              <a:defRPr/>
            </a:pPr>
            <a:r>
              <a:rPr lang="en-GB" sz="1200" b="1" dirty="0">
                <a:solidFill>
                  <a:srgbClr val="006858"/>
                </a:solidFill>
                <a:latin typeface="Arial" panose="020B0604020202020204" pitchFamily="34" charset="0"/>
                <a:cs typeface="Arial" panose="020B0604020202020204" pitchFamily="34" charset="0"/>
              </a:rPr>
              <a:t>2. Clarify and strengthen corporate and clinical governance and accountability </a:t>
            </a:r>
            <a:r>
              <a:rPr lang="en-GB" sz="1200" b="1" dirty="0" smtClean="0">
                <a:solidFill>
                  <a:srgbClr val="006858"/>
                </a:solidFill>
                <a:latin typeface="Arial" panose="020B0604020202020204" pitchFamily="34" charset="0"/>
                <a:cs typeface="Arial" panose="020B0604020202020204" pitchFamily="34" charset="0"/>
              </a:rPr>
              <a:t>at </a:t>
            </a:r>
            <a:r>
              <a:rPr lang="en-GB" sz="1200" b="1" dirty="0">
                <a:solidFill>
                  <a:srgbClr val="006858"/>
                </a:solidFill>
                <a:latin typeface="Arial" panose="020B0604020202020204" pitchFamily="34" charset="0"/>
                <a:cs typeface="Arial" panose="020B0604020202020204" pitchFamily="34" charset="0"/>
              </a:rPr>
              <a:t>all levels </a:t>
            </a:r>
          </a:p>
        </p:txBody>
      </p:sp>
      <p:sp>
        <p:nvSpPr>
          <p:cNvPr id="8" name="TextBox 7">
            <a:extLst>
              <a:ext uri="{FF2B5EF4-FFF2-40B4-BE49-F238E27FC236}">
                <a16:creationId xmlns:a16="http://schemas.microsoft.com/office/drawing/2014/main" id="{642079C2-A499-A1D5-68FF-7E70664A15EB}"/>
              </a:ext>
            </a:extLst>
          </p:cNvPr>
          <p:cNvSpPr txBox="1"/>
          <p:nvPr/>
        </p:nvSpPr>
        <p:spPr>
          <a:xfrm>
            <a:off x="184952" y="1022062"/>
            <a:ext cx="2861124" cy="807913"/>
          </a:xfrm>
          <a:prstGeom prst="rect">
            <a:avLst/>
          </a:prstGeom>
          <a:noFill/>
        </p:spPr>
        <p:txBody>
          <a:bodyPr wrap="square" lIns="68580" tIns="34290" rIns="68580" bIns="34290" rtlCol="0" anchor="t">
            <a:spAutoFit/>
          </a:bodyPr>
          <a:lstStyle/>
          <a:p>
            <a:pPr marL="134617" indent="-404485" defTabSz="685783">
              <a:defRPr/>
            </a:pPr>
            <a:r>
              <a:rPr lang="en-GB" sz="1200" b="1" dirty="0">
                <a:solidFill>
                  <a:srgbClr val="006858"/>
                </a:solidFill>
                <a:latin typeface="Arial" panose="020B0604020202020204" pitchFamily="34" charset="0"/>
              </a:rPr>
              <a:t>1. Align and integrate hospital-based and community-based services to deliver joined-up, integrated care closer to home</a:t>
            </a:r>
            <a:endParaRPr lang="en-US" sz="1200" dirty="0">
              <a:solidFill>
                <a:srgbClr val="006152"/>
              </a:solidFill>
              <a:latin typeface="Arial" panose="020B0604020202020204" pitchFamily="34" charset="0"/>
            </a:endParaRPr>
          </a:p>
        </p:txBody>
      </p:sp>
      <p:sp>
        <p:nvSpPr>
          <p:cNvPr id="9" name="TextBox 8">
            <a:extLst>
              <a:ext uri="{FF2B5EF4-FFF2-40B4-BE49-F238E27FC236}">
                <a16:creationId xmlns:a16="http://schemas.microsoft.com/office/drawing/2014/main" id="{FFB02B19-B406-81F9-1A60-32D63996F63D}"/>
              </a:ext>
            </a:extLst>
          </p:cNvPr>
          <p:cNvSpPr txBox="1"/>
          <p:nvPr/>
        </p:nvSpPr>
        <p:spPr>
          <a:xfrm>
            <a:off x="307489" y="2578182"/>
            <a:ext cx="2165813" cy="1177245"/>
          </a:xfrm>
          <a:prstGeom prst="rect">
            <a:avLst/>
          </a:prstGeom>
          <a:noFill/>
        </p:spPr>
        <p:txBody>
          <a:bodyPr wrap="square" lIns="68580" tIns="34290" rIns="68580" bIns="34290" rtlCol="0" anchor="t">
            <a:spAutoFit/>
          </a:bodyPr>
          <a:lstStyle/>
          <a:p>
            <a:pPr marL="134776" indent="-404803" defTabSz="685783">
              <a:defRPr/>
            </a:pPr>
            <a:r>
              <a:rPr lang="en-GB" sz="1200" b="1" dirty="0">
                <a:solidFill>
                  <a:srgbClr val="006858"/>
                </a:solidFill>
                <a:latin typeface="Arial" panose="020B0604020202020204" pitchFamily="34" charset="0"/>
              </a:rPr>
              <a:t>3. Support a population-based approach to service planning and delivery which aims to address health inequalities</a:t>
            </a:r>
            <a:endParaRPr lang="en-US" sz="1200" dirty="0">
              <a:solidFill>
                <a:srgbClr val="006152"/>
              </a:solidFill>
              <a:latin typeface="Arial" panose="020B0604020202020204" pitchFamily="34" charset="0"/>
            </a:endParaRPr>
          </a:p>
        </p:txBody>
      </p:sp>
      <p:grpSp>
        <p:nvGrpSpPr>
          <p:cNvPr id="10" name="Group 9">
            <a:extLst>
              <a:ext uri="{FF2B5EF4-FFF2-40B4-BE49-F238E27FC236}">
                <a16:creationId xmlns:a16="http://schemas.microsoft.com/office/drawing/2014/main" id="{2384F5C3-2D18-6BC8-996D-4E30FC189874}"/>
              </a:ext>
            </a:extLst>
          </p:cNvPr>
          <p:cNvGrpSpPr/>
          <p:nvPr/>
        </p:nvGrpSpPr>
        <p:grpSpPr>
          <a:xfrm>
            <a:off x="2819008" y="936866"/>
            <a:ext cx="3652487" cy="3333346"/>
            <a:chOff x="3032444" y="926785"/>
            <a:chExt cx="5906302" cy="5582381"/>
          </a:xfrm>
        </p:grpSpPr>
        <p:sp>
          <p:nvSpPr>
            <p:cNvPr id="11" name="Oval 10">
              <a:extLst>
                <a:ext uri="{FF2B5EF4-FFF2-40B4-BE49-F238E27FC236}">
                  <a16:creationId xmlns:a16="http://schemas.microsoft.com/office/drawing/2014/main" id="{16231A50-2614-7FAF-6155-4914C53A01B2}"/>
                </a:ext>
              </a:extLst>
            </p:cNvPr>
            <p:cNvSpPr/>
            <p:nvPr/>
          </p:nvSpPr>
          <p:spPr>
            <a:xfrm>
              <a:off x="3889971" y="1617342"/>
              <a:ext cx="4090076" cy="4090076"/>
            </a:xfrm>
            <a:prstGeom prst="ellipse">
              <a:avLst/>
            </a:prstGeom>
            <a:noFill/>
            <a:ln w="889000" cap="flat" cmpd="sng" algn="ctr">
              <a:solidFill>
                <a:srgbClr val="BACFF0"/>
              </a:solidFill>
              <a:prstDash val="solid"/>
              <a:miter lim="800000"/>
            </a:ln>
            <a:effectLst/>
          </p:spPr>
          <p:txBody>
            <a:bodyPr rtlCol="0" anchor="ctr"/>
            <a:lstStyle/>
            <a:p>
              <a:pPr algn="ctr" defTabSz="685783">
                <a:defRPr/>
              </a:pPr>
              <a:endParaRPr lang="en-IE" sz="1500" dirty="0">
                <a:solidFill>
                  <a:prstClr val="white"/>
                </a:solidFill>
                <a:latin typeface="Arial" panose="020B0604020202020204" pitchFamily="34" charset="0"/>
              </a:endParaRPr>
            </a:p>
          </p:txBody>
        </p:sp>
        <p:grpSp>
          <p:nvGrpSpPr>
            <p:cNvPr id="12" name="Group 11">
              <a:extLst>
                <a:ext uri="{FF2B5EF4-FFF2-40B4-BE49-F238E27FC236}">
                  <a16:creationId xmlns:a16="http://schemas.microsoft.com/office/drawing/2014/main" id="{C0A7D689-867D-7502-6140-DF6E2542A3AE}"/>
                </a:ext>
              </a:extLst>
            </p:cNvPr>
            <p:cNvGrpSpPr/>
            <p:nvPr/>
          </p:nvGrpSpPr>
          <p:grpSpPr>
            <a:xfrm>
              <a:off x="5394374" y="5573166"/>
              <a:ext cx="992649" cy="936000"/>
              <a:chOff x="7448314" y="4569857"/>
              <a:chExt cx="992649" cy="936000"/>
            </a:xfrm>
          </p:grpSpPr>
          <p:grpSp>
            <p:nvGrpSpPr>
              <p:cNvPr id="46" name="Group 45">
                <a:extLst>
                  <a:ext uri="{FF2B5EF4-FFF2-40B4-BE49-F238E27FC236}">
                    <a16:creationId xmlns:a16="http://schemas.microsoft.com/office/drawing/2014/main" id="{5D4195A9-7252-D908-75DF-7946452FEADA}"/>
                  </a:ext>
                </a:extLst>
              </p:cNvPr>
              <p:cNvGrpSpPr/>
              <p:nvPr/>
            </p:nvGrpSpPr>
            <p:grpSpPr>
              <a:xfrm>
                <a:off x="7448314" y="4569857"/>
                <a:ext cx="992649" cy="936000"/>
                <a:chOff x="7448314" y="4569857"/>
                <a:chExt cx="992649" cy="936000"/>
              </a:xfrm>
            </p:grpSpPr>
            <p:sp>
              <p:nvSpPr>
                <p:cNvPr id="48" name="Oval 47">
                  <a:extLst>
                    <a:ext uri="{FF2B5EF4-FFF2-40B4-BE49-F238E27FC236}">
                      <a16:creationId xmlns:a16="http://schemas.microsoft.com/office/drawing/2014/main" id="{90F96C64-ED2F-A9EC-3E02-FAE7125AA717}"/>
                    </a:ext>
                  </a:extLst>
                </p:cNvPr>
                <p:cNvSpPr>
                  <a:spLocks noChangeAspect="1"/>
                </p:cNvSpPr>
                <p:nvPr/>
              </p:nvSpPr>
              <p:spPr>
                <a:xfrm>
                  <a:off x="7448314" y="4569857"/>
                  <a:ext cx="992649" cy="936000"/>
                </a:xfrm>
                <a:prstGeom prst="ellipse">
                  <a:avLst/>
                </a:prstGeom>
                <a:solidFill>
                  <a:srgbClr val="ED7D31">
                    <a:lumMod val="75000"/>
                  </a:srgbClr>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49" name="Oval 48">
                  <a:extLst>
                    <a:ext uri="{FF2B5EF4-FFF2-40B4-BE49-F238E27FC236}">
                      <a16:creationId xmlns:a16="http://schemas.microsoft.com/office/drawing/2014/main" id="{230738ED-BAAC-17FE-5347-873E639512A4}"/>
                    </a:ext>
                  </a:extLst>
                </p:cNvPr>
                <p:cNvSpPr>
                  <a:spLocks noChangeAspect="1"/>
                </p:cNvSpPr>
                <p:nvPr/>
              </p:nvSpPr>
              <p:spPr>
                <a:xfrm>
                  <a:off x="7601031" y="4713857"/>
                  <a:ext cx="687213" cy="648000"/>
                </a:xfrm>
                <a:prstGeom prst="ellipse">
                  <a:avLst/>
                </a:prstGeom>
                <a:solidFill>
                  <a:srgbClr val="FFFFFF"/>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grpSp>
          <p:pic>
            <p:nvPicPr>
              <p:cNvPr id="47" name="Graphic 6" descr="Universal access outline">
                <a:extLst>
                  <a:ext uri="{FF2B5EF4-FFF2-40B4-BE49-F238E27FC236}">
                    <a16:creationId xmlns:a16="http://schemas.microsoft.com/office/drawing/2014/main" id="{BA204CD7-09E0-0EE6-F074-7FC4696F2DB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666014" y="4694613"/>
                <a:ext cx="609428" cy="609428"/>
              </a:xfrm>
              <a:prstGeom prst="rect">
                <a:avLst/>
              </a:prstGeom>
            </p:spPr>
          </p:pic>
        </p:grpSp>
        <p:grpSp>
          <p:nvGrpSpPr>
            <p:cNvPr id="13" name="Group 12">
              <a:extLst>
                <a:ext uri="{FF2B5EF4-FFF2-40B4-BE49-F238E27FC236}">
                  <a16:creationId xmlns:a16="http://schemas.microsoft.com/office/drawing/2014/main" id="{3076F697-5599-AA14-FAFA-CDCBAB7C811E}"/>
                </a:ext>
              </a:extLst>
            </p:cNvPr>
            <p:cNvGrpSpPr/>
            <p:nvPr/>
          </p:nvGrpSpPr>
          <p:grpSpPr>
            <a:xfrm>
              <a:off x="3398008" y="1691056"/>
              <a:ext cx="992649" cy="936000"/>
              <a:chOff x="3436108" y="1476009"/>
              <a:chExt cx="992649" cy="936000"/>
            </a:xfrm>
          </p:grpSpPr>
          <p:grpSp>
            <p:nvGrpSpPr>
              <p:cNvPr id="42" name="Group 41">
                <a:extLst>
                  <a:ext uri="{FF2B5EF4-FFF2-40B4-BE49-F238E27FC236}">
                    <a16:creationId xmlns:a16="http://schemas.microsoft.com/office/drawing/2014/main" id="{A4690BBC-F865-946E-988C-9479A3B71FCB}"/>
                  </a:ext>
                </a:extLst>
              </p:cNvPr>
              <p:cNvGrpSpPr/>
              <p:nvPr/>
            </p:nvGrpSpPr>
            <p:grpSpPr>
              <a:xfrm>
                <a:off x="3436108" y="1476009"/>
                <a:ext cx="992649" cy="936000"/>
                <a:chOff x="3436108" y="1476009"/>
                <a:chExt cx="992649" cy="936000"/>
              </a:xfrm>
            </p:grpSpPr>
            <p:sp>
              <p:nvSpPr>
                <p:cNvPr id="44" name="Oval 43">
                  <a:extLst>
                    <a:ext uri="{FF2B5EF4-FFF2-40B4-BE49-F238E27FC236}">
                      <a16:creationId xmlns:a16="http://schemas.microsoft.com/office/drawing/2014/main" id="{DC7E73BB-7654-CA1F-5170-F739ED57C563}"/>
                    </a:ext>
                  </a:extLst>
                </p:cNvPr>
                <p:cNvSpPr>
                  <a:spLocks noChangeAspect="1"/>
                </p:cNvSpPr>
                <p:nvPr/>
              </p:nvSpPr>
              <p:spPr>
                <a:xfrm>
                  <a:off x="3436108" y="1476009"/>
                  <a:ext cx="992649" cy="936000"/>
                </a:xfrm>
                <a:prstGeom prst="ellipse">
                  <a:avLst/>
                </a:prstGeom>
                <a:solidFill>
                  <a:srgbClr val="ED7D31"/>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45" name="Oval 44">
                  <a:extLst>
                    <a:ext uri="{FF2B5EF4-FFF2-40B4-BE49-F238E27FC236}">
                      <a16:creationId xmlns:a16="http://schemas.microsoft.com/office/drawing/2014/main" id="{1C898C24-A8D7-E9C7-91EA-5E3EBCC434A0}"/>
                    </a:ext>
                  </a:extLst>
                </p:cNvPr>
                <p:cNvSpPr>
                  <a:spLocks noChangeAspect="1"/>
                </p:cNvSpPr>
                <p:nvPr/>
              </p:nvSpPr>
              <p:spPr>
                <a:xfrm>
                  <a:off x="3588825" y="1620009"/>
                  <a:ext cx="687213" cy="648000"/>
                </a:xfrm>
                <a:prstGeom prst="ellipse">
                  <a:avLst/>
                </a:prstGeom>
                <a:solidFill>
                  <a:srgbClr val="FFFFFF"/>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grpSp>
          <p:pic>
            <p:nvPicPr>
              <p:cNvPr id="43" name="Graphic 11" descr="Puzzle pieces outline">
                <a:extLst>
                  <a:ext uri="{FF2B5EF4-FFF2-40B4-BE49-F238E27FC236}">
                    <a16:creationId xmlns:a16="http://schemas.microsoft.com/office/drawing/2014/main" id="{B4CF5438-E17C-4B64-E2BB-C6688443F4C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3652109" y="1613404"/>
                <a:ext cx="595785" cy="595785"/>
              </a:xfrm>
              <a:prstGeom prst="rect">
                <a:avLst/>
              </a:prstGeom>
            </p:spPr>
          </p:pic>
        </p:grpSp>
        <p:grpSp>
          <p:nvGrpSpPr>
            <p:cNvPr id="14" name="Group 13">
              <a:extLst>
                <a:ext uri="{FF2B5EF4-FFF2-40B4-BE49-F238E27FC236}">
                  <a16:creationId xmlns:a16="http://schemas.microsoft.com/office/drawing/2014/main" id="{9388E5F2-34B2-8387-954A-0C64F242638A}"/>
                </a:ext>
              </a:extLst>
            </p:cNvPr>
            <p:cNvGrpSpPr/>
            <p:nvPr/>
          </p:nvGrpSpPr>
          <p:grpSpPr>
            <a:xfrm>
              <a:off x="7411064" y="4791163"/>
              <a:ext cx="992649" cy="936000"/>
              <a:chOff x="7501440" y="1585213"/>
              <a:chExt cx="992649" cy="936000"/>
            </a:xfrm>
          </p:grpSpPr>
          <p:sp>
            <p:nvSpPr>
              <p:cNvPr id="39" name="Oval 38">
                <a:extLst>
                  <a:ext uri="{FF2B5EF4-FFF2-40B4-BE49-F238E27FC236}">
                    <a16:creationId xmlns:a16="http://schemas.microsoft.com/office/drawing/2014/main" id="{652A6E8F-3AAD-3D87-2CB5-0B003AC31869}"/>
                  </a:ext>
                </a:extLst>
              </p:cNvPr>
              <p:cNvSpPr>
                <a:spLocks noChangeAspect="1"/>
              </p:cNvSpPr>
              <p:nvPr/>
            </p:nvSpPr>
            <p:spPr>
              <a:xfrm>
                <a:off x="7501440" y="1585213"/>
                <a:ext cx="992649" cy="936000"/>
              </a:xfrm>
              <a:prstGeom prst="ellipse">
                <a:avLst/>
              </a:prstGeom>
              <a:solidFill>
                <a:srgbClr val="006858"/>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40" name="Oval 39">
                <a:extLst>
                  <a:ext uri="{FF2B5EF4-FFF2-40B4-BE49-F238E27FC236}">
                    <a16:creationId xmlns:a16="http://schemas.microsoft.com/office/drawing/2014/main" id="{1F1C7443-85E3-DC4E-FBEB-FC2EBE4F449F}"/>
                  </a:ext>
                </a:extLst>
              </p:cNvPr>
              <p:cNvSpPr>
                <a:spLocks noChangeAspect="1"/>
              </p:cNvSpPr>
              <p:nvPr/>
            </p:nvSpPr>
            <p:spPr>
              <a:xfrm>
                <a:off x="7654157" y="1729213"/>
                <a:ext cx="687213" cy="648000"/>
              </a:xfrm>
              <a:prstGeom prst="ellipse">
                <a:avLst/>
              </a:prstGeom>
              <a:solidFill>
                <a:srgbClr val="FFFFFF"/>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pic>
            <p:nvPicPr>
              <p:cNvPr id="41" name="Graphic 17" descr="Blueprint outline">
                <a:extLst>
                  <a:ext uri="{FF2B5EF4-FFF2-40B4-BE49-F238E27FC236}">
                    <a16:creationId xmlns:a16="http://schemas.microsoft.com/office/drawing/2014/main" id="{8E395BCD-8790-0E0C-2479-833035A56C6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7701321" y="1750197"/>
                <a:ext cx="592883" cy="592883"/>
              </a:xfrm>
              <a:prstGeom prst="rect">
                <a:avLst/>
              </a:prstGeom>
            </p:spPr>
          </p:pic>
        </p:grpSp>
        <p:grpSp>
          <p:nvGrpSpPr>
            <p:cNvPr id="15" name="Group 14">
              <a:extLst>
                <a:ext uri="{FF2B5EF4-FFF2-40B4-BE49-F238E27FC236}">
                  <a16:creationId xmlns:a16="http://schemas.microsoft.com/office/drawing/2014/main" id="{383F2C09-B991-D45A-D5FD-8047EB40DCFA}"/>
                </a:ext>
              </a:extLst>
            </p:cNvPr>
            <p:cNvGrpSpPr/>
            <p:nvPr/>
          </p:nvGrpSpPr>
          <p:grpSpPr>
            <a:xfrm>
              <a:off x="7946097" y="3255413"/>
              <a:ext cx="992649" cy="936000"/>
              <a:chOff x="3436108" y="4699941"/>
              <a:chExt cx="992649" cy="936000"/>
            </a:xfrm>
          </p:grpSpPr>
          <p:grpSp>
            <p:nvGrpSpPr>
              <p:cNvPr id="35" name="Group 34">
                <a:extLst>
                  <a:ext uri="{FF2B5EF4-FFF2-40B4-BE49-F238E27FC236}">
                    <a16:creationId xmlns:a16="http://schemas.microsoft.com/office/drawing/2014/main" id="{612D6538-0035-335B-FD58-62DB6CD831BF}"/>
                  </a:ext>
                </a:extLst>
              </p:cNvPr>
              <p:cNvGrpSpPr/>
              <p:nvPr/>
            </p:nvGrpSpPr>
            <p:grpSpPr>
              <a:xfrm>
                <a:off x="3436108" y="4699941"/>
                <a:ext cx="992649" cy="936000"/>
                <a:chOff x="3436108" y="4699941"/>
                <a:chExt cx="992649" cy="936000"/>
              </a:xfrm>
            </p:grpSpPr>
            <p:sp>
              <p:nvSpPr>
                <p:cNvPr id="37" name="Oval 36">
                  <a:extLst>
                    <a:ext uri="{FF2B5EF4-FFF2-40B4-BE49-F238E27FC236}">
                      <a16:creationId xmlns:a16="http://schemas.microsoft.com/office/drawing/2014/main" id="{267A8EF6-88D0-6B38-E77E-A1B8CC62422A}"/>
                    </a:ext>
                  </a:extLst>
                </p:cNvPr>
                <p:cNvSpPr>
                  <a:spLocks noChangeAspect="1"/>
                </p:cNvSpPr>
                <p:nvPr/>
              </p:nvSpPr>
              <p:spPr>
                <a:xfrm>
                  <a:off x="3436108" y="4699941"/>
                  <a:ext cx="992649" cy="936000"/>
                </a:xfrm>
                <a:prstGeom prst="ellipse">
                  <a:avLst/>
                </a:prstGeom>
                <a:solidFill>
                  <a:srgbClr val="FFC000">
                    <a:lumMod val="40000"/>
                    <a:lumOff val="60000"/>
                  </a:srgbClr>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38" name="Oval 37">
                  <a:extLst>
                    <a:ext uri="{FF2B5EF4-FFF2-40B4-BE49-F238E27FC236}">
                      <a16:creationId xmlns:a16="http://schemas.microsoft.com/office/drawing/2014/main" id="{73A0361F-701D-D7B3-B00E-7A5D91541BAF}"/>
                    </a:ext>
                  </a:extLst>
                </p:cNvPr>
                <p:cNvSpPr>
                  <a:spLocks noChangeAspect="1"/>
                </p:cNvSpPr>
                <p:nvPr/>
              </p:nvSpPr>
              <p:spPr>
                <a:xfrm>
                  <a:off x="3588825" y="4843941"/>
                  <a:ext cx="687213" cy="648000"/>
                </a:xfrm>
                <a:prstGeom prst="ellipse">
                  <a:avLst/>
                </a:prstGeom>
                <a:solidFill>
                  <a:srgbClr val="FFFFFF"/>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grpSp>
          <p:pic>
            <p:nvPicPr>
              <p:cNvPr id="36" name="Graphic 20" descr="Microscope outline">
                <a:extLst>
                  <a:ext uri="{FF2B5EF4-FFF2-40B4-BE49-F238E27FC236}">
                    <a16:creationId xmlns:a16="http://schemas.microsoft.com/office/drawing/2014/main" id="{465E4E74-E168-9D8D-FE4D-AAE9155188F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3602314" y="4843941"/>
                <a:ext cx="595785" cy="595785"/>
              </a:xfrm>
              <a:prstGeom prst="rect">
                <a:avLst/>
              </a:prstGeom>
            </p:spPr>
          </p:pic>
        </p:grpSp>
        <p:grpSp>
          <p:nvGrpSpPr>
            <p:cNvPr id="16" name="Group 15">
              <a:extLst>
                <a:ext uri="{FF2B5EF4-FFF2-40B4-BE49-F238E27FC236}">
                  <a16:creationId xmlns:a16="http://schemas.microsoft.com/office/drawing/2014/main" id="{C04365A8-BB1E-320B-58B9-712B1C051513}"/>
                </a:ext>
              </a:extLst>
            </p:cNvPr>
            <p:cNvGrpSpPr/>
            <p:nvPr/>
          </p:nvGrpSpPr>
          <p:grpSpPr>
            <a:xfrm>
              <a:off x="7464727" y="1675987"/>
              <a:ext cx="992649" cy="936000"/>
              <a:chOff x="2748895" y="3127156"/>
              <a:chExt cx="992649" cy="936000"/>
            </a:xfrm>
          </p:grpSpPr>
          <p:sp>
            <p:nvSpPr>
              <p:cNvPr id="32" name="Oval 31">
                <a:extLst>
                  <a:ext uri="{FF2B5EF4-FFF2-40B4-BE49-F238E27FC236}">
                    <a16:creationId xmlns:a16="http://schemas.microsoft.com/office/drawing/2014/main" id="{42772CB6-65AF-7678-2C93-FC8F979F284E}"/>
                  </a:ext>
                </a:extLst>
              </p:cNvPr>
              <p:cNvSpPr>
                <a:spLocks noChangeAspect="1"/>
              </p:cNvSpPr>
              <p:nvPr/>
            </p:nvSpPr>
            <p:spPr>
              <a:xfrm>
                <a:off x="2748895" y="3127156"/>
                <a:ext cx="992649" cy="936000"/>
              </a:xfrm>
              <a:prstGeom prst="ellipse">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33" name="Oval 32">
                <a:extLst>
                  <a:ext uri="{FF2B5EF4-FFF2-40B4-BE49-F238E27FC236}">
                    <a16:creationId xmlns:a16="http://schemas.microsoft.com/office/drawing/2014/main" id="{F7D859AF-B82E-E450-3397-5BDC98ED89E7}"/>
                  </a:ext>
                </a:extLst>
              </p:cNvPr>
              <p:cNvSpPr>
                <a:spLocks noChangeAspect="1"/>
              </p:cNvSpPr>
              <p:nvPr/>
            </p:nvSpPr>
            <p:spPr>
              <a:xfrm>
                <a:off x="2901612" y="3271156"/>
                <a:ext cx="687213" cy="648000"/>
              </a:xfrm>
              <a:prstGeom prst="ellipse">
                <a:avLst/>
              </a:prstGeom>
              <a:solidFill>
                <a:srgbClr val="FFFFFF"/>
              </a:solidFill>
              <a:ln w="12700" cap="flat" cmpd="sng" algn="ctr">
                <a:solidFill>
                  <a:srgbClr val="4472C4">
                    <a:shade val="50000"/>
                  </a:srgbClr>
                </a:solid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pic>
            <p:nvPicPr>
              <p:cNvPr id="34" name="Graphic 26" descr="Link outline">
                <a:extLst>
                  <a:ext uri="{FF2B5EF4-FFF2-40B4-BE49-F238E27FC236}">
                    <a16:creationId xmlns:a16="http://schemas.microsoft.com/office/drawing/2014/main" id="{2DD15077-956E-3591-0130-B753C923193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962044" y="3301391"/>
                <a:ext cx="611160" cy="611160"/>
              </a:xfrm>
              <a:prstGeom prst="rect">
                <a:avLst/>
              </a:prstGeom>
            </p:spPr>
          </p:pic>
        </p:grpSp>
        <p:grpSp>
          <p:nvGrpSpPr>
            <p:cNvPr id="17" name="Group 16">
              <a:extLst>
                <a:ext uri="{FF2B5EF4-FFF2-40B4-BE49-F238E27FC236}">
                  <a16:creationId xmlns:a16="http://schemas.microsoft.com/office/drawing/2014/main" id="{95A0F908-8337-0D3F-018A-D9BDE6A12E4E}"/>
                </a:ext>
              </a:extLst>
            </p:cNvPr>
            <p:cNvGrpSpPr/>
            <p:nvPr/>
          </p:nvGrpSpPr>
          <p:grpSpPr>
            <a:xfrm>
              <a:off x="3388791" y="4908140"/>
              <a:ext cx="992649" cy="936000"/>
              <a:chOff x="5387418" y="736450"/>
              <a:chExt cx="992649" cy="936000"/>
            </a:xfrm>
          </p:grpSpPr>
          <p:sp>
            <p:nvSpPr>
              <p:cNvPr id="29" name="Oval 28">
                <a:extLst>
                  <a:ext uri="{FF2B5EF4-FFF2-40B4-BE49-F238E27FC236}">
                    <a16:creationId xmlns:a16="http://schemas.microsoft.com/office/drawing/2014/main" id="{E595FE6E-D683-B9E4-AC4E-0BE3DA3D0EB3}"/>
                  </a:ext>
                </a:extLst>
              </p:cNvPr>
              <p:cNvSpPr>
                <a:spLocks noChangeAspect="1"/>
              </p:cNvSpPr>
              <p:nvPr/>
            </p:nvSpPr>
            <p:spPr>
              <a:xfrm>
                <a:off x="5387418" y="736450"/>
                <a:ext cx="992649" cy="936000"/>
              </a:xfrm>
              <a:prstGeom prst="ellipse">
                <a:avLst/>
              </a:prstGeom>
              <a:solidFill>
                <a:srgbClr val="FFC000"/>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30" name="Oval 29">
                <a:extLst>
                  <a:ext uri="{FF2B5EF4-FFF2-40B4-BE49-F238E27FC236}">
                    <a16:creationId xmlns:a16="http://schemas.microsoft.com/office/drawing/2014/main" id="{65AB91A1-B65C-E954-6867-E197C0FBE2C0}"/>
                  </a:ext>
                </a:extLst>
              </p:cNvPr>
              <p:cNvSpPr>
                <a:spLocks noChangeAspect="1"/>
              </p:cNvSpPr>
              <p:nvPr/>
            </p:nvSpPr>
            <p:spPr>
              <a:xfrm>
                <a:off x="5540135" y="880450"/>
                <a:ext cx="687213" cy="648000"/>
              </a:xfrm>
              <a:prstGeom prst="ellipse">
                <a:avLst/>
              </a:prstGeom>
              <a:solidFill>
                <a:srgbClr val="FFFFFF"/>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pic>
            <p:nvPicPr>
              <p:cNvPr id="31" name="Graphic 30" descr="Map with pin outline">
                <a:extLst>
                  <a:ext uri="{FF2B5EF4-FFF2-40B4-BE49-F238E27FC236}">
                    <a16:creationId xmlns:a16="http://schemas.microsoft.com/office/drawing/2014/main" id="{E01CCD25-1918-6675-5F02-D796353BE55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5645244" y="914905"/>
                <a:ext cx="473441" cy="473441"/>
              </a:xfrm>
              <a:prstGeom prst="rect">
                <a:avLst/>
              </a:prstGeom>
            </p:spPr>
          </p:pic>
        </p:grpSp>
        <p:grpSp>
          <p:nvGrpSpPr>
            <p:cNvPr id="18" name="Group 17">
              <a:extLst>
                <a:ext uri="{FF2B5EF4-FFF2-40B4-BE49-F238E27FC236}">
                  <a16:creationId xmlns:a16="http://schemas.microsoft.com/office/drawing/2014/main" id="{9DD61090-1FE2-1EAF-FBA3-648F1C1F67DF}"/>
                </a:ext>
              </a:extLst>
            </p:cNvPr>
            <p:cNvGrpSpPr/>
            <p:nvPr/>
          </p:nvGrpSpPr>
          <p:grpSpPr>
            <a:xfrm>
              <a:off x="3032444" y="3277889"/>
              <a:ext cx="992649" cy="936000"/>
              <a:chOff x="3070544" y="3062842"/>
              <a:chExt cx="992649" cy="936000"/>
            </a:xfrm>
          </p:grpSpPr>
          <p:grpSp>
            <p:nvGrpSpPr>
              <p:cNvPr id="25" name="Group 24">
                <a:extLst>
                  <a:ext uri="{FF2B5EF4-FFF2-40B4-BE49-F238E27FC236}">
                    <a16:creationId xmlns:a16="http://schemas.microsoft.com/office/drawing/2014/main" id="{E5230913-F453-293E-728A-849895B7B287}"/>
                  </a:ext>
                </a:extLst>
              </p:cNvPr>
              <p:cNvGrpSpPr/>
              <p:nvPr/>
            </p:nvGrpSpPr>
            <p:grpSpPr>
              <a:xfrm>
                <a:off x="3070544" y="3062842"/>
                <a:ext cx="992649" cy="936000"/>
                <a:chOff x="5437965" y="5361857"/>
                <a:chExt cx="992649" cy="936000"/>
              </a:xfrm>
            </p:grpSpPr>
            <p:sp>
              <p:nvSpPr>
                <p:cNvPr id="27" name="Oval 26">
                  <a:extLst>
                    <a:ext uri="{FF2B5EF4-FFF2-40B4-BE49-F238E27FC236}">
                      <a16:creationId xmlns:a16="http://schemas.microsoft.com/office/drawing/2014/main" id="{9C662859-7CE5-C9F6-3C86-B0A48B461FC9}"/>
                    </a:ext>
                  </a:extLst>
                </p:cNvPr>
                <p:cNvSpPr>
                  <a:spLocks noChangeAspect="1"/>
                </p:cNvSpPr>
                <p:nvPr/>
              </p:nvSpPr>
              <p:spPr>
                <a:xfrm>
                  <a:off x="5437965" y="5361857"/>
                  <a:ext cx="992649" cy="936000"/>
                </a:xfrm>
                <a:prstGeom prst="ellipse">
                  <a:avLst/>
                </a:prstGeom>
                <a:solidFill>
                  <a:srgbClr val="70AD47">
                    <a:lumMod val="40000"/>
                    <a:lumOff val="60000"/>
                  </a:srgbClr>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28" name="Oval 27">
                  <a:extLst>
                    <a:ext uri="{FF2B5EF4-FFF2-40B4-BE49-F238E27FC236}">
                      <a16:creationId xmlns:a16="http://schemas.microsoft.com/office/drawing/2014/main" id="{E3B6CAAC-CAA9-EB1E-E4C3-FFF71C91AFB3}"/>
                    </a:ext>
                  </a:extLst>
                </p:cNvPr>
                <p:cNvSpPr>
                  <a:spLocks noChangeAspect="1"/>
                </p:cNvSpPr>
                <p:nvPr/>
              </p:nvSpPr>
              <p:spPr>
                <a:xfrm>
                  <a:off x="5590682" y="5505857"/>
                  <a:ext cx="687213" cy="648000"/>
                </a:xfrm>
                <a:prstGeom prst="ellipse">
                  <a:avLst/>
                </a:prstGeom>
                <a:solidFill>
                  <a:srgbClr val="FFFFFF"/>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grpSp>
          <p:pic>
            <p:nvPicPr>
              <p:cNvPr id="26" name="Graphic 33" descr="Influencer outline">
                <a:extLst>
                  <a:ext uri="{FF2B5EF4-FFF2-40B4-BE49-F238E27FC236}">
                    <a16:creationId xmlns:a16="http://schemas.microsoft.com/office/drawing/2014/main" id="{AE4C8A06-0A06-AAEA-D6D8-78282E82A02A}"/>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a:off x="3238911" y="3172351"/>
                <a:ext cx="674032" cy="674032"/>
              </a:xfrm>
              <a:prstGeom prst="rect">
                <a:avLst/>
              </a:prstGeom>
            </p:spPr>
          </p:pic>
        </p:grpSp>
        <p:pic>
          <p:nvPicPr>
            <p:cNvPr id="19" name="Picture 18">
              <a:extLst>
                <a:ext uri="{FF2B5EF4-FFF2-40B4-BE49-F238E27FC236}">
                  <a16:creationId xmlns:a16="http://schemas.microsoft.com/office/drawing/2014/main" id="{B0B8EE9C-FD22-1BC7-3378-79ADE68D0F1D}"/>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859" b="93662" l="10000" r="90000">
                          <a14:foregroundMark x1="25600" y1="93662" x2="37600" y2="89789"/>
                          <a14:foregroundMark x1="67200" y1="28873" x2="74800" y2="17606"/>
                          <a14:foregroundMark x1="72800" y1="44366" x2="87200" y2="32746"/>
                          <a14:foregroundMark x1="87200" y1="32746" x2="87600" y2="16549"/>
                          <a14:foregroundMark x1="87600" y1="16549" x2="71200" y2="9507"/>
                          <a14:foregroundMark x1="71200" y1="9507" x2="49200" y2="17254"/>
                          <a14:foregroundMark x1="49200" y1="17254" x2="41200" y2="23239"/>
                          <a14:foregroundMark x1="59200" y1="17606" x2="72800" y2="33451"/>
                          <a14:foregroundMark x1="75200" y1="31690" x2="55200" y2="28169"/>
                          <a14:foregroundMark x1="55200" y1="28169" x2="54400" y2="23944"/>
                          <a14:foregroundMark x1="56400" y1="19718" x2="67600" y2="35211"/>
                          <a14:backgroundMark x1="6400" y1="21479" x2="41600" y2="704"/>
                          <a14:backgroundMark x1="41600" y1="704" x2="42000" y2="704"/>
                          <a14:backgroundMark x1="80800" y1="97887" x2="99200" y2="83803"/>
                          <a14:backgroundMark x1="6800" y1="98592" x2="0" y2="82394"/>
                        </a14:backgroundRemoval>
                      </a14:imgEffect>
                    </a14:imgLayer>
                  </a14:imgProps>
                </a:ext>
              </a:extLst>
            </a:blip>
            <a:stretch>
              <a:fillRect/>
            </a:stretch>
          </p:blipFill>
          <p:spPr>
            <a:xfrm>
              <a:off x="4055350" y="1657397"/>
              <a:ext cx="3577030" cy="4063507"/>
            </a:xfrm>
            <a:prstGeom prst="rect">
              <a:avLst/>
            </a:prstGeom>
          </p:spPr>
        </p:pic>
        <p:grpSp>
          <p:nvGrpSpPr>
            <p:cNvPr id="20" name="Group 19">
              <a:extLst>
                <a:ext uri="{FF2B5EF4-FFF2-40B4-BE49-F238E27FC236}">
                  <a16:creationId xmlns:a16="http://schemas.microsoft.com/office/drawing/2014/main" id="{73BAC56E-99BA-7AFB-C064-FADA7610E6BF}"/>
                </a:ext>
              </a:extLst>
            </p:cNvPr>
            <p:cNvGrpSpPr/>
            <p:nvPr/>
          </p:nvGrpSpPr>
          <p:grpSpPr>
            <a:xfrm>
              <a:off x="5431367" y="926785"/>
              <a:ext cx="992649" cy="936000"/>
              <a:chOff x="5469467" y="836730"/>
              <a:chExt cx="992649" cy="936000"/>
            </a:xfrm>
          </p:grpSpPr>
          <p:grpSp>
            <p:nvGrpSpPr>
              <p:cNvPr id="21" name="Group 20">
                <a:extLst>
                  <a:ext uri="{FF2B5EF4-FFF2-40B4-BE49-F238E27FC236}">
                    <a16:creationId xmlns:a16="http://schemas.microsoft.com/office/drawing/2014/main" id="{79406030-E492-D405-7500-E057E84506DA}"/>
                  </a:ext>
                </a:extLst>
              </p:cNvPr>
              <p:cNvGrpSpPr/>
              <p:nvPr/>
            </p:nvGrpSpPr>
            <p:grpSpPr>
              <a:xfrm>
                <a:off x="5469467" y="836730"/>
                <a:ext cx="992649" cy="936000"/>
                <a:chOff x="5469467" y="836730"/>
                <a:chExt cx="992649" cy="936000"/>
              </a:xfrm>
            </p:grpSpPr>
            <p:sp>
              <p:nvSpPr>
                <p:cNvPr id="23" name="Oval 22">
                  <a:extLst>
                    <a:ext uri="{FF2B5EF4-FFF2-40B4-BE49-F238E27FC236}">
                      <a16:creationId xmlns:a16="http://schemas.microsoft.com/office/drawing/2014/main" id="{C91A74B7-BEB6-72B0-7BBA-EB118A6AB29B}"/>
                    </a:ext>
                  </a:extLst>
                </p:cNvPr>
                <p:cNvSpPr>
                  <a:spLocks noChangeAspect="1"/>
                </p:cNvSpPr>
                <p:nvPr/>
              </p:nvSpPr>
              <p:spPr>
                <a:xfrm>
                  <a:off x="5469467" y="836730"/>
                  <a:ext cx="992649" cy="936000"/>
                </a:xfrm>
                <a:prstGeom prst="ellipse">
                  <a:avLst/>
                </a:prstGeom>
                <a:solidFill>
                  <a:srgbClr val="7030A0"/>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sp>
              <p:nvSpPr>
                <p:cNvPr id="24" name="Oval 23">
                  <a:extLst>
                    <a:ext uri="{FF2B5EF4-FFF2-40B4-BE49-F238E27FC236}">
                      <a16:creationId xmlns:a16="http://schemas.microsoft.com/office/drawing/2014/main" id="{4F8A9AE9-67C8-D911-663C-4F4144B54DBF}"/>
                    </a:ext>
                  </a:extLst>
                </p:cNvPr>
                <p:cNvSpPr>
                  <a:spLocks noChangeAspect="1"/>
                </p:cNvSpPr>
                <p:nvPr/>
              </p:nvSpPr>
              <p:spPr>
                <a:xfrm>
                  <a:off x="5622184" y="982307"/>
                  <a:ext cx="687213" cy="648000"/>
                </a:xfrm>
                <a:prstGeom prst="ellipse">
                  <a:avLst/>
                </a:prstGeom>
                <a:solidFill>
                  <a:srgbClr val="FFFFFF"/>
                </a:solidFill>
                <a:ln w="12700" cap="flat" cmpd="sng" algn="ctr">
                  <a:noFill/>
                  <a:prstDash val="solid"/>
                  <a:miter lim="800000"/>
                </a:ln>
                <a:effectLst/>
              </p:spPr>
              <p:txBody>
                <a:bodyPr rtlCol="0" anchor="ctr"/>
                <a:lstStyle/>
                <a:p>
                  <a:pPr algn="ctr" defTabSz="685783">
                    <a:defRPr/>
                  </a:pPr>
                  <a:endParaRPr lang="en-GB" dirty="0">
                    <a:solidFill>
                      <a:prstClr val="white"/>
                    </a:solidFill>
                    <a:latin typeface="Arial" panose="020B0604020202020204" pitchFamily="34" charset="0"/>
                  </a:endParaRPr>
                </a:p>
              </p:txBody>
            </p:sp>
          </p:grpSp>
          <p:pic>
            <p:nvPicPr>
              <p:cNvPr id="22" name="Graphic 43" descr="Cycle with people outline">
                <a:extLst>
                  <a:ext uri="{FF2B5EF4-FFF2-40B4-BE49-F238E27FC236}">
                    <a16:creationId xmlns:a16="http://schemas.microsoft.com/office/drawing/2014/main" id="{19F40CFB-063E-256A-9097-3F5DF148EB4D}"/>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 xmlns:asvg="http://schemas.microsoft.com/office/drawing/2016/SVG/main" r:embed="rId19"/>
                  </a:ext>
                </a:extLst>
              </a:blip>
              <a:stretch>
                <a:fillRect/>
              </a:stretch>
            </p:blipFill>
            <p:spPr>
              <a:xfrm>
                <a:off x="5630215" y="948259"/>
                <a:ext cx="685788" cy="685788"/>
              </a:xfrm>
              <a:prstGeom prst="rect">
                <a:avLst/>
              </a:prstGeom>
            </p:spPr>
          </p:pic>
        </p:grpSp>
      </p:grpSp>
      <p:sp>
        <p:nvSpPr>
          <p:cNvPr id="50" name="TextBox 49">
            <a:extLst>
              <a:ext uri="{FF2B5EF4-FFF2-40B4-BE49-F238E27FC236}">
                <a16:creationId xmlns:a16="http://schemas.microsoft.com/office/drawing/2014/main" id="{FBFF7B75-9797-B3D8-358C-BE565F4AD07C}"/>
              </a:ext>
            </a:extLst>
          </p:cNvPr>
          <p:cNvSpPr txBox="1"/>
          <p:nvPr/>
        </p:nvSpPr>
        <p:spPr>
          <a:xfrm>
            <a:off x="2401668" y="4236348"/>
            <a:ext cx="4415549" cy="807913"/>
          </a:xfrm>
          <a:prstGeom prst="rect">
            <a:avLst/>
          </a:prstGeom>
          <a:noFill/>
        </p:spPr>
        <p:txBody>
          <a:bodyPr wrap="square" lIns="68580" tIns="34290" rIns="68580" bIns="34290" rtlCol="0" anchor="t">
            <a:spAutoFit/>
          </a:bodyPr>
          <a:lstStyle/>
          <a:p>
            <a:pPr marL="134776" indent="-404803" defTabSz="685783">
              <a:defRPr/>
            </a:pPr>
            <a:r>
              <a:rPr lang="en-GB" sz="1200" b="1" dirty="0">
                <a:solidFill>
                  <a:srgbClr val="006858"/>
                </a:solidFill>
                <a:latin typeface="Arial" panose="020B0604020202020204" pitchFamily="34" charset="0"/>
                <a:ea typeface="Calibri"/>
              </a:rPr>
              <a:t>5. Run an efficient, highly productive, and transparent health and social care service with aligned incentives to provide people with timely access to safe, high-quality and integrated care.</a:t>
            </a:r>
            <a:endParaRPr lang="en-GB" sz="1200" b="1" dirty="0">
              <a:solidFill>
                <a:srgbClr val="006858"/>
              </a:solidFill>
              <a:latin typeface="Arial" panose="020B0604020202020204" pitchFamily="34" charset="0"/>
              <a:ea typeface="Calibri"/>
              <a:cs typeface="Arial" panose="020B0604020202020204" pitchFamily="34" charset="0"/>
            </a:endParaRPr>
          </a:p>
        </p:txBody>
      </p:sp>
      <p:sp>
        <p:nvSpPr>
          <p:cNvPr id="51" name="TextBox 50">
            <a:extLst>
              <a:ext uri="{FF2B5EF4-FFF2-40B4-BE49-F238E27FC236}">
                <a16:creationId xmlns:a16="http://schemas.microsoft.com/office/drawing/2014/main" id="{0E6710BF-240D-0F58-6C1C-0AA4DB96EC63}"/>
              </a:ext>
            </a:extLst>
          </p:cNvPr>
          <p:cNvSpPr txBox="1"/>
          <p:nvPr/>
        </p:nvSpPr>
        <p:spPr>
          <a:xfrm>
            <a:off x="7230718" y="4773875"/>
            <a:ext cx="2343617" cy="199863"/>
          </a:xfrm>
          <a:prstGeom prst="rect">
            <a:avLst/>
          </a:prstGeom>
          <a:noFill/>
        </p:spPr>
        <p:txBody>
          <a:bodyPr wrap="square" rtlCol="0">
            <a:spAutoFit/>
          </a:bodyPr>
          <a:lstStyle/>
          <a:p>
            <a:pPr algn="ctr" defTabSz="685783">
              <a:lnSpc>
                <a:spcPct val="130000"/>
              </a:lnSpc>
              <a:defRPr/>
            </a:pPr>
            <a:r>
              <a:rPr lang="en-GB" sz="600" dirty="0">
                <a:solidFill>
                  <a:srgbClr val="808180"/>
                </a:solidFill>
                <a:latin typeface="Arial" panose="020B0604020202020204" pitchFamily="34" charset="0"/>
              </a:rPr>
              <a:t>Source: RHA Strategic Objectives</a:t>
            </a:r>
          </a:p>
        </p:txBody>
      </p:sp>
    </p:spTree>
    <p:extLst>
      <p:ext uri="{BB962C8B-B14F-4D97-AF65-F5344CB8AC3E}">
        <p14:creationId xmlns:p14="http://schemas.microsoft.com/office/powerpoint/2010/main" val="2420774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509689-D3E1-1A4A-93FE-1FA06CB6B38A}"/>
              </a:ext>
            </a:extLst>
          </p:cNvPr>
          <p:cNvSpPr>
            <a:spLocks noGrp="1"/>
          </p:cNvSpPr>
          <p:nvPr>
            <p:ph type="body" sz="quarter" idx="11"/>
          </p:nvPr>
        </p:nvSpPr>
        <p:spPr>
          <a:xfrm>
            <a:off x="1821103" y="231221"/>
            <a:ext cx="5441535" cy="420059"/>
          </a:xfrm>
        </p:spPr>
        <p:txBody>
          <a:bodyPr>
            <a:normAutofit/>
          </a:bodyPr>
          <a:lstStyle/>
          <a:p>
            <a:r>
              <a:rPr lang="en-IE" dirty="0"/>
              <a:t>CHOs and HGs to Health Regions</a:t>
            </a:r>
          </a:p>
        </p:txBody>
      </p:sp>
      <p:pic>
        <p:nvPicPr>
          <p:cNvPr id="4" name="Picture 3"/>
          <p:cNvPicPr>
            <a:picLocks noChangeAspect="1"/>
          </p:cNvPicPr>
          <p:nvPr/>
        </p:nvPicPr>
        <p:blipFill>
          <a:blip r:embed="rId3"/>
          <a:stretch>
            <a:fillRect/>
          </a:stretch>
        </p:blipFill>
        <p:spPr>
          <a:xfrm>
            <a:off x="323193" y="1048407"/>
            <a:ext cx="8437356" cy="3907607"/>
          </a:xfrm>
          <a:prstGeom prst="rect">
            <a:avLst/>
          </a:prstGeom>
        </p:spPr>
      </p:pic>
    </p:spTree>
    <p:extLst>
      <p:ext uri="{BB962C8B-B14F-4D97-AF65-F5344CB8AC3E}">
        <p14:creationId xmlns:p14="http://schemas.microsoft.com/office/powerpoint/2010/main" val="2504994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509689-D3E1-1A4A-93FE-1FA06CB6B38A}"/>
              </a:ext>
            </a:extLst>
          </p:cNvPr>
          <p:cNvSpPr>
            <a:spLocks noGrp="1"/>
          </p:cNvSpPr>
          <p:nvPr>
            <p:ph type="body" sz="quarter" idx="11"/>
          </p:nvPr>
        </p:nvSpPr>
        <p:spPr>
          <a:xfrm>
            <a:off x="2754344" y="178573"/>
            <a:ext cx="4337120" cy="420059"/>
          </a:xfrm>
        </p:spPr>
        <p:txBody>
          <a:bodyPr>
            <a:noAutofit/>
          </a:bodyPr>
          <a:lstStyle/>
          <a:p>
            <a:r>
              <a:rPr lang="en-IE" dirty="0"/>
              <a:t>HSE Dublin </a:t>
            </a:r>
            <a:r>
              <a:rPr lang="en-IE" dirty="0" smtClean="0"/>
              <a:t>and </a:t>
            </a:r>
            <a:r>
              <a:rPr lang="en-IE" dirty="0"/>
              <a:t>South East</a:t>
            </a:r>
          </a:p>
        </p:txBody>
      </p:sp>
      <p:sp>
        <p:nvSpPr>
          <p:cNvPr id="27" name="Rectangle 26"/>
          <p:cNvSpPr/>
          <p:nvPr/>
        </p:nvSpPr>
        <p:spPr>
          <a:xfrm>
            <a:off x="3907039" y="4648044"/>
            <a:ext cx="6797747" cy="323165"/>
          </a:xfrm>
          <a:prstGeom prst="rect">
            <a:avLst/>
          </a:prstGeom>
        </p:spPr>
        <p:txBody>
          <a:bodyPr wrap="square">
            <a:spAutoFit/>
          </a:bodyPr>
          <a:lstStyle/>
          <a:p>
            <a:r>
              <a:rPr lang="en-IE" sz="1500" dirty="0">
                <a:latin typeface="Arial" panose="020B0604020202020204" pitchFamily="34" charset="0"/>
                <a:cs typeface="Arial" panose="020B0604020202020204" pitchFamily="34" charset="0"/>
              </a:rPr>
              <a:t>Further details can be found at </a:t>
            </a:r>
            <a:r>
              <a:rPr lang="en-IE" sz="1500" dirty="0">
                <a:latin typeface="Arial" panose="020B0604020202020204" pitchFamily="34" charset="0"/>
                <a:cs typeface="Arial" panose="020B0604020202020204" pitchFamily="34" charset="0"/>
                <a:hlinkClick r:id="rId3"/>
              </a:rPr>
              <a:t>www.hse.ie/healthregions</a:t>
            </a:r>
            <a:endParaRPr lang="en-IE" sz="15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880" y="967621"/>
            <a:ext cx="3089159" cy="4003588"/>
          </a:xfrm>
          <a:prstGeom prst="rect">
            <a:avLst/>
          </a:prstGeom>
        </p:spPr>
      </p:pic>
      <p:sp>
        <p:nvSpPr>
          <p:cNvPr id="6" name="TextBox 5"/>
          <p:cNvSpPr txBox="1"/>
          <p:nvPr/>
        </p:nvSpPr>
        <p:spPr>
          <a:xfrm>
            <a:off x="7500771" y="3245138"/>
            <a:ext cx="1253820" cy="338554"/>
          </a:xfrm>
          <a:prstGeom prst="rect">
            <a:avLst/>
          </a:prstGeom>
          <a:solidFill>
            <a:schemeClr val="accent2"/>
          </a:solidFill>
          <a:ln>
            <a:solidFill>
              <a:srgbClr val="F69246"/>
            </a:solidFill>
          </a:ln>
          <a:effectLst>
            <a:outerShdw blurRad="50800" dist="38100" dir="2700000" algn="tl" rotWithShape="0">
              <a:prstClr val="black">
                <a:alpha val="40000"/>
              </a:prstClr>
            </a:outerShdw>
          </a:effectLst>
        </p:spPr>
        <p:txBody>
          <a:bodyPr wrap="square" lIns="0" tIns="0" rIns="0" bIns="0" rtlCol="0" anchor="t" anchorCtr="0">
            <a:spAutoFit/>
          </a:bodyPr>
          <a:lstStyle/>
          <a:p>
            <a:pPr algn="ctr"/>
            <a:r>
              <a:rPr lang="en-US" sz="1100" b="1" dirty="0">
                <a:latin typeface="Arial" panose="020B0604020202020204" pitchFamily="34" charset="0"/>
                <a:cs typeface="Arial" panose="020B0604020202020204" pitchFamily="34" charset="0"/>
              </a:rPr>
              <a:t>HSE Dublin and South East</a:t>
            </a:r>
            <a:endParaRPr lang="en-IE" sz="1100" b="1" dirty="0">
              <a:solidFill>
                <a:schemeClr val="bg1"/>
              </a:solidFill>
              <a:latin typeface="Arial" panose="020B0604020202020204" pitchFamily="34" charset="0"/>
              <a:cs typeface="Arial" panose="020B0604020202020204" pitchFamily="34" charset="0"/>
            </a:endParaRPr>
          </a:p>
        </p:txBody>
      </p:sp>
      <p:sp>
        <p:nvSpPr>
          <p:cNvPr id="12" name="TextBox 11"/>
          <p:cNvSpPr txBox="1"/>
          <p:nvPr/>
        </p:nvSpPr>
        <p:spPr>
          <a:xfrm>
            <a:off x="7506728" y="4042039"/>
            <a:ext cx="1253821" cy="338554"/>
          </a:xfrm>
          <a:prstGeom prst="rect">
            <a:avLst/>
          </a:prstGeom>
          <a:solidFill>
            <a:schemeClr val="bg1"/>
          </a:solidFill>
          <a:ln>
            <a:solidFill>
              <a:srgbClr val="F69246"/>
            </a:solidFill>
          </a:ln>
          <a:effectLst>
            <a:outerShdw blurRad="50800" dist="38100" dir="2700000" algn="tl" rotWithShape="0">
              <a:prstClr val="black">
                <a:alpha val="40000"/>
              </a:prstClr>
            </a:outerShdw>
          </a:effectLst>
        </p:spPr>
        <p:txBody>
          <a:bodyPr wrap="square" lIns="0" tIns="0" rIns="0" bIns="0" rtlCol="0" anchor="t" anchorCtr="0">
            <a:spAutoFit/>
          </a:bodyPr>
          <a:lstStyle/>
          <a:p>
            <a:pPr algn="ctr"/>
            <a:r>
              <a:rPr lang="en-US" sz="1100" dirty="0">
                <a:latin typeface="Arial" panose="020B0604020202020204" pitchFamily="34" charset="0"/>
                <a:cs typeface="Arial" panose="020B0604020202020204" pitchFamily="34" charset="0"/>
              </a:rPr>
              <a:t>IEHG, SSWHG, CHO 5, CHO 6</a:t>
            </a:r>
            <a:endParaRPr lang="en-IE" sz="1100" dirty="0">
              <a:solidFill>
                <a:schemeClr val="bg1"/>
              </a:solidFill>
              <a:latin typeface="Arial" panose="020B0604020202020204" pitchFamily="34" charset="0"/>
              <a:cs typeface="Arial" panose="020B0604020202020204" pitchFamily="34" charset="0"/>
            </a:endParaRPr>
          </a:p>
        </p:txBody>
      </p:sp>
      <p:sp>
        <p:nvSpPr>
          <p:cNvPr id="7" name="Chevron 6"/>
          <p:cNvSpPr/>
          <p:nvPr/>
        </p:nvSpPr>
        <p:spPr>
          <a:xfrm rot="16200000">
            <a:off x="8060468" y="3699025"/>
            <a:ext cx="146341" cy="277190"/>
          </a:xfrm>
          <a:prstGeom prst="chevron">
            <a:avLst/>
          </a:prstGeom>
          <a:solidFill>
            <a:srgbClr val="F69246"/>
          </a:solidFill>
          <a:ln>
            <a:solidFill>
              <a:srgbClr val="F692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solidFill>
              <a:latin typeface="Arial" panose="020B0604020202020204" pitchFamily="34" charset="0"/>
            </a:endParaRPr>
          </a:p>
        </p:txBody>
      </p:sp>
      <p:grpSp>
        <p:nvGrpSpPr>
          <p:cNvPr id="9" name="Group 8"/>
          <p:cNvGrpSpPr/>
          <p:nvPr/>
        </p:nvGrpSpPr>
        <p:grpSpPr>
          <a:xfrm>
            <a:off x="4491676" y="1446865"/>
            <a:ext cx="2903842" cy="2615623"/>
            <a:chOff x="4491676" y="1446865"/>
            <a:chExt cx="2903842" cy="2615623"/>
          </a:xfrm>
        </p:grpSpPr>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backgroundRemoval t="49826" b="80903" l="67875" r="90750">
                          <a14:foregroundMark x1="67875" y1="68750" x2="67875" y2="68750"/>
                          <a14:foregroundMark x1="72375" y1="65799" x2="72375" y2="65799"/>
                          <a14:backgroundMark x1="72500" y1="65972" x2="72500" y2="65972"/>
                          <a14:backgroundMark x1="69250" y1="64583" x2="69250" y2="64583"/>
                          <a14:backgroundMark x1="75125" y1="77431" x2="75125" y2="77431"/>
                          <a14:backgroundMark x1="81375" y1="75000" x2="81375" y2="75000"/>
                          <a14:backgroundMark x1="72500" y1="65972" x2="72500" y2="65972"/>
                          <a14:backgroundMark x1="72000" y1="52778" x2="75250" y2="61458"/>
                          <a14:backgroundMark x1="76875" y1="53819" x2="81250" y2="60764"/>
                          <a14:backgroundMark x1="82750" y1="53646" x2="85750" y2="59375"/>
                          <a14:backgroundMark x1="69000" y1="56424" x2="71250" y2="64757"/>
                          <a14:backgroundMark x1="68000" y1="71007" x2="69375" y2="71528"/>
                          <a14:backgroundMark x1="69375" y1="56424" x2="74000" y2="65972"/>
                          <a14:backgroundMark x1="87875" y1="51910" x2="76625" y2="51563"/>
                          <a14:backgroundMark x1="72500" y1="59549" x2="74500" y2="61632"/>
                        </a14:backgroundRemoval>
                      </a14:imgEffect>
                    </a14:imgLayer>
                  </a14:imgProps>
                </a:ext>
                <a:ext uri="{28A0092B-C50C-407E-A947-70E740481C1C}">
                  <a14:useLocalDpi xmlns:a14="http://schemas.microsoft.com/office/drawing/2010/main" val="0"/>
                </a:ext>
              </a:extLst>
            </a:blip>
            <a:srcRect l="66600" t="49074" r="6533" b="17314"/>
            <a:stretch/>
          </p:blipFill>
          <p:spPr>
            <a:xfrm>
              <a:off x="4491676" y="1446865"/>
              <a:ext cx="2903842" cy="2615623"/>
            </a:xfrm>
            <a:prstGeom prst="rect">
              <a:avLst/>
            </a:prstGeom>
          </p:spPr>
        </p:pic>
        <p:sp>
          <p:nvSpPr>
            <p:cNvPr id="16" name="TextBox 15"/>
            <p:cNvSpPr txBox="1"/>
            <p:nvPr/>
          </p:nvSpPr>
          <p:spPr>
            <a:xfrm>
              <a:off x="6591936" y="1978005"/>
              <a:ext cx="428625" cy="246221"/>
            </a:xfrm>
            <a:prstGeom prst="rect">
              <a:avLst/>
            </a:prstGeom>
            <a:solidFill>
              <a:schemeClr val="bg1"/>
            </a:solidFill>
            <a:ln>
              <a:solidFill>
                <a:srgbClr val="F69246"/>
              </a:solidFill>
            </a:ln>
            <a:effectLst/>
          </p:spPr>
          <p:txBody>
            <a:bodyPr wrap="square" lIns="0" tIns="0" rIns="0" bIns="0" rtlCol="0" anchor="t" anchorCtr="0">
              <a:spAutoFit/>
            </a:bodyPr>
            <a:lstStyle/>
            <a:p>
              <a:pPr algn="ctr"/>
              <a:r>
                <a:rPr lang="en-US" sz="800" dirty="0">
                  <a:latin typeface="Arial" panose="020B0604020202020204" pitchFamily="34" charset="0"/>
                  <a:cs typeface="Arial" panose="020B0604020202020204" pitchFamily="34" charset="0"/>
                </a:rPr>
                <a:t>(East)</a:t>
              </a:r>
            </a:p>
            <a:p>
              <a:pPr algn="ctr"/>
              <a:r>
                <a:rPr lang="en-US" sz="800" dirty="0">
                  <a:latin typeface="Arial" panose="020B0604020202020204" pitchFamily="34" charset="0"/>
                  <a:cs typeface="Arial" panose="020B0604020202020204" pitchFamily="34" charset="0"/>
                </a:rPr>
                <a:t>Wicklow</a:t>
              </a:r>
              <a:endParaRPr lang="en-IE" sz="800" dirty="0">
                <a:solidFill>
                  <a:schemeClr val="bg1"/>
                </a:solidFill>
                <a:latin typeface="Arial" panose="020B0604020202020204" pitchFamily="34" charset="0"/>
                <a:cs typeface="Arial" panose="020B0604020202020204" pitchFamily="34" charset="0"/>
              </a:endParaRPr>
            </a:p>
          </p:txBody>
        </p:sp>
        <p:sp>
          <p:nvSpPr>
            <p:cNvPr id="18" name="TextBox 17"/>
            <p:cNvSpPr txBox="1"/>
            <p:nvPr/>
          </p:nvSpPr>
          <p:spPr>
            <a:xfrm>
              <a:off x="5820418" y="1587461"/>
              <a:ext cx="1095376" cy="123111"/>
            </a:xfrm>
            <a:prstGeom prst="rect">
              <a:avLst/>
            </a:prstGeom>
            <a:solidFill>
              <a:schemeClr val="bg1"/>
            </a:solidFill>
            <a:ln>
              <a:solidFill>
                <a:srgbClr val="F69246"/>
              </a:solidFill>
            </a:ln>
            <a:effectLst/>
          </p:spPr>
          <p:txBody>
            <a:bodyPr wrap="square" lIns="0" tIns="0" rIns="0" bIns="0" rtlCol="0" anchor="t" anchorCtr="0">
              <a:spAutoFit/>
            </a:bodyPr>
            <a:lstStyle/>
            <a:p>
              <a:pPr algn="ctr"/>
              <a:r>
                <a:rPr lang="en-US" sz="800" dirty="0">
                  <a:latin typeface="Arial" panose="020B0604020202020204" pitchFamily="34" charset="0"/>
                  <a:cs typeface="Arial" panose="020B0604020202020204" pitchFamily="34" charset="0"/>
                </a:rPr>
                <a:t>Parts of South Dublin</a:t>
              </a:r>
              <a:endParaRPr lang="en-IE" sz="800" dirty="0">
                <a:solidFill>
                  <a:schemeClr val="bg1"/>
                </a:solidFill>
                <a:latin typeface="Arial" panose="020B0604020202020204" pitchFamily="34" charset="0"/>
                <a:cs typeface="Arial" panose="020B0604020202020204" pitchFamily="34" charset="0"/>
              </a:endParaRPr>
            </a:p>
          </p:txBody>
        </p:sp>
        <p:sp>
          <p:nvSpPr>
            <p:cNvPr id="19" name="TextBox 18"/>
            <p:cNvSpPr txBox="1"/>
            <p:nvPr/>
          </p:nvSpPr>
          <p:spPr>
            <a:xfrm>
              <a:off x="5996622" y="2470138"/>
              <a:ext cx="428625" cy="123111"/>
            </a:xfrm>
            <a:prstGeom prst="rect">
              <a:avLst/>
            </a:prstGeom>
            <a:solidFill>
              <a:schemeClr val="bg1"/>
            </a:solidFill>
            <a:ln>
              <a:solidFill>
                <a:srgbClr val="F69246"/>
              </a:solidFill>
            </a:ln>
            <a:effectLst/>
          </p:spPr>
          <p:txBody>
            <a:bodyPr wrap="square" lIns="0" tIns="0" rIns="0" bIns="0" rtlCol="0" anchor="t" anchorCtr="0">
              <a:spAutoFit/>
            </a:bodyPr>
            <a:lstStyle/>
            <a:p>
              <a:pPr algn="ctr"/>
              <a:r>
                <a:rPr lang="en-US" sz="800" dirty="0">
                  <a:latin typeface="Arial" panose="020B0604020202020204" pitchFamily="34" charset="0"/>
                  <a:cs typeface="Arial" panose="020B0604020202020204" pitchFamily="34" charset="0"/>
                </a:rPr>
                <a:t>Carlow</a:t>
              </a:r>
              <a:endParaRPr lang="en-IE" sz="800" dirty="0">
                <a:solidFill>
                  <a:schemeClr val="bg1"/>
                </a:solidFill>
                <a:latin typeface="Arial" panose="020B0604020202020204" pitchFamily="34" charset="0"/>
                <a:cs typeface="Arial" panose="020B0604020202020204" pitchFamily="34" charset="0"/>
              </a:endParaRPr>
            </a:p>
          </p:txBody>
        </p:sp>
        <p:sp>
          <p:nvSpPr>
            <p:cNvPr id="20" name="TextBox 19"/>
            <p:cNvSpPr txBox="1"/>
            <p:nvPr/>
          </p:nvSpPr>
          <p:spPr>
            <a:xfrm>
              <a:off x="6249034" y="2922236"/>
              <a:ext cx="428625" cy="123111"/>
            </a:xfrm>
            <a:prstGeom prst="rect">
              <a:avLst/>
            </a:prstGeom>
            <a:solidFill>
              <a:schemeClr val="bg1"/>
            </a:solidFill>
            <a:ln>
              <a:solidFill>
                <a:srgbClr val="F69246"/>
              </a:solidFill>
            </a:ln>
            <a:effectLst/>
          </p:spPr>
          <p:txBody>
            <a:bodyPr wrap="square" lIns="0" tIns="0" rIns="0" bIns="0" rtlCol="0" anchor="t" anchorCtr="0">
              <a:spAutoFit/>
            </a:bodyPr>
            <a:lstStyle/>
            <a:p>
              <a:pPr algn="ctr"/>
              <a:r>
                <a:rPr lang="en-US" sz="800" dirty="0">
                  <a:latin typeface="Arial" panose="020B0604020202020204" pitchFamily="34" charset="0"/>
                  <a:cs typeface="Arial" panose="020B0604020202020204" pitchFamily="34" charset="0"/>
                </a:rPr>
                <a:t>Wexford</a:t>
              </a:r>
              <a:endParaRPr lang="en-IE" sz="800" dirty="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5606105" y="2860700"/>
              <a:ext cx="454020" cy="123111"/>
            </a:xfrm>
            <a:prstGeom prst="rect">
              <a:avLst/>
            </a:prstGeom>
            <a:solidFill>
              <a:schemeClr val="bg1"/>
            </a:solidFill>
            <a:ln>
              <a:solidFill>
                <a:srgbClr val="F69246"/>
              </a:solidFill>
            </a:ln>
            <a:effectLst/>
          </p:spPr>
          <p:txBody>
            <a:bodyPr wrap="square" lIns="0" tIns="0" rIns="0" bIns="0" rtlCol="0" anchor="t" anchorCtr="0">
              <a:spAutoFit/>
            </a:bodyPr>
            <a:lstStyle/>
            <a:p>
              <a:pPr algn="ctr"/>
              <a:r>
                <a:rPr lang="en-US" sz="800" dirty="0">
                  <a:latin typeface="Arial" panose="020B0604020202020204" pitchFamily="34" charset="0"/>
                  <a:cs typeface="Arial" panose="020B0604020202020204" pitchFamily="34" charset="0"/>
                </a:rPr>
                <a:t>Kilkenny</a:t>
              </a:r>
              <a:endParaRPr lang="en-IE" sz="800" dirty="0">
                <a:solidFill>
                  <a:schemeClr val="bg1"/>
                </a:solidFill>
                <a:latin typeface="Arial" panose="020B0604020202020204" pitchFamily="34" charset="0"/>
                <a:cs typeface="Arial" panose="020B0604020202020204" pitchFamily="34" charset="0"/>
              </a:endParaRPr>
            </a:p>
          </p:txBody>
        </p:sp>
        <p:sp>
          <p:nvSpPr>
            <p:cNvPr id="14" name="TextBox 13"/>
            <p:cNvSpPr txBox="1"/>
            <p:nvPr/>
          </p:nvSpPr>
          <p:spPr>
            <a:xfrm>
              <a:off x="5305888" y="3352800"/>
              <a:ext cx="514530" cy="123111"/>
            </a:xfrm>
            <a:prstGeom prst="rect">
              <a:avLst/>
            </a:prstGeom>
            <a:solidFill>
              <a:schemeClr val="bg1"/>
            </a:solidFill>
            <a:ln>
              <a:solidFill>
                <a:srgbClr val="F69246"/>
              </a:solidFill>
            </a:ln>
            <a:effectLst/>
          </p:spPr>
          <p:txBody>
            <a:bodyPr wrap="square" lIns="0" tIns="0" rIns="0" bIns="0" rtlCol="0" anchor="t" anchorCtr="0">
              <a:spAutoFit/>
            </a:bodyPr>
            <a:lstStyle/>
            <a:p>
              <a:pPr algn="ctr"/>
              <a:r>
                <a:rPr lang="en-US" sz="800" dirty="0">
                  <a:latin typeface="Arial" panose="020B0604020202020204" pitchFamily="34" charset="0"/>
                  <a:cs typeface="Arial" panose="020B0604020202020204" pitchFamily="34" charset="0"/>
                </a:rPr>
                <a:t>Waterford</a:t>
              </a:r>
              <a:endParaRPr lang="en-IE" sz="800" dirty="0">
                <a:solidFill>
                  <a:schemeClr val="bg1"/>
                </a:solidFill>
                <a:latin typeface="Arial" panose="020B0604020202020204" pitchFamily="34" charset="0"/>
                <a:cs typeface="Arial" panose="020B0604020202020204" pitchFamily="34" charset="0"/>
              </a:endParaRPr>
            </a:p>
          </p:txBody>
        </p:sp>
        <p:sp>
          <p:nvSpPr>
            <p:cNvPr id="15" name="TextBox 14"/>
            <p:cNvSpPr txBox="1"/>
            <p:nvPr/>
          </p:nvSpPr>
          <p:spPr>
            <a:xfrm>
              <a:off x="4716428" y="2939700"/>
              <a:ext cx="814747" cy="123111"/>
            </a:xfrm>
            <a:prstGeom prst="rect">
              <a:avLst/>
            </a:prstGeom>
            <a:solidFill>
              <a:schemeClr val="bg1"/>
            </a:solidFill>
            <a:ln>
              <a:solidFill>
                <a:srgbClr val="F69246"/>
              </a:solidFill>
            </a:ln>
            <a:effectLst/>
          </p:spPr>
          <p:txBody>
            <a:bodyPr wrap="square" lIns="0" tIns="0" rIns="0" bIns="0" rtlCol="0" anchor="t" anchorCtr="0">
              <a:spAutoFit/>
            </a:bodyPr>
            <a:lstStyle/>
            <a:p>
              <a:pPr algn="ctr"/>
              <a:r>
                <a:rPr lang="en-US" sz="800" dirty="0">
                  <a:latin typeface="Arial" panose="020B0604020202020204" pitchFamily="34" charset="0"/>
                  <a:cs typeface="Arial" panose="020B0604020202020204" pitchFamily="34" charset="0"/>
                </a:rPr>
                <a:t>Tipperary South</a:t>
              </a:r>
              <a:endParaRPr lang="en-IE" sz="800" dirty="0">
                <a:solidFill>
                  <a:schemeClr val="bg1"/>
                </a:solidFill>
                <a:latin typeface="Arial" panose="020B0604020202020204" pitchFamily="34" charset="0"/>
                <a:cs typeface="Arial" panose="020B0604020202020204" pitchFamily="34" charset="0"/>
              </a:endParaRPr>
            </a:p>
          </p:txBody>
        </p:sp>
      </p:grpSp>
      <p:sp>
        <p:nvSpPr>
          <p:cNvPr id="4" name="Left-Up Arrow 3"/>
          <p:cNvSpPr/>
          <p:nvPr/>
        </p:nvSpPr>
        <p:spPr>
          <a:xfrm>
            <a:off x="3535680" y="3672195"/>
            <a:ext cx="1295399" cy="330849"/>
          </a:xfrm>
          <a:prstGeom prst="leftUpArrow">
            <a:avLst>
              <a:gd name="adj1" fmla="val 0"/>
              <a:gd name="adj2" fmla="val 10729"/>
              <a:gd name="adj3" fmla="val 25000"/>
            </a:avLst>
          </a:prstGeom>
          <a:solidFill>
            <a:srgbClr val="F69246"/>
          </a:solidFill>
          <a:ln>
            <a:solidFill>
              <a:srgbClr val="F692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latin typeface="Arial" panose="020B0604020202020204" pitchFamily="34" charset="0"/>
            </a:endParaRPr>
          </a:p>
        </p:txBody>
      </p:sp>
    </p:spTree>
    <p:extLst>
      <p:ext uri="{BB962C8B-B14F-4D97-AF65-F5344CB8AC3E}">
        <p14:creationId xmlns:p14="http://schemas.microsoft.com/office/powerpoint/2010/main" val="3469201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834712" y="304304"/>
            <a:ext cx="6118910" cy="585601"/>
          </a:xfrm>
        </p:spPr>
        <p:txBody>
          <a:bodyPr>
            <a:normAutofit/>
          </a:bodyPr>
          <a:lstStyle/>
          <a:p>
            <a:r>
              <a:rPr lang="en-IE" dirty="0" smtClean="0"/>
              <a:t>New Leadership Team Dublin South East</a:t>
            </a:r>
            <a:endParaRPr lang="en-IE" dirty="0"/>
          </a:p>
        </p:txBody>
      </p:sp>
      <p:sp>
        <p:nvSpPr>
          <p:cNvPr id="7" name="AutoShape 2" descr="data:image/jpeg;base64,/9j/4AAQSkZJRgABAQAAAQABAAD/2wCEAAkGBxAPDxAPDw8NDw8PDw0PDw8PDQ8NDQ0PFRIWFhUSFRUYHSggGBolGxUVITEhJSkrLi4uFx8zODMtNygtLisBCgoKDQ0OFRAPFSsZFxkrKystKy0rLS0tLSsrKy0rNy0tKystLTctLS03LTctKy0tLSsrKysrKysrKysrKysrK//AABEIAOEA4QMBIgACEQEDEQH/xAAbAAADAAMBAQAAAAAAAAAAAAAAAQIDBAUGB//EADcQAAIBAgMGBAUDAwUBAQAAAAABAgMRBCExBRJBUWFxBhMigSMykaGxBzNSQnLRYsHh8PGyFP/EABkBAQEBAQEBAAAAAAAAAAAAAAABAgMEBf/EAB8RAQEAAgICAwEAAAAAAAAAAAABAhEDITFBEhNRMv/aAAwDAQACEQMRAD8A+ZpFolFFUAJjAYxIYAMSGADQgbsBQPLWy7scYt9H9bAsLFO8s2+bv9jNybmG1XWt19QWehFekrZQf4OfJyi8svcz82rxunEqxpU8TKN7pmdY+LWevsi/Jn4MyKNeNZS0NhGpds2aMECGVAADQCAoCiBMtksCWQzI0SwqRDAg1kMQ0ECGIYBYaENAMaEADbCm1LThq+BrYupay/7c2cOlCKvxztxZnKt4xVRSeUMuvIvDYdrNu/VlvEcFFIfmy4Je+ZzdelV6Mrao4+Iik8830Z03Uebcr9LWNd2zy+nEzvtrTQc5NZWilqtWzXquzyOpUo2hJ2s3a3+Dmqk2/Zm5Y52U8NXaa+h2aFRNWOJCm79zalUcLc08+pZ5Szrt2EAoO6T55lHRyAwsDKABsQBYTQwsBDRLLkRYCQHYArVBMQyIYxDCgYIAAYhhGjXzrRjyszNiZpO8upr1vTW3npbIyY2nvq9/6fu2Yrpj4ZcLOVRXWSbytq0d3A7EqTS1bfDVkeHsC57to/1bsV24n1rw5suNON5JN2zbWZxz5NdPRhh7r53LwbXcb2jblbM28F4OtnLW12rH0jaWIhFKKcU32VlzPP4zaDs1Q+JN3W9a0I9b8Tlcq6zCeXgdu7O3Phqzclw4HJpYWNJerNu1+h7yWwpO85Pek/ycbaewmklbrI1MmcsNvKVKcU11lpyRoY1/mz9tDZxl6c5Reiul2MGKV436fU74vPk39n1N+nF+z9jZNLZELUl1bZu2OscKBgMoYhoGgEIYMCWQyyWgJuAwA0wEBFNFohDiBYAAAAxBHN2uneD7l4RSlFXWSzf9vMvaVNtRfBPPsen8I7PVWNa6VnFQXY553TrxzbueC8P8Z02tHGcesZI+o4ekkrHgXs+jQXn1q8qbpKMI7r3bQXC3EI7eqSa8jFvdk7LzYuP3PNZu7euXU0+iVsHSqK04xfsYI7NorSKsuBzdjY+o7Qq23td5O8ZI3NsYx04vdV5Syj3HR2rFYWFuHE83tiFLda34bzT9O8rnC2zXrud6taUks/LptpZa5kYfamFrryfK8uaTa3l6pJcUx8PZ8vTxnifA2vJK2tjz/mvcSPfbewXw3rdK8b6nhqeH9bXW1uR2wu3Dkmq6uFhuwiuhmsJFnd5iSC4wsUMTBAArgx2EwJZJQmBNwHYANJCKFYKCkSikyCguK4ABSJQwKjG7SfHL6nqfCfw5ypPVON/Z2PKI9lhsK4VqdaOdOpTi99aXtmu5y5PDrw+Xtdq+H4YqEeNt2Vr5No1cP4cSlfy03y0h9DsbExG8kd1pJXyPPjlXqyxjk4XBQoqCSalvat3y5djJteKdandXjq0+I6lVTmlF6P2I20t2UZvhaw0vtpY3ZEakWtyFnnZq5oUPDMIyVWSV4ppWVrHpcDiYzXVap6onaNS0WkLbomM2+eeM5JLKy1PASjepGS4xuz2Xi6o25Lgkzy86G6lJ5Skluq97Q4fU6cTlz6SikTcpHqeM0AAADEMAExsQEtCKbJYCAAA0LjuShoigaACigBAADEMgaOrsjaFSM6dPfbhvr0N3ir62OSZqM92UZcmn9GSzol1X1XZ2M8uVuB1MRtNzShF5v7I4+CpxqwjJcUmvc2K+GlSjv04uc3/TfM8V8vpTuM+JxlTDyjKFPzIWzafqT7cTk7U8TV8RJQpUZNxebl6Uvc3Nl7UrV4vcwdSW43GSlOMZJrVWNzEQrxUt3ASUlu33qkLerS1tTprpn2wYGtUhDfm/U85JaF47bEdxvoefxe1sRKsqCw+7LVy31uQXVnUxWATpJy+aWtjGU01Hlto1PMVSb0adjzUT1/ieEKNFRWrVjyCPRw+Hj572pMZI0dnBSKJQwALiuMAAQAJiG2JgK4CADQGICKYxXGgGgENFDGCABopEoZEet8Kba3UqU3p8vVHusBilUs1wT/8AD4xDEKFSnm7ucUktc3Y9zsvajoTSn8r4nm5cO9vXw8nWno68HTnJxlON896Et2S69UKttOpJOMsVJxktFGKn9VodSlClXipN5dGKeysOllr1ZJldPTuXzjtwcNTTm5K9ldt6tvq+LMm1sduqKWrzt05mfa+Jo4eDUWss3meCxe1p1ZO187K/Jcia2znm19vY91qtr3jDL3NBGtt6Dw9SnUWk01NcG1x7mWhWjOKlF3X46Hpwk08HJbcu2ZMoi5SZthSAm5SYANCuCAYmAMBCYyWAAIAOe2CJuURTGmSCKLBMQ0BSYzHUqxjq0jVnj0vlTffIDeNfFYxQXOXL/Jo1MbN8o9jVf/o0j0HhTDPEYnfqZqlHf6X4I9zXwammcHwJhbUJztnOdr9Fl/k9ZgY52Z5+S9vTxTpyaGJxGHdoSvFcGFfxTWtbcd/sjuY7AK1+a5GhS2Spd3zOUr0avp5rE4mriH6m7X0NzA7P6HelshQWnYzwwm6llyLti4vBePaW7GguN5/hHlcNXlTd4vuuDPWfqNU+PTp/xg5drv8A4PIpHp4/Dycn9O3htpQnk3uy5PR+5vJnlnEz4fE1IfLJ25PNG2Hoxo5VHa38426x/wAHSoVozV4tNd8wMoITC4DYhXC4DIY2wAkYABzLF2JGRRYHJLV2QI1cdLJLmwMs8XFaersa88XJ6Zfk10BpkSbeuYATJgAJZhEyQholq2kFfVPBdBLAU+b3nprdnblhHDclZ62a6MybD2d5OHpQdsoR+tjp0qbnk9EePK729+GPUaVahK261yz42CnQakrrX7He8lZXWg40le7t0MenRxKlDel2CtRd0uH2O1UpLoc3a78vD1quihTnL6IsSviHizFedja0tUpbkeVo5HHSMkpNtvi22/dkOVtT24zU0+dld20cR2IUk3kZSspsKLcXeLafNZFCA3aG1pxymlJc9JHSw2LhUXpefJ5NHn7EVZ20/wCSD1IM0tk4h1KavrF2b5m8FQMLibAAJuMDnXGKJTIoNDG1PUlyRvXOTWlvScupYlEXmURxLKhNjSJLiAJG3synvVqayXqvnp6U5f7GqbOzf3V0jVf0gxfBHtMN+pdVRUZ4alKySvGco3sbi/VNpenBK/Wvl+D5wgRj68XX7s/19BqfqriX8uGw67zm2VS/VWr/AF4Wm1/oqyj+UfPGIfXifdn+vqEf1Wp29WDq3/01oW+6NPb/AI+//Zg69KGHlRT3IOcqildt/KklyTPnZu4y9OEKGV18Wdv5yWS9l+SfXjC8udndaQNAB0ckt2KMUs5djKUMljnKyuQmQVc1pZszzMcnZOwHU8Py/cXVHXbODsGdpyjzV/odtsihibC4MAAkANCLKuQgIpyeT7M5MGdHEStCT6HPjoWJRxKZK1KKhGRGN8DIAGzsv9134Uq3/wAmsja2T+7LnKnViu7iyXwRrIYh3NQDJGxxjdpLNt2S5sg29m0U5OpNXhSW/Lk3f0x92a1Wo5ylOWsm2+7NvGPy4KguD3qr51LaeyyNEk/VoACarsiomnxfNmRkpZDYE1/lBCraBDQASuKosizFUzyA2tiv4r/tZ3ThbG/df9rO4RQxMBMAAVwCuemO5KGQYca/R3aNKOhsY9/Kvc1b2LEVEoimUyocdblkpFAMvCVNycZ/xkn7Xz+xjY7AbOOo7lSSXyt70HwcJZr7GubUJKpFQbSnH5JN+mUf4t/gUMBVbsoPu7KP1EqtU6WDj5MPPl88k1h4tezq9lw6kQpUqXqqSVWfClB+hct+X+yNfEV5VJOUndv2SXBJcETyjFJ/f6sAYFAY55tL3Mhjhm2/YCxDJ4gRX0CnoLEvIKUsgLk7GO1i2TJoDJs6dq0Ot19jvnmqbalGXKSPSXIp3EAiAAVwA51ykyCkFaeMXq9sjDYyYx3n2RjvdFQQKRKLRUUhkooAZRIwAd3pd25XyEMAQwABAAAKbsmEFZWFPNpe5QASuIyL/lgYsQyqemX1MVV5maEVYBqnzYnZFEtAYpzfa1j0cJXSfNI85UO/SfpXZEVmuJsm4rkFATvABoXHckYVp1vmZDRlrv1vsjE0VlCeZkTMbHEKyp5lGJMyFQ75lXMbeaC4GS4XMYAZLjuY0MCkNEoVSVl3yAIu7b/7YbZK0JuBkuY5PIHIxTYEXuzaiatPU2uxICWRJVhTlZFGCsdzDy9Ef7UcGWeZ28I/hx7Iis9wuTcVyKu4ibgBqDQABpVf3H7CYwKjFIEAAUZRAVKUuAwAAAAAaGIALRjrcAAAJQAFTIioAECpamzEAEQ0YK+qACiJHYwvyR7ABlWUAAKAAAP/2Q=="/>
          <p:cNvSpPr>
            <a:spLocks noChangeAspect="1" noChangeArrowheads="1"/>
          </p:cNvSpPr>
          <p:nvPr/>
        </p:nvSpPr>
        <p:spPr bwMode="auto">
          <a:xfrm>
            <a:off x="0" y="245282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905"/>
            <a:ext cx="1916349" cy="2143125"/>
          </a:xfrm>
          <a:prstGeom prst="rect">
            <a:avLst/>
          </a:prstGeom>
        </p:spPr>
      </p:pic>
      <p:sp>
        <p:nvSpPr>
          <p:cNvPr id="10" name="TextBox 9"/>
          <p:cNvSpPr txBox="1"/>
          <p:nvPr/>
        </p:nvSpPr>
        <p:spPr>
          <a:xfrm>
            <a:off x="1949649" y="1027180"/>
            <a:ext cx="7126257" cy="3939540"/>
          </a:xfrm>
          <a:prstGeom prst="rect">
            <a:avLst/>
          </a:prstGeom>
        </p:spPr>
        <p:txBody>
          <a:bodyPr wrap="square" lIns="0" tIns="0" rIns="0" bIns="0" rtlCol="0" anchor="t" anchorCtr="0">
            <a:spAutoFit/>
          </a:bodyPr>
          <a:lstStyle/>
          <a:p>
            <a:r>
              <a:rPr lang="en-IE" sz="1600" b="1" dirty="0" smtClean="0">
                <a:latin typeface="Arial" panose="020B0604020202020204" pitchFamily="34" charset="0"/>
                <a:cs typeface="Arial" panose="020B0604020202020204" pitchFamily="34" charset="0"/>
              </a:rPr>
              <a:t>Martina </a:t>
            </a:r>
            <a:r>
              <a:rPr lang="en-IE" sz="1600" b="1" dirty="0" err="1">
                <a:latin typeface="Arial" panose="020B0604020202020204" pitchFamily="34" charset="0"/>
                <a:cs typeface="Arial" panose="020B0604020202020204" pitchFamily="34" charset="0"/>
              </a:rPr>
              <a:t>Queally</a:t>
            </a:r>
            <a:r>
              <a:rPr lang="en-IE" sz="1600" b="1" dirty="0">
                <a:latin typeface="Arial" panose="020B0604020202020204" pitchFamily="34" charset="0"/>
                <a:cs typeface="Arial" panose="020B0604020202020204" pitchFamily="34" charset="0"/>
              </a:rPr>
              <a:t> </a:t>
            </a:r>
            <a:r>
              <a:rPr lang="en-IE" sz="1600" dirty="0">
                <a:latin typeface="Arial" panose="020B0604020202020204" pitchFamily="34" charset="0"/>
                <a:cs typeface="Arial" panose="020B0604020202020204" pitchFamily="34" charset="0"/>
              </a:rPr>
              <a:t>took up her role as Regional Executive Officer, HSE Dublin and South East on 29 January 2024. Martina has over 30 years’ health service leadership experience with particular expertise in strategic change management in public services and integrated service delivery. Since 2015, as Chief Officer in HSE Community Healthcare East, she has led the planning and delivery of all community health services in South Dublin and Wicklow, a range of national programmes, and a combined HSE and voluntary workforce of nearly 4000 staff.</a:t>
            </a:r>
          </a:p>
          <a:p>
            <a:r>
              <a:rPr lang="en-IE" sz="1600" dirty="0">
                <a:latin typeface="Arial" panose="020B0604020202020204" pitchFamily="34" charset="0"/>
                <a:cs typeface="Arial" panose="020B0604020202020204" pitchFamily="34" charset="0"/>
              </a:rPr>
              <a:t>Martina has led a range of change, crisis and service transformation programmes; in 2011 as Integrated Services Area Manager for Dublin South East Wicklow she amalgamated three community health services and an acute hospital network, and in 2005 she led the establishment of the Local Health Office structure in Kildare and West Wicklow. Martina trained as a Registered General Nurse before qualifying as a Midwife and Public Health Nurse and she graduated with a MSc. in Heath Services Management from Trinity College Dublin in 2002</a:t>
            </a:r>
            <a:r>
              <a:rPr lang="en-IE" sz="1600" dirty="0" smtClean="0">
                <a:latin typeface="Arial" panose="020B0604020202020204" pitchFamily="34" charset="0"/>
                <a:cs typeface="Arial" panose="020B0604020202020204" pitchFamily="34" charset="0"/>
              </a:rPr>
              <a:t>.</a:t>
            </a:r>
            <a:endParaRPr lang="en-IE"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9938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7699B39-D22F-3631-BB70-615F58959F6E}"/>
              </a:ext>
            </a:extLst>
          </p:cNvPr>
          <p:cNvSpPr/>
          <p:nvPr/>
        </p:nvSpPr>
        <p:spPr>
          <a:xfrm>
            <a:off x="0" y="4600978"/>
            <a:ext cx="9144000" cy="535781"/>
          </a:xfrm>
          <a:prstGeom prst="rect">
            <a:avLst/>
          </a:prstGeom>
          <a:solidFill>
            <a:srgbClr val="006152"/>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1350" dirty="0">
              <a:latin typeface="Arial" panose="020B0604020202020204" pitchFamily="34" charset="0"/>
            </a:endParaRPr>
          </a:p>
        </p:txBody>
      </p:sp>
      <p:sp>
        <p:nvSpPr>
          <p:cNvPr id="2" name="TextBox 1">
            <a:extLst>
              <a:ext uri="{FF2B5EF4-FFF2-40B4-BE49-F238E27FC236}">
                <a16:creationId xmlns:a16="http://schemas.microsoft.com/office/drawing/2014/main" id="{F4CB8EBF-E692-2658-59F0-9196CB563F2B}"/>
              </a:ext>
            </a:extLst>
          </p:cNvPr>
          <p:cNvSpPr txBox="1"/>
          <p:nvPr/>
        </p:nvSpPr>
        <p:spPr>
          <a:xfrm>
            <a:off x="765532" y="230344"/>
            <a:ext cx="7612936" cy="461665"/>
          </a:xfrm>
          <a:prstGeom prst="rect">
            <a:avLst/>
          </a:prstGeom>
          <a:noFill/>
        </p:spPr>
        <p:txBody>
          <a:bodyPr wrap="square" rtlCol="0">
            <a:spAutoFit/>
          </a:bodyPr>
          <a:lstStyle/>
          <a:p>
            <a:r>
              <a:rPr lang="en-US" sz="2400" b="1" dirty="0">
                <a:solidFill>
                  <a:srgbClr val="005E52"/>
                </a:solidFill>
                <a:latin typeface="Arial" panose="020B0604020202020204" pitchFamily="34" charset="0"/>
                <a:cs typeface="Arial" panose="020B0604020202020204" pitchFamily="34" charset="0"/>
              </a:rPr>
              <a:t>Dublin and South East Health Regional Overview</a:t>
            </a:r>
          </a:p>
        </p:txBody>
      </p:sp>
      <p:sp>
        <p:nvSpPr>
          <p:cNvPr id="18" name="TextBox 17"/>
          <p:cNvSpPr txBox="1"/>
          <p:nvPr/>
        </p:nvSpPr>
        <p:spPr>
          <a:xfrm>
            <a:off x="4691642" y="1020373"/>
            <a:ext cx="3844977" cy="3385542"/>
          </a:xfrm>
          <a:prstGeom prst="rect">
            <a:avLst/>
          </a:prstGeom>
          <a:noFill/>
        </p:spPr>
        <p:txBody>
          <a:bodyPr wrap="square" rtlCol="0">
            <a:spAutoFit/>
          </a:bodyPr>
          <a:lstStyle/>
          <a:p>
            <a:r>
              <a:rPr lang="en-IE" sz="2000" b="1" dirty="0">
                <a:solidFill>
                  <a:srgbClr val="006152"/>
                </a:solidFill>
                <a:latin typeface="Arial" panose="020B0604020202020204" pitchFamily="34" charset="0"/>
                <a:cs typeface="Arial" panose="020B0604020202020204" pitchFamily="34" charset="0"/>
              </a:rPr>
              <a:t>Serving 971,093 people – through 3 IHA’s</a:t>
            </a:r>
          </a:p>
          <a:p>
            <a:endParaRPr lang="en-IE" sz="2000" b="1" dirty="0">
              <a:solidFill>
                <a:srgbClr val="006152"/>
              </a:solidFill>
              <a:latin typeface="Arial" panose="020B0604020202020204" pitchFamily="34" charset="0"/>
              <a:cs typeface="Arial" panose="020B0604020202020204" pitchFamily="34" charset="0"/>
            </a:endParaRPr>
          </a:p>
          <a:p>
            <a:r>
              <a:rPr lang="en-IE" sz="2000" b="1" dirty="0">
                <a:solidFill>
                  <a:srgbClr val="006152"/>
                </a:solidFill>
                <a:latin typeface="Arial" panose="020B0604020202020204" pitchFamily="34" charset="0"/>
                <a:cs typeface="Arial" panose="020B0604020202020204" pitchFamily="34" charset="0"/>
              </a:rPr>
              <a:t>With a Financial Limit of circa €2.4 Billion</a:t>
            </a:r>
          </a:p>
          <a:p>
            <a:endParaRPr lang="en-IE" sz="2000" dirty="0">
              <a:solidFill>
                <a:srgbClr val="006152"/>
              </a:solidFill>
              <a:latin typeface="Arial" panose="020B0604020202020204" pitchFamily="34" charset="0"/>
              <a:cs typeface="Arial" panose="020B0604020202020204" pitchFamily="34" charset="0"/>
            </a:endParaRPr>
          </a:p>
          <a:p>
            <a:r>
              <a:rPr lang="en-IE" sz="2000" b="1" dirty="0">
                <a:solidFill>
                  <a:srgbClr val="006152"/>
                </a:solidFill>
                <a:latin typeface="Arial" panose="020B0604020202020204" pitchFamily="34" charset="0"/>
                <a:cs typeface="Arial" panose="020B0604020202020204" pitchFamily="34" charset="0"/>
              </a:rPr>
              <a:t>Providing employment for </a:t>
            </a:r>
            <a:r>
              <a:rPr lang="en-IE" sz="2000" b="1" dirty="0" smtClean="0">
                <a:solidFill>
                  <a:srgbClr val="006152"/>
                </a:solidFill>
                <a:latin typeface="Arial" panose="020B0604020202020204" pitchFamily="34" charset="0"/>
                <a:cs typeface="Arial" panose="020B0604020202020204" pitchFamily="34" charset="0"/>
              </a:rPr>
              <a:t>24,000 </a:t>
            </a:r>
            <a:r>
              <a:rPr lang="en-IE" sz="2000" b="1" dirty="0">
                <a:solidFill>
                  <a:srgbClr val="006152"/>
                </a:solidFill>
                <a:latin typeface="Arial" panose="020B0604020202020204" pitchFamily="34" charset="0"/>
                <a:cs typeface="Arial" panose="020B0604020202020204" pitchFamily="34" charset="0"/>
              </a:rPr>
              <a:t>people</a:t>
            </a:r>
          </a:p>
          <a:p>
            <a:endParaRPr lang="en-IE" sz="2700" b="1" dirty="0">
              <a:solidFill>
                <a:srgbClr val="006152"/>
              </a:solidFill>
              <a:latin typeface="Arial" panose="020B0604020202020204" pitchFamily="34" charset="0"/>
            </a:endParaRPr>
          </a:p>
          <a:p>
            <a:pPr marL="214313" indent="-214313">
              <a:buFont typeface="Arial" panose="020B0604020202020204" pitchFamily="34" charset="0"/>
              <a:buChar char="•"/>
            </a:pPr>
            <a:endParaRPr lang="en-IE" sz="2700" b="1" dirty="0">
              <a:solidFill>
                <a:srgbClr val="006152"/>
              </a:solidFill>
              <a:latin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0412" y="4600977"/>
            <a:ext cx="2642461" cy="58116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196" y="1477648"/>
            <a:ext cx="3749963" cy="2109354"/>
          </a:xfrm>
          <a:prstGeom prst="rect">
            <a:avLst/>
          </a:prstGeom>
        </p:spPr>
      </p:pic>
      <p:pic>
        <p:nvPicPr>
          <p:cNvPr id="7" name="Picture 6"/>
          <p:cNvPicPr>
            <a:picLocks noChangeAspect="1"/>
          </p:cNvPicPr>
          <p:nvPr/>
        </p:nvPicPr>
        <p:blipFill>
          <a:blip r:embed="rId5"/>
          <a:stretch>
            <a:fillRect/>
          </a:stretch>
        </p:blipFill>
        <p:spPr>
          <a:xfrm>
            <a:off x="139959" y="225462"/>
            <a:ext cx="564286" cy="471428"/>
          </a:xfrm>
          <a:prstGeom prst="rect">
            <a:avLst/>
          </a:prstGeom>
        </p:spPr>
      </p:pic>
    </p:spTree>
    <p:extLst>
      <p:ext uri="{BB962C8B-B14F-4D97-AF65-F5344CB8AC3E}">
        <p14:creationId xmlns:p14="http://schemas.microsoft.com/office/powerpoint/2010/main" val="4146915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1224000" y="301090"/>
            <a:ext cx="7034783" cy="585600"/>
          </a:xfrm>
        </p:spPr>
        <p:txBody>
          <a:bodyPr>
            <a:noAutofit/>
          </a:bodyPr>
          <a:lstStyle/>
          <a:p>
            <a:r>
              <a:rPr lang="en-IE" dirty="0" smtClean="0"/>
              <a:t>IHA Management HSE Dublin and South East</a:t>
            </a:r>
            <a:endParaRPr lang="en-IE" dirty="0"/>
          </a:p>
        </p:txBody>
      </p:sp>
      <p:sp>
        <p:nvSpPr>
          <p:cNvPr id="14" name="TextBox 13"/>
          <p:cNvSpPr txBox="1"/>
          <p:nvPr/>
        </p:nvSpPr>
        <p:spPr>
          <a:xfrm>
            <a:off x="99171" y="1272212"/>
            <a:ext cx="2497925" cy="461665"/>
          </a:xfrm>
          <a:prstGeom prst="rect">
            <a:avLst/>
          </a:prstGeom>
          <a:noFill/>
        </p:spPr>
        <p:txBody>
          <a:bodyPr wrap="square" rtlCol="0">
            <a:spAutoFit/>
          </a:bodyPr>
          <a:lstStyle/>
          <a:p>
            <a:pPr algn="ctr"/>
            <a:r>
              <a:rPr lang="en-IE" sz="1200" b="1" dirty="0">
                <a:latin typeface="Arial" panose="020B0604020202020204" pitchFamily="34" charset="0"/>
              </a:rPr>
              <a:t>HSE Dublin South &amp;</a:t>
            </a:r>
            <a:r>
              <a:rPr lang="en-IE" sz="1200" b="1" dirty="0" smtClean="0">
                <a:latin typeface="Arial" panose="020B0604020202020204" pitchFamily="34" charset="0"/>
              </a:rPr>
              <a:t> </a:t>
            </a:r>
            <a:r>
              <a:rPr lang="en-IE" sz="1200" b="1" dirty="0">
                <a:latin typeface="Arial" panose="020B0604020202020204" pitchFamily="34" charset="0"/>
              </a:rPr>
              <a:t>Wicklow </a:t>
            </a:r>
            <a:endParaRPr lang="en-IE" sz="1200" b="1" dirty="0" smtClean="0">
              <a:latin typeface="Arial" panose="020B0604020202020204" pitchFamily="34" charset="0"/>
            </a:endParaRPr>
          </a:p>
          <a:p>
            <a:pPr algn="ctr"/>
            <a:r>
              <a:rPr lang="en-IE" sz="1200" b="1" dirty="0" smtClean="0">
                <a:latin typeface="Arial" panose="020B0604020202020204" pitchFamily="34" charset="0"/>
              </a:rPr>
              <a:t>Manager- Aisling Heffernan</a:t>
            </a:r>
            <a:endParaRPr lang="en-IE" sz="1200" b="1" dirty="0">
              <a:latin typeface="Arial" panose="020B0604020202020204" pitchFamily="34" charset="0"/>
            </a:endParaRPr>
          </a:p>
        </p:txBody>
      </p:sp>
      <p:sp>
        <p:nvSpPr>
          <p:cNvPr id="15" name="TextBox 14"/>
          <p:cNvSpPr txBox="1"/>
          <p:nvPr/>
        </p:nvSpPr>
        <p:spPr>
          <a:xfrm>
            <a:off x="3150548" y="1272212"/>
            <a:ext cx="2339041" cy="461665"/>
          </a:xfrm>
          <a:prstGeom prst="rect">
            <a:avLst/>
          </a:prstGeom>
          <a:noFill/>
        </p:spPr>
        <p:txBody>
          <a:bodyPr wrap="square" rtlCol="0">
            <a:spAutoFit/>
          </a:bodyPr>
          <a:lstStyle/>
          <a:p>
            <a:pPr algn="ctr"/>
            <a:r>
              <a:rPr lang="en-IE" sz="1200" b="1" dirty="0">
                <a:latin typeface="Arial" panose="020B0604020202020204" pitchFamily="34" charset="0"/>
              </a:rPr>
              <a:t>HSE Waterford </a:t>
            </a:r>
            <a:r>
              <a:rPr lang="en-IE" sz="1200" b="1" dirty="0" smtClean="0">
                <a:latin typeface="Arial" panose="020B0604020202020204" pitchFamily="34" charset="0"/>
              </a:rPr>
              <a:t>&amp; Wexford</a:t>
            </a:r>
          </a:p>
          <a:p>
            <a:pPr algn="ctr"/>
            <a:r>
              <a:rPr lang="en-IE" sz="1200" b="1" dirty="0" smtClean="0">
                <a:latin typeface="Arial" panose="020B0604020202020204" pitchFamily="34" charset="0"/>
              </a:rPr>
              <a:t>Manager- Sinead Reynolds</a:t>
            </a:r>
            <a:endParaRPr lang="en-IE" sz="1200" b="1" dirty="0">
              <a:latin typeface="Arial" panose="020B0604020202020204" pitchFamily="34" charset="0"/>
            </a:endParaRPr>
          </a:p>
        </p:txBody>
      </p:sp>
      <p:sp>
        <p:nvSpPr>
          <p:cNvPr id="16" name="TextBox 15"/>
          <p:cNvSpPr txBox="1"/>
          <p:nvPr/>
        </p:nvSpPr>
        <p:spPr>
          <a:xfrm>
            <a:off x="5749047" y="1272212"/>
            <a:ext cx="3190673" cy="461665"/>
          </a:xfrm>
          <a:prstGeom prst="rect">
            <a:avLst/>
          </a:prstGeom>
          <a:noFill/>
        </p:spPr>
        <p:txBody>
          <a:bodyPr wrap="square" rtlCol="0">
            <a:spAutoFit/>
          </a:bodyPr>
          <a:lstStyle/>
          <a:p>
            <a:pPr algn="ctr"/>
            <a:r>
              <a:rPr lang="en-IE" sz="1200" b="1" dirty="0">
                <a:latin typeface="Arial" panose="020B0604020202020204" pitchFamily="34" charset="0"/>
              </a:rPr>
              <a:t>HSE Carlow Kilkenny &amp;</a:t>
            </a:r>
            <a:r>
              <a:rPr lang="en-IE" sz="1200" b="1" dirty="0" smtClean="0">
                <a:latin typeface="Arial" panose="020B0604020202020204" pitchFamily="34" charset="0"/>
              </a:rPr>
              <a:t> </a:t>
            </a:r>
            <a:r>
              <a:rPr lang="en-IE" sz="1200" b="1" dirty="0">
                <a:latin typeface="Arial" panose="020B0604020202020204" pitchFamily="34" charset="0"/>
              </a:rPr>
              <a:t>Tipperary South </a:t>
            </a:r>
            <a:endParaRPr lang="en-IE" sz="1200" b="1" dirty="0" smtClean="0">
              <a:latin typeface="Arial" panose="020B0604020202020204" pitchFamily="34" charset="0"/>
            </a:endParaRPr>
          </a:p>
          <a:p>
            <a:pPr algn="ctr"/>
            <a:r>
              <a:rPr lang="en-IE" sz="1200" b="1" dirty="0" smtClean="0">
                <a:latin typeface="Arial" panose="020B0604020202020204" pitchFamily="34" charset="0"/>
              </a:rPr>
              <a:t>Manager- Roseanne Killeen</a:t>
            </a:r>
            <a:endParaRPr lang="en-IE" sz="1200" b="1" dirty="0">
              <a:latin typeface="Arial" panose="020B0604020202020204" pitchFamily="34" charset="0"/>
            </a:endParaRPr>
          </a:p>
        </p:txBody>
      </p:sp>
      <p:sp>
        <p:nvSpPr>
          <p:cNvPr id="18" name="Rectangle 17"/>
          <p:cNvSpPr/>
          <p:nvPr/>
        </p:nvSpPr>
        <p:spPr>
          <a:xfrm>
            <a:off x="288898" y="3687796"/>
            <a:ext cx="2308199" cy="800219"/>
          </a:xfrm>
          <a:prstGeom prst="rect">
            <a:avLst/>
          </a:prstGeom>
        </p:spPr>
        <p:txBody>
          <a:bodyPr wrap="square">
            <a:spAutoFit/>
          </a:bodyPr>
          <a:lstStyle/>
          <a:p>
            <a:pPr>
              <a:spcAft>
                <a:spcPts val="600"/>
              </a:spcAft>
            </a:pPr>
            <a:r>
              <a:rPr lang="en-IE" sz="1200" b="1" dirty="0">
                <a:latin typeface="Arial" panose="020B0604020202020204" pitchFamily="34" charset="0"/>
                <a:cs typeface="Arial" panose="020B0604020202020204" pitchFamily="34" charset="0"/>
              </a:rPr>
              <a:t>Population (circa)</a:t>
            </a:r>
          </a:p>
          <a:p>
            <a:pPr marL="171446" indent="-171446">
              <a:spcAft>
                <a:spcPts val="600"/>
              </a:spcAft>
              <a:buFont typeface="Arial" panose="020B0604020202020204" pitchFamily="34" charset="0"/>
              <a:buChar char="•"/>
            </a:pPr>
            <a:r>
              <a:rPr lang="en-IE" sz="1200" dirty="0">
                <a:latin typeface="Arial" panose="020B0604020202020204" pitchFamily="34" charset="0"/>
                <a:cs typeface="Arial" panose="020B0604020202020204" pitchFamily="34" charset="0"/>
              </a:rPr>
              <a:t>421,373 people</a:t>
            </a:r>
          </a:p>
          <a:p>
            <a:pPr marL="171446" indent="-171446">
              <a:spcAft>
                <a:spcPts val="600"/>
              </a:spcAft>
              <a:buFont typeface="Arial" panose="020B0604020202020204" pitchFamily="34" charset="0"/>
              <a:buChar char="•"/>
            </a:pPr>
            <a:r>
              <a:rPr lang="en-IE" sz="1200" dirty="0">
                <a:latin typeface="Arial" panose="020B0604020202020204" pitchFamily="34" charset="0"/>
                <a:cs typeface="Arial" panose="020B0604020202020204" pitchFamily="34" charset="0"/>
              </a:rPr>
              <a:t>Population Increase of 7.2% </a:t>
            </a:r>
          </a:p>
        </p:txBody>
      </p:sp>
      <p:sp>
        <p:nvSpPr>
          <p:cNvPr id="19" name="Rectangle 18"/>
          <p:cNvSpPr/>
          <p:nvPr/>
        </p:nvSpPr>
        <p:spPr>
          <a:xfrm>
            <a:off x="6466387" y="3692838"/>
            <a:ext cx="2362200" cy="800219"/>
          </a:xfrm>
          <a:prstGeom prst="rect">
            <a:avLst/>
          </a:prstGeom>
        </p:spPr>
        <p:txBody>
          <a:bodyPr wrap="square">
            <a:spAutoFit/>
          </a:bodyPr>
          <a:lstStyle/>
          <a:p>
            <a:pPr>
              <a:spcAft>
                <a:spcPts val="600"/>
              </a:spcAft>
            </a:pPr>
            <a:r>
              <a:rPr lang="en-IE" sz="1200" b="1" dirty="0">
                <a:latin typeface="Arial" panose="020B0604020202020204" pitchFamily="34" charset="0"/>
                <a:cs typeface="Arial" panose="020B0604020202020204" pitchFamily="34" charset="0"/>
              </a:rPr>
              <a:t>Population:</a:t>
            </a:r>
          </a:p>
          <a:p>
            <a:pPr marL="171446" indent="-171446">
              <a:spcAft>
                <a:spcPts val="600"/>
              </a:spcAft>
              <a:buFont typeface="Arial" panose="020B0604020202020204" pitchFamily="34" charset="0"/>
              <a:buChar char="•"/>
            </a:pPr>
            <a:r>
              <a:rPr lang="en-IE" sz="1200" dirty="0">
                <a:latin typeface="Arial" panose="020B0604020202020204" pitchFamily="34" charset="0"/>
                <a:cs typeface="Arial" panose="020B0604020202020204" pitchFamily="34" charset="0"/>
              </a:rPr>
              <a:t>246,765 people</a:t>
            </a:r>
          </a:p>
          <a:p>
            <a:pPr marL="171446" indent="-171446">
              <a:spcAft>
                <a:spcPts val="600"/>
              </a:spcAft>
              <a:buFont typeface="Arial" panose="020B0604020202020204" pitchFamily="34" charset="0"/>
              <a:buChar char="•"/>
            </a:pPr>
            <a:r>
              <a:rPr lang="en-IE" sz="1200" dirty="0">
                <a:latin typeface="Arial" panose="020B0604020202020204" pitchFamily="34" charset="0"/>
                <a:cs typeface="Arial" panose="020B0604020202020204" pitchFamily="34" charset="0"/>
              </a:rPr>
              <a:t>Population Increase of 5.7 % </a:t>
            </a:r>
          </a:p>
        </p:txBody>
      </p:sp>
      <p:sp>
        <p:nvSpPr>
          <p:cNvPr id="21" name="Rectangle 20"/>
          <p:cNvSpPr/>
          <p:nvPr/>
        </p:nvSpPr>
        <p:spPr>
          <a:xfrm>
            <a:off x="3150548" y="3687797"/>
            <a:ext cx="2339041" cy="800219"/>
          </a:xfrm>
          <a:prstGeom prst="rect">
            <a:avLst/>
          </a:prstGeom>
        </p:spPr>
        <p:txBody>
          <a:bodyPr wrap="square">
            <a:spAutoFit/>
          </a:bodyPr>
          <a:lstStyle/>
          <a:p>
            <a:pPr>
              <a:spcAft>
                <a:spcPts val="600"/>
              </a:spcAft>
            </a:pPr>
            <a:r>
              <a:rPr lang="en-IE" sz="1200" b="1" dirty="0">
                <a:latin typeface="Arial" panose="020B0604020202020204" pitchFamily="34" charset="0"/>
                <a:cs typeface="Arial" panose="020B0604020202020204" pitchFamily="34" charset="0"/>
              </a:rPr>
              <a:t>Population:</a:t>
            </a:r>
          </a:p>
          <a:p>
            <a:pPr marL="171446" indent="-171446">
              <a:spcAft>
                <a:spcPts val="600"/>
              </a:spcAft>
              <a:buFont typeface="Arial" panose="020B0604020202020204" pitchFamily="34" charset="0"/>
              <a:buChar char="•"/>
            </a:pPr>
            <a:r>
              <a:rPr lang="en-IE" sz="1200" dirty="0">
                <a:latin typeface="Arial" panose="020B0604020202020204" pitchFamily="34" charset="0"/>
                <a:cs typeface="Arial" panose="020B0604020202020204" pitchFamily="34" charset="0"/>
              </a:rPr>
              <a:t>302,955 people</a:t>
            </a:r>
          </a:p>
          <a:p>
            <a:pPr marL="171446" indent="-171446">
              <a:spcAft>
                <a:spcPts val="600"/>
              </a:spcAft>
              <a:buFont typeface="Arial" panose="020B0604020202020204" pitchFamily="34" charset="0"/>
              <a:buChar char="•"/>
            </a:pPr>
            <a:r>
              <a:rPr lang="en-IE" sz="1200" dirty="0">
                <a:latin typeface="Arial" panose="020B0604020202020204" pitchFamily="34" charset="0"/>
                <a:cs typeface="Arial" panose="020B0604020202020204" pitchFamily="34" charset="0"/>
              </a:rPr>
              <a:t>Population Increase of 9.4 %</a:t>
            </a:r>
          </a:p>
        </p:txBody>
      </p:sp>
      <p:pic>
        <p:nvPicPr>
          <p:cNvPr id="2" name="Picture 1"/>
          <p:cNvPicPr>
            <a:picLocks noChangeAspect="1"/>
          </p:cNvPicPr>
          <p:nvPr/>
        </p:nvPicPr>
        <p:blipFill>
          <a:blip r:embed="rId2"/>
          <a:stretch>
            <a:fillRect/>
          </a:stretch>
        </p:blipFill>
        <p:spPr>
          <a:xfrm>
            <a:off x="695600" y="2119399"/>
            <a:ext cx="1305066" cy="1305066"/>
          </a:xfrm>
          <a:prstGeom prst="rect">
            <a:avLst/>
          </a:prstGeom>
        </p:spPr>
      </p:pic>
      <p:pic>
        <p:nvPicPr>
          <p:cNvPr id="5" name="Picture 4"/>
          <p:cNvPicPr>
            <a:picLocks noChangeAspect="1"/>
          </p:cNvPicPr>
          <p:nvPr/>
        </p:nvPicPr>
        <p:blipFill>
          <a:blip r:embed="rId3"/>
          <a:stretch>
            <a:fillRect/>
          </a:stretch>
        </p:blipFill>
        <p:spPr>
          <a:xfrm>
            <a:off x="6718512" y="2056477"/>
            <a:ext cx="1210268" cy="1367987"/>
          </a:xfrm>
          <a:prstGeom prst="rect">
            <a:avLst/>
          </a:prstGeom>
        </p:spPr>
      </p:pic>
      <p:pic>
        <p:nvPicPr>
          <p:cNvPr id="8" name="Picture 7"/>
          <p:cNvPicPr>
            <a:picLocks noChangeAspect="1"/>
          </p:cNvPicPr>
          <p:nvPr/>
        </p:nvPicPr>
        <p:blipFill>
          <a:blip r:embed="rId4"/>
          <a:stretch>
            <a:fillRect/>
          </a:stretch>
        </p:blipFill>
        <p:spPr>
          <a:xfrm>
            <a:off x="3719161" y="2033565"/>
            <a:ext cx="1280856" cy="1390900"/>
          </a:xfrm>
          <a:prstGeom prst="rect">
            <a:avLst/>
          </a:prstGeom>
        </p:spPr>
      </p:pic>
    </p:spTree>
    <p:extLst>
      <p:ext uri="{BB962C8B-B14F-4D97-AF65-F5344CB8AC3E}">
        <p14:creationId xmlns:p14="http://schemas.microsoft.com/office/powerpoint/2010/main" val="456013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6000" b="-6000"/>
          </a:stretch>
        </a:blip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002593" y="277361"/>
            <a:ext cx="5370973" cy="585601"/>
          </a:xfrm>
        </p:spPr>
        <p:txBody>
          <a:bodyPr>
            <a:normAutofit/>
          </a:bodyPr>
          <a:lstStyle/>
          <a:p>
            <a:pPr algn="l"/>
            <a:r>
              <a:rPr lang="en-IE" dirty="0" smtClean="0">
                <a:solidFill>
                  <a:srgbClr val="005E52"/>
                </a:solidFill>
              </a:rPr>
              <a:t>Community Health Networks</a:t>
            </a:r>
            <a:endParaRPr lang="en-IE" dirty="0">
              <a:solidFill>
                <a:srgbClr val="005E52"/>
              </a:solidFill>
            </a:endParaRPr>
          </a:p>
        </p:txBody>
      </p:sp>
      <p:sp>
        <p:nvSpPr>
          <p:cNvPr id="8" name="Rectangle 7"/>
          <p:cNvSpPr/>
          <p:nvPr/>
        </p:nvSpPr>
        <p:spPr>
          <a:xfrm>
            <a:off x="533934" y="1342417"/>
            <a:ext cx="6557206" cy="2954655"/>
          </a:xfrm>
          <a:prstGeom prst="rect">
            <a:avLst/>
          </a:prstGeom>
        </p:spPr>
        <p:txBody>
          <a:bodyPr wrap="square">
            <a:spAutoFit/>
          </a:bodyPr>
          <a:lstStyle/>
          <a:p>
            <a:r>
              <a:rPr lang="en-IE" sz="2400" b="1" dirty="0" smtClean="0">
                <a:solidFill>
                  <a:srgbClr val="000000"/>
                </a:solidFill>
                <a:latin typeface="Arial" panose="020B0604020202020204" pitchFamily="34" charset="0"/>
                <a:cs typeface="Arial" panose="020B0604020202020204" pitchFamily="34" charset="0"/>
              </a:rPr>
              <a:t>96 </a:t>
            </a:r>
            <a:r>
              <a:rPr lang="en-IE" sz="2400" b="1" dirty="0">
                <a:solidFill>
                  <a:srgbClr val="000000"/>
                </a:solidFill>
                <a:latin typeface="Arial" panose="020B0604020202020204" pitchFamily="34" charset="0"/>
                <a:cs typeface="Arial" panose="020B0604020202020204" pitchFamily="34" charset="0"/>
              </a:rPr>
              <a:t>CHNs across Ireland. </a:t>
            </a:r>
            <a:endParaRPr lang="en-IE" sz="2400" b="1" dirty="0" smtClean="0">
              <a:solidFill>
                <a:srgbClr val="000000"/>
              </a:solidFill>
              <a:latin typeface="Arial" panose="020B0604020202020204" pitchFamily="34" charset="0"/>
              <a:cs typeface="Arial" panose="020B0604020202020204" pitchFamily="34" charset="0"/>
            </a:endParaRPr>
          </a:p>
          <a:p>
            <a:r>
              <a:rPr lang="en-IE" sz="2400" b="1" dirty="0">
                <a:solidFill>
                  <a:srgbClr val="000000"/>
                </a:solidFill>
                <a:latin typeface="Arial" panose="020B0604020202020204" pitchFamily="34" charset="0"/>
                <a:cs typeface="Arial" panose="020B0604020202020204" pitchFamily="34" charset="0"/>
              </a:rPr>
              <a:t>P</a:t>
            </a:r>
            <a:r>
              <a:rPr lang="en-IE" sz="2400" b="1" dirty="0" smtClean="0">
                <a:solidFill>
                  <a:srgbClr val="000000"/>
                </a:solidFill>
                <a:latin typeface="Arial" panose="020B0604020202020204" pitchFamily="34" charset="0"/>
                <a:cs typeface="Arial" panose="020B0604020202020204" pitchFamily="34" charset="0"/>
              </a:rPr>
              <a:t>rimary </a:t>
            </a:r>
            <a:r>
              <a:rPr lang="en-IE" sz="2400" b="1" dirty="0">
                <a:solidFill>
                  <a:srgbClr val="000000"/>
                </a:solidFill>
                <a:latin typeface="Arial" panose="020B0604020202020204" pitchFamily="34" charset="0"/>
                <a:cs typeface="Arial" panose="020B0604020202020204" pitchFamily="34" charset="0"/>
              </a:rPr>
              <a:t>healthcare services across a </a:t>
            </a:r>
            <a:r>
              <a:rPr lang="en-IE" sz="2400" b="1" dirty="0" err="1" smtClean="0">
                <a:solidFill>
                  <a:srgbClr val="000000"/>
                </a:solidFill>
                <a:latin typeface="Arial" panose="020B0604020202020204" pitchFamily="34" charset="0"/>
                <a:cs typeface="Arial" panose="020B0604020202020204" pitchFamily="34" charset="0"/>
              </a:rPr>
              <a:t>a</a:t>
            </a:r>
            <a:r>
              <a:rPr lang="en-IE" sz="2400" b="1" dirty="0" smtClean="0">
                <a:solidFill>
                  <a:srgbClr val="000000"/>
                </a:solidFill>
                <a:latin typeface="Arial" panose="020B0604020202020204" pitchFamily="34" charset="0"/>
                <a:cs typeface="Arial" panose="020B0604020202020204" pitchFamily="34" charset="0"/>
              </a:rPr>
              <a:t> population </a:t>
            </a:r>
            <a:r>
              <a:rPr lang="en-IE" sz="2400" b="1" dirty="0">
                <a:solidFill>
                  <a:srgbClr val="000000"/>
                </a:solidFill>
                <a:latin typeface="Arial" panose="020B0604020202020204" pitchFamily="34" charset="0"/>
                <a:cs typeface="Arial" panose="020B0604020202020204" pitchFamily="34" charset="0"/>
              </a:rPr>
              <a:t>of 50,000. </a:t>
            </a:r>
          </a:p>
          <a:p>
            <a:endParaRPr lang="en-IE" sz="2400" b="1" dirty="0" smtClean="0">
              <a:solidFill>
                <a:srgbClr val="000000"/>
              </a:solidFill>
              <a:latin typeface="Arial" panose="020B0604020202020204" pitchFamily="34" charset="0"/>
              <a:cs typeface="Arial" panose="020B0604020202020204" pitchFamily="34" charset="0"/>
            </a:endParaRPr>
          </a:p>
          <a:p>
            <a:r>
              <a:rPr lang="en-IE" sz="2400" b="1" dirty="0" smtClean="0">
                <a:solidFill>
                  <a:srgbClr val="000000"/>
                </a:solidFill>
                <a:latin typeface="Arial" panose="020B0604020202020204" pitchFamily="34" charset="0"/>
                <a:cs typeface="Arial" panose="020B0604020202020204" pitchFamily="34" charset="0"/>
              </a:rPr>
              <a:t>4-6 </a:t>
            </a:r>
            <a:r>
              <a:rPr lang="en-IE" sz="2400" b="1" dirty="0">
                <a:solidFill>
                  <a:srgbClr val="000000"/>
                </a:solidFill>
                <a:latin typeface="Arial" panose="020B0604020202020204" pitchFamily="34" charset="0"/>
                <a:cs typeface="Arial" panose="020B0604020202020204" pitchFamily="34" charset="0"/>
              </a:rPr>
              <a:t>primary care </a:t>
            </a:r>
            <a:r>
              <a:rPr lang="en-IE" sz="2400" b="1" dirty="0" smtClean="0">
                <a:solidFill>
                  <a:srgbClr val="000000"/>
                </a:solidFill>
                <a:latin typeface="Arial" panose="020B0604020202020204" pitchFamily="34" charset="0"/>
                <a:cs typeface="Arial" panose="020B0604020202020204" pitchFamily="34" charset="0"/>
              </a:rPr>
              <a:t>teams</a:t>
            </a:r>
          </a:p>
          <a:p>
            <a:r>
              <a:rPr lang="en-IE" sz="2400" b="1" dirty="0">
                <a:solidFill>
                  <a:srgbClr val="000000"/>
                </a:solidFill>
                <a:latin typeface="Arial" panose="020B0604020202020204" pitchFamily="34" charset="0"/>
                <a:cs typeface="Arial" panose="020B0604020202020204" pitchFamily="34" charset="0"/>
              </a:rPr>
              <a:t>M</a:t>
            </a:r>
            <a:r>
              <a:rPr lang="en-IE" sz="2400" b="1" dirty="0" smtClean="0">
                <a:solidFill>
                  <a:srgbClr val="000000"/>
                </a:solidFill>
                <a:latin typeface="Arial" panose="020B0604020202020204" pitchFamily="34" charset="0"/>
                <a:cs typeface="Arial" panose="020B0604020202020204" pitchFamily="34" charset="0"/>
              </a:rPr>
              <a:t>ulti-disciplinary teams</a:t>
            </a:r>
            <a:r>
              <a:rPr lang="en-IE" sz="2400" b="1" dirty="0">
                <a:solidFill>
                  <a:srgbClr val="000000"/>
                </a:solidFill>
                <a:latin typeface="Arial" panose="020B0604020202020204" pitchFamily="34" charset="0"/>
                <a:cs typeface="Arial" panose="020B0604020202020204" pitchFamily="34" charset="0"/>
              </a:rPr>
              <a:t>, with GPs </a:t>
            </a:r>
            <a:r>
              <a:rPr lang="en-IE" sz="2400" b="1" dirty="0" smtClean="0">
                <a:solidFill>
                  <a:srgbClr val="000000"/>
                </a:solidFill>
                <a:latin typeface="Arial" panose="020B0604020202020204" pitchFamily="34" charset="0"/>
                <a:cs typeface="Arial" panose="020B0604020202020204" pitchFamily="34" charset="0"/>
              </a:rPr>
              <a:t>involved in the delivery of services</a:t>
            </a:r>
            <a:r>
              <a:rPr lang="en-IE" sz="2400" b="1" dirty="0">
                <a:solidFill>
                  <a:srgbClr val="000000"/>
                </a:solidFill>
                <a:latin typeface="Arial" panose="020B0604020202020204" pitchFamily="34" charset="0"/>
                <a:cs typeface="Arial" panose="020B0604020202020204" pitchFamily="34" charset="0"/>
              </a:rPr>
              <a:t>. </a:t>
            </a:r>
            <a:endParaRPr lang="en-IE" sz="2400" b="1" dirty="0" smtClean="0">
              <a:solidFill>
                <a:srgbClr val="000000"/>
              </a:solidFill>
              <a:latin typeface="Arial" panose="020B0604020202020204" pitchFamily="34" charset="0"/>
              <a:cs typeface="Arial" panose="020B0604020202020204" pitchFamily="34" charset="0"/>
            </a:endParaRPr>
          </a:p>
          <a:p>
            <a:endParaRPr lang="en-IE" dirty="0">
              <a:solidFill>
                <a:srgbClr val="000000"/>
              </a:solidFill>
              <a:latin typeface="Open Sans"/>
            </a:endParaRPr>
          </a:p>
        </p:txBody>
      </p:sp>
      <p:pic>
        <p:nvPicPr>
          <p:cNvPr id="5" name="Picture 4"/>
          <p:cNvPicPr>
            <a:picLocks noChangeAspect="1"/>
          </p:cNvPicPr>
          <p:nvPr/>
        </p:nvPicPr>
        <p:blipFill>
          <a:blip r:embed="rId3"/>
          <a:stretch>
            <a:fillRect/>
          </a:stretch>
        </p:blipFill>
        <p:spPr>
          <a:xfrm>
            <a:off x="152400" y="108730"/>
            <a:ext cx="763069" cy="637500"/>
          </a:xfrm>
          <a:prstGeom prst="rect">
            <a:avLst/>
          </a:prstGeom>
        </p:spPr>
      </p:pic>
    </p:spTree>
    <p:extLst>
      <p:ext uri="{BB962C8B-B14F-4D97-AF65-F5344CB8AC3E}">
        <p14:creationId xmlns:p14="http://schemas.microsoft.com/office/powerpoint/2010/main" val="2461453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699066" y="334575"/>
            <a:ext cx="3644268" cy="585601"/>
          </a:xfrm>
        </p:spPr>
        <p:txBody>
          <a:bodyPr/>
          <a:lstStyle/>
          <a:p>
            <a:r>
              <a:rPr lang="en-IE" dirty="0" smtClean="0"/>
              <a:t>Integrated Care Teams</a:t>
            </a:r>
            <a:endParaRPr lang="en-IE" dirty="0"/>
          </a:p>
        </p:txBody>
      </p:sp>
      <p:sp>
        <p:nvSpPr>
          <p:cNvPr id="4" name="Rectangle 3"/>
          <p:cNvSpPr/>
          <p:nvPr/>
        </p:nvSpPr>
        <p:spPr>
          <a:xfrm>
            <a:off x="157804" y="1593444"/>
            <a:ext cx="8026400" cy="2862322"/>
          </a:xfrm>
          <a:prstGeom prst="rect">
            <a:avLst/>
          </a:prstGeom>
        </p:spPr>
        <p:txBody>
          <a:bodyPr wrap="square">
            <a:spAutoFit/>
          </a:bodyPr>
          <a:lstStyle/>
          <a:p>
            <a:r>
              <a:rPr lang="en-IE" b="1" dirty="0" smtClean="0">
                <a:solidFill>
                  <a:srgbClr val="000000"/>
                </a:solidFill>
                <a:latin typeface="Arial" panose="020B0604020202020204" pitchFamily="34" charset="0"/>
                <a:cs typeface="Arial" panose="020B0604020202020204" pitchFamily="34" charset="0"/>
              </a:rPr>
              <a:t>Integrated Care Programme Older Persons (ICPOP)</a:t>
            </a:r>
          </a:p>
          <a:p>
            <a:r>
              <a:rPr lang="en-IE" dirty="0" smtClean="0">
                <a:solidFill>
                  <a:srgbClr val="000000"/>
                </a:solidFill>
                <a:latin typeface="Arial" panose="020B0604020202020204" pitchFamily="34" charset="0"/>
                <a:cs typeface="Arial" panose="020B0604020202020204" pitchFamily="34" charset="0"/>
              </a:rPr>
              <a:t>Community </a:t>
            </a:r>
            <a:r>
              <a:rPr lang="en-IE" dirty="0">
                <a:solidFill>
                  <a:srgbClr val="000000"/>
                </a:solidFill>
                <a:latin typeface="Arial" panose="020B0604020202020204" pitchFamily="34" charset="0"/>
                <a:cs typeface="Arial" panose="020B0604020202020204" pitchFamily="34" charset="0"/>
              </a:rPr>
              <a:t>Specialist Teams for Older </a:t>
            </a:r>
            <a:r>
              <a:rPr lang="en-IE" dirty="0" smtClean="0">
                <a:solidFill>
                  <a:srgbClr val="000000"/>
                </a:solidFill>
                <a:latin typeface="Arial" panose="020B0604020202020204" pitchFamily="34" charset="0"/>
                <a:cs typeface="Arial" panose="020B0604020202020204" pitchFamily="34" charset="0"/>
              </a:rPr>
              <a:t>Persons – </a:t>
            </a:r>
            <a:r>
              <a:rPr lang="en-IE" dirty="0">
                <a:solidFill>
                  <a:srgbClr val="000000"/>
                </a:solidFill>
                <a:latin typeface="Arial" panose="020B0604020202020204" pitchFamily="34" charset="0"/>
                <a:cs typeface="Arial" panose="020B0604020202020204" pitchFamily="34" charset="0"/>
              </a:rPr>
              <a:t>across Hospital &amp; Community</a:t>
            </a:r>
          </a:p>
          <a:p>
            <a:r>
              <a:rPr lang="en-IE" dirty="0">
                <a:solidFill>
                  <a:srgbClr val="000000"/>
                </a:solidFill>
                <a:latin typeface="Arial" panose="020B0604020202020204" pitchFamily="34" charset="0"/>
                <a:cs typeface="Arial" panose="020B0604020202020204" pitchFamily="34" charset="0"/>
              </a:rPr>
              <a:t>Supporting a population of circa </a:t>
            </a:r>
            <a:r>
              <a:rPr lang="en-IE" dirty="0" smtClean="0">
                <a:solidFill>
                  <a:srgbClr val="000000"/>
                </a:solidFill>
                <a:latin typeface="Arial" panose="020B0604020202020204" pitchFamily="34" charset="0"/>
                <a:cs typeface="Arial" panose="020B0604020202020204" pitchFamily="34" charset="0"/>
              </a:rPr>
              <a:t>150,000  </a:t>
            </a:r>
          </a:p>
          <a:p>
            <a:endParaRPr lang="en-IE" dirty="0">
              <a:solidFill>
                <a:srgbClr val="000000"/>
              </a:solidFill>
              <a:latin typeface="Arial" panose="020B0604020202020204" pitchFamily="34" charset="0"/>
              <a:cs typeface="Arial" panose="020B0604020202020204" pitchFamily="34" charset="0"/>
            </a:endParaRPr>
          </a:p>
          <a:p>
            <a:endParaRPr lang="en-IE" dirty="0">
              <a:solidFill>
                <a:srgbClr val="000000"/>
              </a:solidFill>
              <a:latin typeface="Arial" panose="020B0604020202020204" pitchFamily="34" charset="0"/>
              <a:cs typeface="Arial" panose="020B0604020202020204" pitchFamily="34" charset="0"/>
            </a:endParaRPr>
          </a:p>
          <a:p>
            <a:r>
              <a:rPr lang="en-IE" b="1" dirty="0" smtClean="0">
                <a:solidFill>
                  <a:srgbClr val="000000"/>
                </a:solidFill>
                <a:latin typeface="Arial" panose="020B0604020202020204" pitchFamily="34" charset="0"/>
                <a:cs typeface="Arial" panose="020B0604020202020204" pitchFamily="34" charset="0"/>
              </a:rPr>
              <a:t>Chronic Disease Hubs</a:t>
            </a:r>
            <a:endParaRPr lang="en-IE" b="1" dirty="0">
              <a:solidFill>
                <a:srgbClr val="000000"/>
              </a:solidFill>
              <a:latin typeface="Arial" panose="020B0604020202020204" pitchFamily="34" charset="0"/>
              <a:cs typeface="Arial" panose="020B0604020202020204" pitchFamily="34" charset="0"/>
            </a:endParaRPr>
          </a:p>
          <a:p>
            <a:r>
              <a:rPr lang="en-IE" dirty="0">
                <a:solidFill>
                  <a:srgbClr val="000000"/>
                </a:solidFill>
                <a:latin typeface="Arial" panose="020B0604020202020204" pitchFamily="34" charset="0"/>
                <a:cs typeface="Arial" panose="020B0604020202020204" pitchFamily="34" charset="0"/>
              </a:rPr>
              <a:t>These aim to improve the lives of older persons and the standard of care for four major chronic diseases including cardiovascular disease, type 2 diabetes, chronic obstructive pulmonary disease (COPD) and asthma.</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4110" y="1122328"/>
            <a:ext cx="1660187" cy="1660187"/>
          </a:xfrm>
          <a:prstGeom prst="rect">
            <a:avLst/>
          </a:prstGeom>
        </p:spPr>
      </p:pic>
    </p:spTree>
    <p:extLst>
      <p:ext uri="{BB962C8B-B14F-4D97-AF65-F5344CB8AC3E}">
        <p14:creationId xmlns:p14="http://schemas.microsoft.com/office/powerpoint/2010/main" val="2784595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FA886B-05D3-2F4D-8956-BBFA13E024D5}"/>
              </a:ext>
            </a:extLst>
          </p:cNvPr>
          <p:cNvSpPr txBox="1">
            <a:spLocks/>
          </p:cNvSpPr>
          <p:nvPr/>
        </p:nvSpPr>
        <p:spPr>
          <a:xfrm>
            <a:off x="1080000" y="277508"/>
            <a:ext cx="7764311" cy="81359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b="1" dirty="0" smtClean="0">
                <a:solidFill>
                  <a:srgbClr val="005E52"/>
                </a:solidFill>
                <a:latin typeface="Arial" panose="020B0604020202020204" pitchFamily="34" charset="0"/>
                <a:cs typeface="Arial" panose="020B0604020202020204" pitchFamily="34" charset="0"/>
              </a:rPr>
              <a:t>Chronic </a:t>
            </a:r>
            <a:r>
              <a:rPr lang="en-US" sz="2400" b="1" dirty="0">
                <a:solidFill>
                  <a:srgbClr val="005E52"/>
                </a:solidFill>
                <a:latin typeface="Arial" panose="020B0604020202020204" pitchFamily="34" charset="0"/>
                <a:cs typeface="Arial" panose="020B0604020202020204" pitchFamily="34" charset="0"/>
              </a:rPr>
              <a:t>Disease Community Specialist Services</a:t>
            </a:r>
          </a:p>
          <a:p>
            <a:pPr marL="0" indent="0" algn="ctr">
              <a:buNone/>
            </a:pPr>
            <a:endParaRPr lang="en-US" sz="2400" b="1" dirty="0">
              <a:solidFill>
                <a:srgbClr val="005E52"/>
              </a:solidFill>
              <a:latin typeface="Arial" panose="020B0604020202020204" pitchFamily="34" charset="0"/>
              <a:cs typeface="Arial" panose="020B0604020202020204" pitchFamily="34" charset="0"/>
            </a:endParaRPr>
          </a:p>
          <a:p>
            <a:pPr marL="0" indent="0" algn="ctr">
              <a:buNone/>
            </a:pPr>
            <a:endParaRPr lang="en-US" sz="2400" b="1" dirty="0">
              <a:solidFill>
                <a:srgbClr val="75B5B8"/>
              </a:solidFill>
              <a:latin typeface="Arial" panose="020B0604020202020204" pitchFamily="34" charset="0"/>
              <a:cs typeface="Arial" panose="020B0604020202020204" pitchFamily="34" charset="0"/>
            </a:endParaRPr>
          </a:p>
        </p:txBody>
      </p:sp>
      <p:sp>
        <p:nvSpPr>
          <p:cNvPr id="3" name="Text Placeholder 7">
            <a:extLst>
              <a:ext uri="{FF2B5EF4-FFF2-40B4-BE49-F238E27FC236}">
                <a16:creationId xmlns:a16="http://schemas.microsoft.com/office/drawing/2014/main" id="{16C52788-67E7-FF4F-87A0-15CA03969E70}"/>
              </a:ext>
            </a:extLst>
          </p:cNvPr>
          <p:cNvSpPr txBox="1">
            <a:spLocks/>
          </p:cNvSpPr>
          <p:nvPr/>
        </p:nvSpPr>
        <p:spPr>
          <a:xfrm>
            <a:off x="281712" y="1487734"/>
            <a:ext cx="1947672" cy="1947672"/>
          </a:xfrm>
          <a:prstGeom prst="ellipse">
            <a:avLst/>
          </a:prstGeom>
          <a:solidFill>
            <a:srgbClr val="005E52"/>
          </a:solidFill>
          <a:ln>
            <a:noFill/>
          </a:ln>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US" sz="4500" kern="1200">
                <a:solidFill>
                  <a:schemeClr val="bg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IE" sz="6000" dirty="0"/>
              <a:t>?</a:t>
            </a:r>
          </a:p>
        </p:txBody>
      </p:sp>
      <p:sp>
        <p:nvSpPr>
          <p:cNvPr id="4" name="Text Placeholder 7">
            <a:extLst>
              <a:ext uri="{FF2B5EF4-FFF2-40B4-BE49-F238E27FC236}">
                <a16:creationId xmlns:a16="http://schemas.microsoft.com/office/drawing/2014/main" id="{3AF3B4E5-2F2E-6B46-8824-28F779F49913}"/>
              </a:ext>
            </a:extLst>
          </p:cNvPr>
          <p:cNvSpPr txBox="1">
            <a:spLocks/>
          </p:cNvSpPr>
          <p:nvPr/>
        </p:nvSpPr>
        <p:spPr>
          <a:xfrm>
            <a:off x="2500731" y="1487734"/>
            <a:ext cx="1947672" cy="1947672"/>
          </a:xfrm>
          <a:prstGeom prst="ellipse">
            <a:avLst/>
          </a:prstGeom>
          <a:solidFill>
            <a:schemeClr val="accent2"/>
          </a:solidFill>
          <a:ln>
            <a:noFill/>
          </a:ln>
        </p:spPr>
        <p:txBody>
          <a:bodyPr vert="horz" lIns="91440" tIns="45720" rIns="91440" bIns="45720" rtlCol="0" anchor="ctr">
            <a:normAutofit/>
          </a:bodyPr>
          <a:lstStyle>
            <a:lvl1pPr marL="0" marR="0" indent="0" algn="ctr" defTabSz="457101" rtl="0" eaLnBrk="1" fontAlgn="auto" latinLnBrk="0" hangingPunct="1">
              <a:lnSpc>
                <a:spcPct val="100000"/>
              </a:lnSpc>
              <a:spcBef>
                <a:spcPct val="20000"/>
              </a:spcBef>
              <a:spcAft>
                <a:spcPts val="0"/>
              </a:spcAft>
              <a:buClrTx/>
              <a:buSzTx/>
              <a:buFont typeface="Arial"/>
              <a:buNone/>
              <a:tabLst/>
              <a:defRPr lang="en-US" sz="4500" kern="1200">
                <a:solidFill>
                  <a:schemeClr val="bg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defRPr/>
            </a:pPr>
            <a:r>
              <a:rPr lang="en-IE" sz="6000" dirty="0"/>
              <a:t>?</a:t>
            </a:r>
          </a:p>
        </p:txBody>
      </p:sp>
      <p:sp>
        <p:nvSpPr>
          <p:cNvPr id="5" name="Text Placeholder 7">
            <a:extLst>
              <a:ext uri="{FF2B5EF4-FFF2-40B4-BE49-F238E27FC236}">
                <a16:creationId xmlns:a16="http://schemas.microsoft.com/office/drawing/2014/main" id="{4BD19AAD-8F4E-C243-92AC-885976EDED62}"/>
              </a:ext>
            </a:extLst>
          </p:cNvPr>
          <p:cNvSpPr txBox="1">
            <a:spLocks/>
          </p:cNvSpPr>
          <p:nvPr/>
        </p:nvSpPr>
        <p:spPr>
          <a:xfrm>
            <a:off x="4731599" y="1487734"/>
            <a:ext cx="1947672" cy="1947672"/>
          </a:xfrm>
          <a:prstGeom prst="ellipse">
            <a:avLst/>
          </a:prstGeom>
          <a:solidFill>
            <a:srgbClr val="005999"/>
          </a:solidFill>
          <a:ln>
            <a:noFill/>
          </a:ln>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US" sz="4500" kern="1200">
                <a:solidFill>
                  <a:schemeClr val="bg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IE" sz="6000" dirty="0"/>
              <a:t>?</a:t>
            </a:r>
          </a:p>
        </p:txBody>
      </p:sp>
      <p:sp>
        <p:nvSpPr>
          <p:cNvPr id="6" name="Text Placeholder 7">
            <a:extLst>
              <a:ext uri="{FF2B5EF4-FFF2-40B4-BE49-F238E27FC236}">
                <a16:creationId xmlns:a16="http://schemas.microsoft.com/office/drawing/2014/main" id="{BAF52FEC-F70B-614B-BA46-E27B6820FFBE}"/>
              </a:ext>
            </a:extLst>
          </p:cNvPr>
          <p:cNvSpPr txBox="1">
            <a:spLocks/>
          </p:cNvSpPr>
          <p:nvPr/>
        </p:nvSpPr>
        <p:spPr>
          <a:xfrm>
            <a:off x="6950618" y="1487734"/>
            <a:ext cx="1947672" cy="1947672"/>
          </a:xfrm>
          <a:prstGeom prst="ellipse">
            <a:avLst/>
          </a:prstGeom>
          <a:solidFill>
            <a:schemeClr val="accent4"/>
          </a:solidFill>
          <a:ln>
            <a:noFill/>
          </a:ln>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lang="en-US" sz="4500" kern="1200">
                <a:solidFill>
                  <a:schemeClr val="bg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IE" sz="6000" dirty="0"/>
              <a:t>?</a:t>
            </a:r>
          </a:p>
        </p:txBody>
      </p:sp>
      <p:sp>
        <p:nvSpPr>
          <p:cNvPr id="7" name="Text Placeholder 29">
            <a:extLst>
              <a:ext uri="{FF2B5EF4-FFF2-40B4-BE49-F238E27FC236}">
                <a16:creationId xmlns:a16="http://schemas.microsoft.com/office/drawing/2014/main" id="{83673F21-4910-D842-B4C9-F9AC0B9AF4D5}"/>
              </a:ext>
            </a:extLst>
          </p:cNvPr>
          <p:cNvSpPr txBox="1">
            <a:spLocks/>
          </p:cNvSpPr>
          <p:nvPr/>
        </p:nvSpPr>
        <p:spPr>
          <a:xfrm>
            <a:off x="281712" y="3576752"/>
            <a:ext cx="1947672" cy="323850"/>
          </a:xfrm>
          <a:prstGeom prst="rect">
            <a:avLst/>
          </a:prstGeom>
        </p:spPr>
        <p:txBody>
          <a:bodyPr lIns="91440" tIns="45720" rIns="91440" bIns="45720" anchor="ctr">
            <a:normAutofit fontScale="92500"/>
          </a:bodyPr>
          <a:lstStyle>
            <a:lvl1pPr marL="0" indent="0" algn="ctr" defTabSz="685800" rtl="0" eaLnBrk="1" latinLnBrk="0" hangingPunct="1">
              <a:lnSpc>
                <a:spcPct val="90000"/>
              </a:lnSpc>
              <a:spcBef>
                <a:spcPts val="750"/>
              </a:spcBef>
              <a:buFont typeface="Arial" panose="020B0604020202020204" pitchFamily="34" charset="0"/>
              <a:buNone/>
              <a:defRPr sz="1700" kern="1200" cap="all" baseline="0">
                <a:solidFill>
                  <a:srgbClr val="324D5E"/>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600" b="1" dirty="0">
                <a:solidFill>
                  <a:srgbClr val="005E52"/>
                </a:solidFill>
              </a:rPr>
              <a:t>Type 2 Diabetes</a:t>
            </a:r>
          </a:p>
        </p:txBody>
      </p:sp>
      <p:sp>
        <p:nvSpPr>
          <p:cNvPr id="8" name="Text Placeholder 29">
            <a:extLst>
              <a:ext uri="{FF2B5EF4-FFF2-40B4-BE49-F238E27FC236}">
                <a16:creationId xmlns:a16="http://schemas.microsoft.com/office/drawing/2014/main" id="{8681C611-CC1F-5548-86E3-8FC429A1ED26}"/>
              </a:ext>
            </a:extLst>
          </p:cNvPr>
          <p:cNvSpPr txBox="1">
            <a:spLocks/>
          </p:cNvSpPr>
          <p:nvPr/>
        </p:nvSpPr>
        <p:spPr>
          <a:xfrm>
            <a:off x="2503101" y="3576752"/>
            <a:ext cx="1947672" cy="323850"/>
          </a:xfrm>
          <a:prstGeom prst="rect">
            <a:avLst/>
          </a:prstGeom>
        </p:spPr>
        <p:txBody>
          <a:bodyPr lIns="91440" tIns="45720" rIns="91440" bIns="45720" anchor="ctr">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700" kern="1200" cap="all" baseline="0">
                <a:solidFill>
                  <a:srgbClr val="324D5E"/>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600" b="1" dirty="0">
                <a:solidFill>
                  <a:srgbClr val="F69246"/>
                </a:solidFill>
              </a:rPr>
              <a:t>cardiology</a:t>
            </a:r>
          </a:p>
        </p:txBody>
      </p:sp>
      <p:sp>
        <p:nvSpPr>
          <p:cNvPr id="9" name="Text Placeholder 29">
            <a:extLst>
              <a:ext uri="{FF2B5EF4-FFF2-40B4-BE49-F238E27FC236}">
                <a16:creationId xmlns:a16="http://schemas.microsoft.com/office/drawing/2014/main" id="{89A0655D-291C-9340-9544-62E3F139C4C3}"/>
              </a:ext>
            </a:extLst>
          </p:cNvPr>
          <p:cNvSpPr txBox="1">
            <a:spLocks/>
          </p:cNvSpPr>
          <p:nvPr/>
        </p:nvSpPr>
        <p:spPr>
          <a:xfrm>
            <a:off x="4731599" y="3435406"/>
            <a:ext cx="1940563" cy="465197"/>
          </a:xfrm>
          <a:prstGeom prst="rect">
            <a:avLst/>
          </a:prstGeom>
        </p:spPr>
        <p:txBody>
          <a:bodyPr lIns="91440" tIns="45720" rIns="91440" bIns="45720" anchor="ctr">
            <a:normAutofit fontScale="77500" lnSpcReduction="20000"/>
          </a:bodyPr>
          <a:lstStyle>
            <a:lvl1pPr marL="0" indent="0" algn="ctr" defTabSz="685800" rtl="0" eaLnBrk="1" latinLnBrk="0" hangingPunct="1">
              <a:lnSpc>
                <a:spcPct val="90000"/>
              </a:lnSpc>
              <a:spcBef>
                <a:spcPts val="750"/>
              </a:spcBef>
              <a:buFont typeface="Arial" panose="020B0604020202020204" pitchFamily="34" charset="0"/>
              <a:buNone/>
              <a:defRPr sz="1700" kern="1200" cap="all" baseline="0">
                <a:solidFill>
                  <a:srgbClr val="324D5E"/>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600" b="1" dirty="0">
                <a:solidFill>
                  <a:srgbClr val="005999"/>
                </a:solidFill>
              </a:rPr>
              <a:t>Respiratory</a:t>
            </a:r>
          </a:p>
          <a:p>
            <a:r>
              <a:rPr lang="en-US" sz="1600" b="1" dirty="0" err="1">
                <a:solidFill>
                  <a:srgbClr val="005999"/>
                </a:solidFill>
              </a:rPr>
              <a:t>COPD</a:t>
            </a:r>
            <a:r>
              <a:rPr lang="en-US" sz="1600" b="1" dirty="0">
                <a:solidFill>
                  <a:srgbClr val="005999"/>
                </a:solidFill>
              </a:rPr>
              <a:t> and Asthma</a:t>
            </a:r>
          </a:p>
        </p:txBody>
      </p:sp>
      <p:sp>
        <p:nvSpPr>
          <p:cNvPr id="10" name="Text Placeholder 29">
            <a:extLst>
              <a:ext uri="{FF2B5EF4-FFF2-40B4-BE49-F238E27FC236}">
                <a16:creationId xmlns:a16="http://schemas.microsoft.com/office/drawing/2014/main" id="{F490FD0C-B301-4740-90FA-76927EF28DC3}"/>
              </a:ext>
            </a:extLst>
          </p:cNvPr>
          <p:cNvSpPr txBox="1">
            <a:spLocks/>
          </p:cNvSpPr>
          <p:nvPr/>
        </p:nvSpPr>
        <p:spPr>
          <a:xfrm>
            <a:off x="6945878" y="3576752"/>
            <a:ext cx="1947672" cy="323850"/>
          </a:xfrm>
          <a:prstGeom prst="rect">
            <a:avLst/>
          </a:prstGeom>
        </p:spPr>
        <p:txBody>
          <a:bodyPr lIns="91440" tIns="45720" rIns="91440" bIns="4572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700" kern="1200" cap="all" baseline="0">
                <a:solidFill>
                  <a:srgbClr val="324D5E"/>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600" b="1" dirty="0">
                <a:solidFill>
                  <a:schemeClr val="accent4"/>
                </a:solidFill>
              </a:rPr>
              <a:t>Stop Smoking</a:t>
            </a:r>
          </a:p>
        </p:txBody>
      </p:sp>
      <p:sp>
        <p:nvSpPr>
          <p:cNvPr id="11" name="Text Placeholder 29">
            <a:extLst>
              <a:ext uri="{FF2B5EF4-FFF2-40B4-BE49-F238E27FC236}">
                <a16:creationId xmlns:a16="http://schemas.microsoft.com/office/drawing/2014/main" id="{DF138D30-7CAF-9F44-B248-4F742BA145A5}"/>
              </a:ext>
            </a:extLst>
          </p:cNvPr>
          <p:cNvSpPr txBox="1">
            <a:spLocks/>
          </p:cNvSpPr>
          <p:nvPr/>
        </p:nvSpPr>
        <p:spPr>
          <a:xfrm>
            <a:off x="281712" y="3932118"/>
            <a:ext cx="1947672" cy="920245"/>
          </a:xfrm>
          <a:prstGeom prst="rect">
            <a:avLst/>
          </a:prstGeom>
        </p:spPr>
        <p:txBody>
          <a:bodyPr lIns="91440" tIns="45720" rIns="91440" bIns="45720" anchor="t">
            <a:normAutofit fontScale="92500"/>
          </a:bodyPr>
          <a:lstStyle>
            <a:lvl1pPr marL="0" indent="0" algn="just" defTabSz="685800" rtl="0" eaLnBrk="1" latinLnBrk="0" hangingPunct="1">
              <a:lnSpc>
                <a:spcPct val="90000"/>
              </a:lnSpc>
              <a:spcBef>
                <a:spcPts val="750"/>
              </a:spcBef>
              <a:buFont typeface="Arial" panose="020B0604020202020204" pitchFamily="34" charset="0"/>
              <a:buNone/>
              <a:defRPr sz="140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20000"/>
              </a:lnSpc>
            </a:pPr>
            <a:r>
              <a:rPr lang="en-IE" sz="1200" dirty="0">
                <a:cs typeface="Arial" panose="020B0604020202020204" pitchFamily="34" charset="0"/>
              </a:rPr>
              <a:t>Consultant Endocrinologist, nurses, dietitian, podiatrist</a:t>
            </a:r>
          </a:p>
          <a:p>
            <a:pPr algn="ctr">
              <a:lnSpc>
                <a:spcPct val="120000"/>
              </a:lnSpc>
            </a:pPr>
            <a:r>
              <a:rPr lang="en-IE" sz="1200" dirty="0">
                <a:solidFill>
                  <a:schemeClr val="accent6">
                    <a:lumMod val="50000"/>
                  </a:schemeClr>
                </a:solidFill>
                <a:cs typeface="Arial" panose="020B0604020202020204" pitchFamily="34" charset="0"/>
              </a:rPr>
              <a:t>Clinics and Group education</a:t>
            </a:r>
          </a:p>
        </p:txBody>
      </p:sp>
      <p:sp>
        <p:nvSpPr>
          <p:cNvPr id="12" name="Text Placeholder 29">
            <a:extLst>
              <a:ext uri="{FF2B5EF4-FFF2-40B4-BE49-F238E27FC236}">
                <a16:creationId xmlns:a16="http://schemas.microsoft.com/office/drawing/2014/main" id="{1B7742DE-09B8-3D46-8AA3-2027FF5422CA}"/>
              </a:ext>
            </a:extLst>
          </p:cNvPr>
          <p:cNvSpPr txBox="1">
            <a:spLocks/>
          </p:cNvSpPr>
          <p:nvPr/>
        </p:nvSpPr>
        <p:spPr>
          <a:xfrm>
            <a:off x="2503101" y="3932118"/>
            <a:ext cx="1947672" cy="920245"/>
          </a:xfrm>
          <a:prstGeom prst="rect">
            <a:avLst/>
          </a:prstGeom>
        </p:spPr>
        <p:txBody>
          <a:bodyPr lIns="91440" tIns="45720" rIns="91440" bIns="45720" anchor="t">
            <a:normAutofit/>
          </a:bodyPr>
          <a:lstStyle>
            <a:lvl1pPr marL="0" indent="0" algn="just" defTabSz="685800" rtl="0" eaLnBrk="1" latinLnBrk="0" hangingPunct="1">
              <a:lnSpc>
                <a:spcPct val="90000"/>
              </a:lnSpc>
              <a:spcBef>
                <a:spcPts val="750"/>
              </a:spcBef>
              <a:buFont typeface="Arial" panose="020B0604020202020204" pitchFamily="34" charset="0"/>
              <a:buNone/>
              <a:defRPr sz="140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20000"/>
              </a:lnSpc>
            </a:pPr>
            <a:r>
              <a:rPr lang="en-IE" sz="1200" dirty="0">
                <a:cs typeface="Arial" panose="020B0604020202020204" pitchFamily="34" charset="0"/>
              </a:rPr>
              <a:t>Consultant Cardiologist, Nurses, Psychologist</a:t>
            </a:r>
          </a:p>
          <a:p>
            <a:pPr algn="ctr">
              <a:lnSpc>
                <a:spcPct val="120000"/>
              </a:lnSpc>
            </a:pPr>
            <a:r>
              <a:rPr lang="en-IE" sz="1200" dirty="0">
                <a:solidFill>
                  <a:schemeClr val="accent2"/>
                </a:solidFill>
                <a:cs typeface="Arial" panose="020B0604020202020204" pitchFamily="34" charset="0"/>
              </a:rPr>
              <a:t>Clinics</a:t>
            </a:r>
          </a:p>
        </p:txBody>
      </p:sp>
      <p:sp>
        <p:nvSpPr>
          <p:cNvPr id="13" name="Text Placeholder 29">
            <a:extLst>
              <a:ext uri="{FF2B5EF4-FFF2-40B4-BE49-F238E27FC236}">
                <a16:creationId xmlns:a16="http://schemas.microsoft.com/office/drawing/2014/main" id="{EA898971-15A9-8347-9420-639E94007D94}"/>
              </a:ext>
            </a:extLst>
          </p:cNvPr>
          <p:cNvSpPr txBox="1">
            <a:spLocks/>
          </p:cNvSpPr>
          <p:nvPr/>
        </p:nvSpPr>
        <p:spPr>
          <a:xfrm>
            <a:off x="4724490" y="3932118"/>
            <a:ext cx="1947672" cy="920245"/>
          </a:xfrm>
          <a:prstGeom prst="rect">
            <a:avLst/>
          </a:prstGeom>
        </p:spPr>
        <p:txBody>
          <a:bodyPr lIns="91440" tIns="45720" rIns="91440" bIns="45720" anchor="t">
            <a:normAutofit fontScale="92500" lnSpcReduction="20000"/>
          </a:bodyPr>
          <a:lstStyle>
            <a:lvl1pPr marL="0" indent="0" algn="just" defTabSz="685800" rtl="0" eaLnBrk="1" latinLnBrk="0" hangingPunct="1">
              <a:lnSpc>
                <a:spcPct val="90000"/>
              </a:lnSpc>
              <a:spcBef>
                <a:spcPts val="750"/>
              </a:spcBef>
              <a:buFont typeface="Arial" panose="020B0604020202020204" pitchFamily="34" charset="0"/>
              <a:buNone/>
              <a:defRPr sz="140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20000"/>
              </a:lnSpc>
            </a:pPr>
            <a:r>
              <a:rPr lang="en-IE" sz="1200" dirty="0">
                <a:cs typeface="Arial" panose="020B0604020202020204" pitchFamily="34" charset="0"/>
              </a:rPr>
              <a:t>Respiratory Consultant, nurses and physios</a:t>
            </a:r>
          </a:p>
          <a:p>
            <a:pPr algn="ctr">
              <a:lnSpc>
                <a:spcPct val="120000"/>
              </a:lnSpc>
            </a:pPr>
            <a:r>
              <a:rPr lang="en-IE" sz="1200" dirty="0">
                <a:cs typeface="Arial" panose="020B0604020202020204" pitchFamily="34" charset="0"/>
              </a:rPr>
              <a:t>Clinics and Pulmonary Rehab</a:t>
            </a:r>
          </a:p>
        </p:txBody>
      </p:sp>
      <p:sp>
        <p:nvSpPr>
          <p:cNvPr id="14" name="Text Placeholder 29">
            <a:extLst>
              <a:ext uri="{FF2B5EF4-FFF2-40B4-BE49-F238E27FC236}">
                <a16:creationId xmlns:a16="http://schemas.microsoft.com/office/drawing/2014/main" id="{0CD94483-1887-514D-BDDC-3D7FDFB5D329}"/>
              </a:ext>
            </a:extLst>
          </p:cNvPr>
          <p:cNvSpPr txBox="1">
            <a:spLocks/>
          </p:cNvSpPr>
          <p:nvPr/>
        </p:nvSpPr>
        <p:spPr>
          <a:xfrm>
            <a:off x="6945878" y="3932118"/>
            <a:ext cx="1947672" cy="920245"/>
          </a:xfrm>
          <a:prstGeom prst="rect">
            <a:avLst/>
          </a:prstGeom>
        </p:spPr>
        <p:txBody>
          <a:bodyPr lIns="91440" tIns="45720" rIns="91440" bIns="45720" anchor="t">
            <a:normAutofit/>
          </a:bodyPr>
          <a:lstStyle>
            <a:lvl1pPr marL="0" indent="0" algn="just" defTabSz="685800" rtl="0" eaLnBrk="1" latinLnBrk="0" hangingPunct="1">
              <a:lnSpc>
                <a:spcPct val="90000"/>
              </a:lnSpc>
              <a:spcBef>
                <a:spcPts val="750"/>
              </a:spcBef>
              <a:buFont typeface="Arial" panose="020B0604020202020204" pitchFamily="34" charset="0"/>
              <a:buNone/>
              <a:defRPr sz="140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20000"/>
              </a:lnSpc>
            </a:pPr>
            <a:r>
              <a:rPr lang="en-IE" sz="1200" dirty="0">
                <a:cs typeface="Arial" panose="020B0604020202020204" pitchFamily="34" charset="0"/>
              </a:rPr>
              <a:t>Health Promotion Officer</a:t>
            </a:r>
          </a:p>
          <a:p>
            <a:pPr algn="ctr">
              <a:lnSpc>
                <a:spcPct val="120000"/>
              </a:lnSpc>
            </a:pPr>
            <a:r>
              <a:rPr lang="en-IE" sz="1200" dirty="0">
                <a:cs typeface="Arial" panose="020B0604020202020204" pitchFamily="34" charset="0"/>
              </a:rPr>
              <a:t>Clinics and Groups</a:t>
            </a:r>
          </a:p>
        </p:txBody>
      </p:sp>
      <p:pic>
        <p:nvPicPr>
          <p:cNvPr id="15" name="Picture 14"/>
          <p:cNvPicPr>
            <a:picLocks noChangeAspect="1"/>
          </p:cNvPicPr>
          <p:nvPr/>
        </p:nvPicPr>
        <p:blipFill>
          <a:blip r:embed="rId2"/>
          <a:stretch>
            <a:fillRect/>
          </a:stretch>
        </p:blipFill>
        <p:spPr>
          <a:xfrm>
            <a:off x="2920186" y="1915222"/>
            <a:ext cx="1068199" cy="962436"/>
          </a:xfrm>
          <a:prstGeom prst="rect">
            <a:avLst/>
          </a:prstGeom>
        </p:spPr>
      </p:pic>
      <p:pic>
        <p:nvPicPr>
          <p:cNvPr id="16" name="Picture 15"/>
          <p:cNvPicPr>
            <a:picLocks noChangeAspect="1"/>
          </p:cNvPicPr>
          <p:nvPr/>
        </p:nvPicPr>
        <p:blipFill>
          <a:blip r:embed="rId3"/>
          <a:stretch>
            <a:fillRect/>
          </a:stretch>
        </p:blipFill>
        <p:spPr>
          <a:xfrm>
            <a:off x="5191678" y="1828512"/>
            <a:ext cx="1135856" cy="1135856"/>
          </a:xfrm>
          <a:prstGeom prst="rect">
            <a:avLst/>
          </a:prstGeom>
        </p:spPr>
      </p:pic>
      <p:pic>
        <p:nvPicPr>
          <p:cNvPr id="18" name="Picture 17"/>
          <p:cNvPicPr>
            <a:picLocks noChangeAspect="1"/>
          </p:cNvPicPr>
          <p:nvPr/>
        </p:nvPicPr>
        <p:blipFill rotWithShape="1">
          <a:blip r:embed="rId4"/>
          <a:srcRect l="24586" t="5271" r="23782" b="17772"/>
          <a:stretch/>
        </p:blipFill>
        <p:spPr>
          <a:xfrm>
            <a:off x="762411" y="1915222"/>
            <a:ext cx="1072381" cy="899067"/>
          </a:xfrm>
          <a:prstGeom prst="rect">
            <a:avLst/>
          </a:prstGeom>
        </p:spPr>
      </p:pic>
      <p:pic>
        <p:nvPicPr>
          <p:cNvPr id="19" name="Picture 18"/>
          <p:cNvPicPr>
            <a:picLocks noChangeAspect="1"/>
          </p:cNvPicPr>
          <p:nvPr/>
        </p:nvPicPr>
        <p:blipFill>
          <a:blip r:embed="rId5"/>
          <a:stretch>
            <a:fillRect/>
          </a:stretch>
        </p:blipFill>
        <p:spPr>
          <a:xfrm>
            <a:off x="7264822" y="1774210"/>
            <a:ext cx="1309784" cy="1309784"/>
          </a:xfrm>
          <a:prstGeom prst="rect">
            <a:avLst/>
          </a:prstGeom>
        </p:spPr>
      </p:pic>
    </p:spTree>
    <p:extLst>
      <p:ext uri="{BB962C8B-B14F-4D97-AF65-F5344CB8AC3E}">
        <p14:creationId xmlns:p14="http://schemas.microsoft.com/office/powerpoint/2010/main" val="175309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626110" y="315119"/>
            <a:ext cx="2010022" cy="585601"/>
          </a:xfrm>
        </p:spPr>
        <p:txBody>
          <a:bodyPr>
            <a:normAutofit/>
          </a:bodyPr>
          <a:lstStyle/>
          <a:p>
            <a:r>
              <a:rPr lang="en-IE" dirty="0" smtClean="0"/>
              <a:t>Next  Steps</a:t>
            </a:r>
            <a:endParaRPr lang="en-IE" dirty="0"/>
          </a:p>
        </p:txBody>
      </p:sp>
      <p:sp>
        <p:nvSpPr>
          <p:cNvPr id="5" name="TextBox 4"/>
          <p:cNvSpPr txBox="1"/>
          <p:nvPr/>
        </p:nvSpPr>
        <p:spPr>
          <a:xfrm>
            <a:off x="204952" y="1309282"/>
            <a:ext cx="8852338" cy="3447098"/>
          </a:xfrm>
          <a:prstGeom prst="rect">
            <a:avLst/>
          </a:prstGeom>
        </p:spPr>
        <p:txBody>
          <a:bodyPr wrap="square" lIns="0" tIns="0" rIns="0" bIns="0" rtlCol="0" anchor="t" anchorCtr="0">
            <a:spAutoFit/>
          </a:bodyPr>
          <a:lstStyle/>
          <a:p>
            <a:pPr marL="342900" indent="-342900" algn="l">
              <a:buFont typeface="Arial" panose="020B0604020202020204" pitchFamily="34" charset="0"/>
              <a:buChar char="•"/>
            </a:pPr>
            <a:r>
              <a:rPr lang="en-IE" sz="2000" dirty="0" smtClean="0">
                <a:latin typeface="Arial" panose="020B0604020202020204" pitchFamily="34" charset="0"/>
                <a:cs typeface="Arial" panose="020B0604020202020204" pitchFamily="34" charset="0"/>
              </a:rPr>
              <a:t>Development of Community Health Areas </a:t>
            </a:r>
          </a:p>
          <a:p>
            <a:pPr marL="342900" indent="-342900" algn="l">
              <a:buFont typeface="Arial" panose="020B0604020202020204" pitchFamily="34" charset="0"/>
              <a:buChar char="•"/>
            </a:pPr>
            <a:endParaRPr lang="en-IE" sz="2000" dirty="0" smtClean="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IE" sz="2000" dirty="0" smtClean="0">
                <a:latin typeface="Arial" panose="020B0604020202020204" pitchFamily="34" charset="0"/>
                <a:cs typeface="Arial" panose="020B0604020202020204" pitchFamily="34" charset="0"/>
              </a:rPr>
              <a:t>Including all community services within a geographic area</a:t>
            </a:r>
          </a:p>
          <a:p>
            <a:pPr marL="342900" indent="-342900" algn="l">
              <a:buFont typeface="Arial" panose="020B0604020202020204" pitchFamily="34" charset="0"/>
              <a:buChar char="•"/>
            </a:pPr>
            <a:endParaRPr lang="en-IE" sz="20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IE" sz="2000" dirty="0" smtClean="0">
                <a:latin typeface="Arial" panose="020B0604020202020204" pitchFamily="34" charset="0"/>
                <a:cs typeface="Arial" panose="020B0604020202020204" pitchFamily="34" charset="0"/>
              </a:rPr>
              <a:t>Development of Integrated Models of Care</a:t>
            </a:r>
          </a:p>
          <a:p>
            <a:pPr marL="342900" indent="-342900" algn="l">
              <a:buFont typeface="Arial" panose="020B0604020202020204" pitchFamily="34" charset="0"/>
              <a:buChar char="•"/>
            </a:pPr>
            <a:endParaRPr lang="en-IE" sz="2000" dirty="0" smtClean="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IE" sz="2000" dirty="0" smtClean="0">
                <a:latin typeface="Arial" panose="020B0604020202020204" pitchFamily="34" charset="0"/>
                <a:cs typeface="Arial" panose="020B0604020202020204" pitchFamily="34" charset="0"/>
              </a:rPr>
              <a:t>Such as Women’s Health and Integrated Child Health</a:t>
            </a:r>
          </a:p>
          <a:p>
            <a:pPr marL="342900" indent="-342900" algn="l">
              <a:buFont typeface="Arial" panose="020B0604020202020204" pitchFamily="34" charset="0"/>
              <a:buChar char="•"/>
            </a:pPr>
            <a:endParaRPr lang="en-IE" sz="20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IE" sz="2000" dirty="0" smtClean="0">
                <a:latin typeface="Arial" panose="020B0604020202020204" pitchFamily="34" charset="0"/>
                <a:cs typeface="Arial" panose="020B0604020202020204" pitchFamily="34" charset="0"/>
              </a:rPr>
              <a:t>Standing up of Integrated Health Area Management Teams from within existing resources</a:t>
            </a:r>
          </a:p>
          <a:p>
            <a:pPr algn="l"/>
            <a:r>
              <a:rPr lang="en-IE" sz="2400" b="1" dirty="0">
                <a:latin typeface="Arial" panose="020B0604020202020204" pitchFamily="34" charset="0"/>
                <a:cs typeface="Arial" panose="020B0604020202020204" pitchFamily="34" charset="0"/>
              </a:rPr>
              <a:t>	</a:t>
            </a:r>
            <a:r>
              <a:rPr lang="en-IE" sz="2400" b="1" dirty="0" smtClean="0">
                <a:latin typeface="Arial" panose="020B0604020202020204" pitchFamily="34" charset="0"/>
                <a:cs typeface="Arial" panose="020B0604020202020204" pitchFamily="34" charset="0"/>
              </a:rPr>
              <a:t> </a:t>
            </a:r>
            <a:endParaRPr lang="en-IE"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5013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80274" y="1946693"/>
            <a:ext cx="7189075" cy="1048344"/>
          </a:xfrm>
        </p:spPr>
        <p:txBody>
          <a:bodyPr/>
          <a:lstStyle/>
          <a:p>
            <a:r>
              <a:rPr lang="en-IE" sz="3200" dirty="0" smtClean="0">
                <a:latin typeface="Open Sans"/>
              </a:rPr>
              <a:t>Overview of HSE Health </a:t>
            </a:r>
            <a:r>
              <a:rPr lang="en-IE" sz="3200" dirty="0">
                <a:latin typeface="Open Sans"/>
              </a:rPr>
              <a:t>&amp;</a:t>
            </a:r>
            <a:r>
              <a:rPr lang="en-IE" sz="3200" dirty="0" smtClean="0">
                <a:latin typeface="Open Sans"/>
              </a:rPr>
              <a:t> Wellbeing</a:t>
            </a:r>
          </a:p>
          <a:p>
            <a:r>
              <a:rPr lang="en-IE" sz="3200" dirty="0" smtClean="0">
                <a:latin typeface="Open Sans"/>
              </a:rPr>
              <a:t>Waterford</a:t>
            </a:r>
            <a:endParaRPr lang="en-IE" sz="3200" dirty="0"/>
          </a:p>
        </p:txBody>
      </p:sp>
      <p:pic>
        <p:nvPicPr>
          <p:cNvPr id="3" name="Picture 2"/>
          <p:cNvPicPr>
            <a:picLocks noChangeAspect="1"/>
          </p:cNvPicPr>
          <p:nvPr/>
        </p:nvPicPr>
        <p:blipFill rotWithShape="1">
          <a:blip r:embed="rId2"/>
          <a:srcRect t="71641" r="81727"/>
          <a:stretch/>
        </p:blipFill>
        <p:spPr>
          <a:xfrm>
            <a:off x="313573" y="116732"/>
            <a:ext cx="666701" cy="594344"/>
          </a:xfrm>
          <a:prstGeom prst="rect">
            <a:avLst/>
          </a:prstGeom>
        </p:spPr>
      </p:pic>
    </p:spTree>
    <p:extLst>
      <p:ext uri="{BB962C8B-B14F-4D97-AF65-F5344CB8AC3E}">
        <p14:creationId xmlns:p14="http://schemas.microsoft.com/office/powerpoint/2010/main" val="9346208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549" y="154613"/>
            <a:ext cx="7721039" cy="666802"/>
          </a:xfrm>
        </p:spPr>
        <p:txBody>
          <a:bodyPr>
            <a:noAutofit/>
          </a:bodyPr>
          <a:lstStyle/>
          <a:p>
            <a:r>
              <a:rPr lang="en-IE" sz="2400" b="1" dirty="0">
                <a:solidFill>
                  <a:srgbClr val="005E52"/>
                </a:solidFill>
              </a:rPr>
              <a:t>Prevalence of Chronic </a:t>
            </a:r>
            <a:r>
              <a:rPr lang="en-IE" sz="2400" b="1" dirty="0" smtClean="0">
                <a:solidFill>
                  <a:srgbClr val="005E52"/>
                </a:solidFill>
              </a:rPr>
              <a:t>Disease in </a:t>
            </a:r>
            <a:r>
              <a:rPr lang="en-IE" sz="2400" b="1" dirty="0">
                <a:solidFill>
                  <a:srgbClr val="005E52"/>
                </a:solidFill>
              </a:rPr>
              <a:t>Ireland by Age</a:t>
            </a:r>
          </a:p>
        </p:txBody>
      </p:sp>
      <p:sp>
        <p:nvSpPr>
          <p:cNvPr id="6" name="TextBox 5"/>
          <p:cNvSpPr txBox="1"/>
          <p:nvPr/>
        </p:nvSpPr>
        <p:spPr>
          <a:xfrm>
            <a:off x="6732240" y="1491631"/>
            <a:ext cx="1134126" cy="507831"/>
          </a:xfrm>
          <a:prstGeom prst="rect">
            <a:avLst/>
          </a:prstGeom>
          <a:noFill/>
        </p:spPr>
        <p:txBody>
          <a:bodyPr wrap="square" rtlCol="0">
            <a:spAutoFit/>
          </a:bodyPr>
          <a:lstStyle/>
          <a:p>
            <a:pPr algn="ctr"/>
            <a:r>
              <a:rPr lang="en-IE" sz="1350" b="1" dirty="0">
                <a:solidFill>
                  <a:srgbClr val="002060"/>
                </a:solidFill>
                <a:latin typeface="Arial" panose="020B0604020202020204" pitchFamily="34" charset="0"/>
              </a:rPr>
              <a:t>EPICC Team UCC</a:t>
            </a:r>
          </a:p>
        </p:txBody>
      </p:sp>
      <p:pic>
        <p:nvPicPr>
          <p:cNvPr id="3" name="Picture 2"/>
          <p:cNvPicPr>
            <a:picLocks noChangeAspect="1"/>
          </p:cNvPicPr>
          <p:nvPr/>
        </p:nvPicPr>
        <p:blipFill>
          <a:blip r:embed="rId3"/>
          <a:stretch>
            <a:fillRect/>
          </a:stretch>
        </p:blipFill>
        <p:spPr>
          <a:xfrm>
            <a:off x="51969" y="3970782"/>
            <a:ext cx="6517995" cy="1028778"/>
          </a:xfrm>
          <a:prstGeom prst="rect">
            <a:avLst/>
          </a:prstGeom>
        </p:spPr>
      </p:pic>
      <p:pic>
        <p:nvPicPr>
          <p:cNvPr id="4" name="Picture 3"/>
          <p:cNvPicPr>
            <a:picLocks noChangeAspect="1"/>
          </p:cNvPicPr>
          <p:nvPr/>
        </p:nvPicPr>
        <p:blipFill>
          <a:blip r:embed="rId4"/>
          <a:stretch>
            <a:fillRect/>
          </a:stretch>
        </p:blipFill>
        <p:spPr>
          <a:xfrm>
            <a:off x="7299303" y="4098290"/>
            <a:ext cx="1387285" cy="702000"/>
          </a:xfrm>
          <a:prstGeom prst="rect">
            <a:avLst/>
          </a:prstGeom>
        </p:spPr>
      </p:pic>
      <p:pic>
        <p:nvPicPr>
          <p:cNvPr id="9" name="Picture 8"/>
          <p:cNvPicPr>
            <a:picLocks noChangeAspect="1"/>
          </p:cNvPicPr>
          <p:nvPr/>
        </p:nvPicPr>
        <p:blipFill>
          <a:blip r:embed="rId5"/>
          <a:stretch>
            <a:fillRect/>
          </a:stretch>
        </p:blipFill>
        <p:spPr>
          <a:xfrm>
            <a:off x="476656" y="910342"/>
            <a:ext cx="7957226" cy="3056936"/>
          </a:xfrm>
          <a:prstGeom prst="rect">
            <a:avLst/>
          </a:prstGeom>
        </p:spPr>
      </p:pic>
      <p:pic>
        <p:nvPicPr>
          <p:cNvPr id="7" name="Picture 6"/>
          <p:cNvPicPr>
            <a:picLocks noChangeAspect="1"/>
          </p:cNvPicPr>
          <p:nvPr/>
        </p:nvPicPr>
        <p:blipFill>
          <a:blip r:embed="rId6"/>
          <a:stretch>
            <a:fillRect/>
          </a:stretch>
        </p:blipFill>
        <p:spPr>
          <a:xfrm>
            <a:off x="93603" y="159373"/>
            <a:ext cx="686001" cy="573114"/>
          </a:xfrm>
          <a:prstGeom prst="rect">
            <a:avLst/>
          </a:prstGeom>
        </p:spPr>
      </p:pic>
    </p:spTree>
    <p:extLst>
      <p:ext uri="{BB962C8B-B14F-4D97-AF65-F5344CB8AC3E}">
        <p14:creationId xmlns:p14="http://schemas.microsoft.com/office/powerpoint/2010/main" val="2416213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490" y="146899"/>
            <a:ext cx="4842908" cy="453531"/>
          </a:xfrm>
        </p:spPr>
        <p:txBody>
          <a:bodyPr>
            <a:normAutofit/>
          </a:bodyPr>
          <a:lstStyle/>
          <a:p>
            <a:r>
              <a:rPr lang="en-IE" sz="2400" b="1" dirty="0" smtClean="0">
                <a:solidFill>
                  <a:srgbClr val="005E52"/>
                </a:solidFill>
              </a:rPr>
              <a:t>Example: Respiratory Services</a:t>
            </a:r>
            <a:endParaRPr lang="en-IE" sz="2400" b="1" dirty="0">
              <a:solidFill>
                <a:srgbClr val="005E52"/>
              </a:solidFill>
            </a:endParaRPr>
          </a:p>
        </p:txBody>
      </p:sp>
      <p:pic>
        <p:nvPicPr>
          <p:cNvPr id="5" name="Content Placeholder 4"/>
          <p:cNvPicPr>
            <a:picLocks noGrp="1" noChangeAspect="1"/>
          </p:cNvPicPr>
          <p:nvPr>
            <p:ph idx="1"/>
          </p:nvPr>
        </p:nvPicPr>
        <p:blipFill>
          <a:blip r:embed="rId2"/>
          <a:stretch>
            <a:fillRect/>
          </a:stretch>
        </p:blipFill>
        <p:spPr>
          <a:xfrm>
            <a:off x="413469" y="1112993"/>
            <a:ext cx="1115681" cy="1115681"/>
          </a:xfrm>
          <a:prstGeom prst="rect">
            <a:avLst/>
          </a:prstGeom>
        </p:spPr>
      </p:pic>
      <p:sp>
        <p:nvSpPr>
          <p:cNvPr id="6" name="Right Arrow 5"/>
          <p:cNvSpPr/>
          <p:nvPr/>
        </p:nvSpPr>
        <p:spPr>
          <a:xfrm>
            <a:off x="1654261" y="1468909"/>
            <a:ext cx="333632" cy="2641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dirty="0">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1967129" y="829406"/>
            <a:ext cx="1338197" cy="1338197"/>
          </a:xfrm>
          <a:prstGeom prst="rect">
            <a:avLst/>
          </a:prstGeom>
        </p:spPr>
      </p:pic>
      <p:sp>
        <p:nvSpPr>
          <p:cNvPr id="8" name="Right Arrow 7"/>
          <p:cNvSpPr/>
          <p:nvPr/>
        </p:nvSpPr>
        <p:spPr>
          <a:xfrm>
            <a:off x="3462311" y="1419235"/>
            <a:ext cx="733806"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dirty="0">
              <a:latin typeface="Arial" panose="020B0604020202020204" pitchFamily="34" charset="0"/>
            </a:endParaRPr>
          </a:p>
        </p:txBody>
      </p:sp>
      <p:sp>
        <p:nvSpPr>
          <p:cNvPr id="9" name="AutoShape 4" descr="280+ Spirometry Stock Illustrations ..."/>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IE" sz="1350" dirty="0">
              <a:latin typeface="Arial" panose="020B0604020202020204" pitchFamily="34" charset="0"/>
            </a:endParaRPr>
          </a:p>
        </p:txBody>
      </p:sp>
      <p:pic>
        <p:nvPicPr>
          <p:cNvPr id="10" name="Picture 9"/>
          <p:cNvPicPr>
            <a:picLocks noChangeAspect="1"/>
          </p:cNvPicPr>
          <p:nvPr/>
        </p:nvPicPr>
        <p:blipFill>
          <a:blip r:embed="rId4"/>
          <a:stretch>
            <a:fillRect/>
          </a:stretch>
        </p:blipFill>
        <p:spPr>
          <a:xfrm>
            <a:off x="5863829" y="273844"/>
            <a:ext cx="1128551" cy="1128551"/>
          </a:xfrm>
          <a:prstGeom prst="rect">
            <a:avLst/>
          </a:prstGeom>
        </p:spPr>
      </p:pic>
      <p:sp>
        <p:nvSpPr>
          <p:cNvPr id="11" name="TextBox 10"/>
          <p:cNvSpPr txBox="1"/>
          <p:nvPr/>
        </p:nvSpPr>
        <p:spPr>
          <a:xfrm>
            <a:off x="4332337" y="1220710"/>
            <a:ext cx="1329896" cy="1131079"/>
          </a:xfrm>
          <a:prstGeom prst="rect">
            <a:avLst/>
          </a:prstGeom>
          <a:solidFill>
            <a:schemeClr val="accent1"/>
          </a:solidFill>
          <a:ln>
            <a:solidFill>
              <a:schemeClr val="accent1">
                <a:shade val="50000"/>
              </a:schemeClr>
            </a:solidFill>
          </a:ln>
        </p:spPr>
        <p:txBody>
          <a:bodyPr wrap="square" rtlCol="0">
            <a:spAutoFit/>
          </a:bodyPr>
          <a:lstStyle/>
          <a:p>
            <a:r>
              <a:rPr lang="en-IE" sz="1350" b="1" dirty="0" smtClean="0">
                <a:solidFill>
                  <a:schemeClr val="bg1"/>
                </a:solidFill>
                <a:latin typeface="Arial" panose="020B0604020202020204" pitchFamily="34" charset="0"/>
              </a:rPr>
              <a:t>Waterford Respiratory </a:t>
            </a:r>
            <a:r>
              <a:rPr lang="en-IE" sz="1350" b="1" dirty="0">
                <a:solidFill>
                  <a:schemeClr val="bg1"/>
                </a:solidFill>
                <a:latin typeface="Arial" panose="020B0604020202020204" pitchFamily="34" charset="0"/>
              </a:rPr>
              <a:t>Community Specialist Team</a:t>
            </a:r>
          </a:p>
        </p:txBody>
      </p:sp>
      <p:sp>
        <p:nvSpPr>
          <p:cNvPr id="12" name="AutoShape 6" descr="MDT - DCC-i"/>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IE" sz="1350" dirty="0">
              <a:latin typeface="Arial" panose="020B0604020202020204" pitchFamily="34" charset="0"/>
            </a:endParaRPr>
          </a:p>
        </p:txBody>
      </p:sp>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r="3714" b="12109"/>
          <a:stretch>
            <a:fillRect/>
          </a:stretch>
        </p:blipFill>
        <p:spPr bwMode="auto">
          <a:xfrm>
            <a:off x="5600619" y="3520486"/>
            <a:ext cx="1654969" cy="127277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4" name="Down Arrow 13"/>
          <p:cNvSpPr/>
          <p:nvPr/>
        </p:nvSpPr>
        <p:spPr>
          <a:xfrm>
            <a:off x="6327839" y="2402134"/>
            <a:ext cx="363474" cy="7338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dirty="0">
              <a:latin typeface="Arial" panose="020B0604020202020204" pitchFamily="34" charset="0"/>
            </a:endParaRPr>
          </a:p>
        </p:txBody>
      </p:sp>
      <p:sp>
        <p:nvSpPr>
          <p:cNvPr id="16" name="TextBox 15"/>
          <p:cNvSpPr txBox="1"/>
          <p:nvPr/>
        </p:nvSpPr>
        <p:spPr>
          <a:xfrm>
            <a:off x="7182561" y="838119"/>
            <a:ext cx="232756" cy="300082"/>
          </a:xfrm>
          <a:prstGeom prst="rect">
            <a:avLst/>
          </a:prstGeom>
          <a:noFill/>
        </p:spPr>
        <p:txBody>
          <a:bodyPr wrap="none" rtlCol="0">
            <a:spAutoFit/>
          </a:bodyPr>
          <a:lstStyle/>
          <a:p>
            <a:r>
              <a:rPr lang="en-IE" sz="1350" dirty="0">
                <a:latin typeface="Arial" panose="020B0604020202020204" pitchFamily="34" charset="0"/>
              </a:rPr>
              <a:t> </a:t>
            </a:r>
          </a:p>
        </p:txBody>
      </p:sp>
      <p:sp>
        <p:nvSpPr>
          <p:cNvPr id="17" name="Oval 16"/>
          <p:cNvSpPr/>
          <p:nvPr/>
        </p:nvSpPr>
        <p:spPr>
          <a:xfrm>
            <a:off x="7110996" y="913906"/>
            <a:ext cx="2033004" cy="1369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500" b="1" dirty="0">
                <a:latin typeface="Arial" panose="020B0604020202020204" pitchFamily="34" charset="0"/>
              </a:rPr>
              <a:t>One stop </a:t>
            </a:r>
            <a:r>
              <a:rPr lang="en-IE" sz="1350" dirty="0">
                <a:latin typeface="Arial" panose="020B0604020202020204" pitchFamily="34" charset="0"/>
              </a:rPr>
              <a:t>Consultant, Nurse, Physio MDT, </a:t>
            </a:r>
          </a:p>
          <a:p>
            <a:pPr algn="ctr"/>
            <a:r>
              <a:rPr lang="en-IE" sz="1350" dirty="0">
                <a:latin typeface="Arial" panose="020B0604020202020204" pitchFamily="34" charset="0"/>
              </a:rPr>
              <a:t>Diagnosis and Care plan</a:t>
            </a:r>
          </a:p>
        </p:txBody>
      </p:sp>
      <p:sp>
        <p:nvSpPr>
          <p:cNvPr id="18" name="Oval 17"/>
          <p:cNvSpPr/>
          <p:nvPr/>
        </p:nvSpPr>
        <p:spPr>
          <a:xfrm>
            <a:off x="7109529" y="2383255"/>
            <a:ext cx="1977308" cy="10778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sz="1350" dirty="0">
                <a:latin typeface="Arial" panose="020B0604020202020204" pitchFamily="34" charset="0"/>
              </a:rPr>
              <a:t> </a:t>
            </a:r>
          </a:p>
          <a:p>
            <a:pPr algn="ctr"/>
            <a:r>
              <a:rPr lang="en-IE" sz="1500" b="1" dirty="0">
                <a:latin typeface="Arial" panose="020B0604020202020204" pitchFamily="34" charset="0"/>
              </a:rPr>
              <a:t>Close to </a:t>
            </a:r>
            <a:r>
              <a:rPr lang="en-IE" sz="1500" b="1" dirty="0" smtClean="0">
                <a:latin typeface="Arial" panose="020B0604020202020204" pitchFamily="34" charset="0"/>
              </a:rPr>
              <a:t>patient</a:t>
            </a:r>
            <a:endParaRPr lang="en-IE" sz="1350" dirty="0">
              <a:solidFill>
                <a:srgbClr val="FF0000"/>
              </a:solidFill>
              <a:latin typeface="Arial" panose="020B0604020202020204" pitchFamily="34" charset="0"/>
            </a:endParaRPr>
          </a:p>
        </p:txBody>
      </p:sp>
      <p:sp>
        <p:nvSpPr>
          <p:cNvPr id="19" name="TextBox 18"/>
          <p:cNvSpPr txBox="1"/>
          <p:nvPr/>
        </p:nvSpPr>
        <p:spPr>
          <a:xfrm>
            <a:off x="5704403" y="3168388"/>
            <a:ext cx="1447400" cy="507831"/>
          </a:xfrm>
          <a:prstGeom prst="rect">
            <a:avLst/>
          </a:prstGeom>
          <a:solidFill>
            <a:schemeClr val="accent6">
              <a:lumMod val="60000"/>
              <a:lumOff val="40000"/>
            </a:schemeClr>
          </a:solidFill>
          <a:ln>
            <a:solidFill>
              <a:schemeClr val="accent6"/>
            </a:solidFill>
          </a:ln>
        </p:spPr>
        <p:txBody>
          <a:bodyPr wrap="square" rtlCol="0">
            <a:spAutoFit/>
          </a:bodyPr>
          <a:lstStyle/>
          <a:p>
            <a:r>
              <a:rPr lang="en-IE" sz="1350" dirty="0">
                <a:latin typeface="Arial" panose="020B0604020202020204" pitchFamily="34" charset="0"/>
              </a:rPr>
              <a:t>Pulmonary Rehab</a:t>
            </a:r>
          </a:p>
        </p:txBody>
      </p:sp>
      <p:sp>
        <p:nvSpPr>
          <p:cNvPr id="20" name="Oval 19"/>
          <p:cNvSpPr/>
          <p:nvPr/>
        </p:nvSpPr>
        <p:spPr>
          <a:xfrm>
            <a:off x="7359372" y="3530800"/>
            <a:ext cx="1716015" cy="1516380"/>
          </a:xfrm>
          <a:prstGeom prst="ellipse">
            <a:avLst/>
          </a:prstGeom>
          <a:solidFill>
            <a:schemeClr val="accent6">
              <a:lumMod val="60000"/>
              <a:lumOff val="4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500" b="1" dirty="0">
                <a:latin typeface="Arial" panose="020B0604020202020204" pitchFamily="34" charset="0"/>
              </a:rPr>
              <a:t>Exercise &amp; Education </a:t>
            </a:r>
            <a:r>
              <a:rPr lang="en-IE" sz="1350" dirty="0">
                <a:latin typeface="Arial" panose="020B0604020202020204" pitchFamily="34" charset="0"/>
              </a:rPr>
              <a:t>twice a week for 8 weeks</a:t>
            </a:r>
          </a:p>
        </p:txBody>
      </p:sp>
      <p:sp>
        <p:nvSpPr>
          <p:cNvPr id="22" name="Left Arrow 21"/>
          <p:cNvSpPr/>
          <p:nvPr/>
        </p:nvSpPr>
        <p:spPr>
          <a:xfrm>
            <a:off x="4791332" y="3906281"/>
            <a:ext cx="733806" cy="36347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dirty="0">
              <a:latin typeface="Arial" panose="020B0604020202020204" pitchFamily="34" charset="0"/>
            </a:endParaRPr>
          </a:p>
        </p:txBody>
      </p:sp>
      <p:pic>
        <p:nvPicPr>
          <p:cNvPr id="23" name="Picture 22"/>
          <p:cNvPicPr>
            <a:picLocks noChangeAspect="1"/>
          </p:cNvPicPr>
          <p:nvPr/>
        </p:nvPicPr>
        <p:blipFill>
          <a:blip r:embed="rId6"/>
          <a:stretch>
            <a:fillRect/>
          </a:stretch>
        </p:blipFill>
        <p:spPr>
          <a:xfrm>
            <a:off x="2909378" y="3135940"/>
            <a:ext cx="1678571" cy="1271429"/>
          </a:xfrm>
          <a:prstGeom prst="rect">
            <a:avLst/>
          </a:prstGeom>
        </p:spPr>
      </p:pic>
      <p:pic>
        <p:nvPicPr>
          <p:cNvPr id="24" name="Picture 23"/>
          <p:cNvPicPr>
            <a:picLocks noChangeAspect="1"/>
          </p:cNvPicPr>
          <p:nvPr/>
        </p:nvPicPr>
        <p:blipFill>
          <a:blip r:embed="rId7"/>
          <a:stretch>
            <a:fillRect/>
          </a:stretch>
        </p:blipFill>
        <p:spPr>
          <a:xfrm>
            <a:off x="739031" y="3231215"/>
            <a:ext cx="1965882" cy="881258"/>
          </a:xfrm>
          <a:prstGeom prst="rect">
            <a:avLst/>
          </a:prstGeom>
        </p:spPr>
      </p:pic>
      <p:sp>
        <p:nvSpPr>
          <p:cNvPr id="25" name="TextBox 24"/>
          <p:cNvSpPr txBox="1"/>
          <p:nvPr/>
        </p:nvSpPr>
        <p:spPr>
          <a:xfrm>
            <a:off x="345281" y="4539349"/>
            <a:ext cx="5129117" cy="523220"/>
          </a:xfrm>
          <a:prstGeom prst="rect">
            <a:avLst/>
          </a:prstGeom>
          <a:solidFill>
            <a:schemeClr val="accent1">
              <a:lumMod val="20000"/>
              <a:lumOff val="80000"/>
            </a:schemeClr>
          </a:solidFill>
        </p:spPr>
        <p:txBody>
          <a:bodyPr wrap="square" rtlCol="0">
            <a:spAutoFit/>
          </a:bodyPr>
          <a:lstStyle/>
          <a:p>
            <a:r>
              <a:rPr lang="en-IE" sz="1400" b="1" dirty="0" smtClean="0">
                <a:latin typeface="Arial" panose="020B0604020202020204" pitchFamily="34" charset="0"/>
              </a:rPr>
              <a:t>Weekly COPD support </a:t>
            </a:r>
            <a:r>
              <a:rPr lang="en-IE" sz="1400" b="1" dirty="0">
                <a:latin typeface="Arial" panose="020B0604020202020204" pitchFamily="34" charset="0"/>
              </a:rPr>
              <a:t>and exercise </a:t>
            </a:r>
            <a:r>
              <a:rPr lang="en-IE" sz="1400" b="1" dirty="0" smtClean="0">
                <a:latin typeface="Arial" panose="020B0604020202020204" pitchFamily="34" charset="0"/>
              </a:rPr>
              <a:t>classes and/or the Living Well Programme</a:t>
            </a:r>
            <a:endParaRPr lang="en-IE" sz="1400" b="1" dirty="0">
              <a:latin typeface="Arial" panose="020B0604020202020204" pitchFamily="34" charset="0"/>
            </a:endParaRPr>
          </a:p>
        </p:txBody>
      </p:sp>
      <p:sp>
        <p:nvSpPr>
          <p:cNvPr id="26" name="Down Arrow 25"/>
          <p:cNvSpPr/>
          <p:nvPr/>
        </p:nvSpPr>
        <p:spPr>
          <a:xfrm>
            <a:off x="2380479" y="2058109"/>
            <a:ext cx="317899" cy="464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dirty="0">
              <a:latin typeface="Arial" panose="020B0604020202020204" pitchFamily="34" charset="0"/>
            </a:endParaRPr>
          </a:p>
        </p:txBody>
      </p:sp>
      <p:sp>
        <p:nvSpPr>
          <p:cNvPr id="27" name="Rectangle 26"/>
          <p:cNvSpPr/>
          <p:nvPr/>
        </p:nvSpPr>
        <p:spPr>
          <a:xfrm>
            <a:off x="1437688" y="2614292"/>
            <a:ext cx="3001749" cy="507831"/>
          </a:xfrm>
          <a:prstGeom prst="rect">
            <a:avLst/>
          </a:prstGeom>
          <a:ln>
            <a:solidFill>
              <a:srgbClr val="FF0000"/>
            </a:solidFill>
          </a:ln>
        </p:spPr>
        <p:txBody>
          <a:bodyPr wrap="square">
            <a:spAutoFit/>
          </a:bodyPr>
          <a:lstStyle/>
          <a:p>
            <a:r>
              <a:rPr lang="en-IE" sz="1350" b="1" dirty="0">
                <a:solidFill>
                  <a:srgbClr val="75B5B8"/>
                </a:solidFill>
                <a:latin typeface="Arial" panose="020B0604020202020204" pitchFamily="34" charset="0"/>
                <a:ea typeface="Calibri Light"/>
                <a:cs typeface="Arial"/>
                <a:hlinkClick r:id="rId8"/>
              </a:rPr>
              <a:t>SouthEastStopSmokingSupport@hse.ie</a:t>
            </a:r>
            <a:endParaRPr lang="en-IE" sz="1350" dirty="0">
              <a:latin typeface="Arial" panose="020B0604020202020204" pitchFamily="34" charset="0"/>
            </a:endParaRPr>
          </a:p>
        </p:txBody>
      </p:sp>
      <p:pic>
        <p:nvPicPr>
          <p:cNvPr id="28" name="Picture 27"/>
          <p:cNvPicPr>
            <a:picLocks noChangeAspect="1"/>
          </p:cNvPicPr>
          <p:nvPr/>
        </p:nvPicPr>
        <p:blipFill>
          <a:blip r:embed="rId9"/>
          <a:stretch>
            <a:fillRect/>
          </a:stretch>
        </p:blipFill>
        <p:spPr>
          <a:xfrm>
            <a:off x="1084636" y="2544460"/>
            <a:ext cx="353052" cy="354287"/>
          </a:xfrm>
          <a:prstGeom prst="rect">
            <a:avLst/>
          </a:prstGeom>
        </p:spPr>
      </p:pic>
      <p:pic>
        <p:nvPicPr>
          <p:cNvPr id="29" name="Picture 28"/>
          <p:cNvPicPr>
            <a:picLocks noChangeAspect="1"/>
          </p:cNvPicPr>
          <p:nvPr/>
        </p:nvPicPr>
        <p:blipFill>
          <a:blip r:embed="rId10"/>
          <a:stretch>
            <a:fillRect/>
          </a:stretch>
        </p:blipFill>
        <p:spPr>
          <a:xfrm>
            <a:off x="8086733" y="37063"/>
            <a:ext cx="899414" cy="823070"/>
          </a:xfrm>
          <a:prstGeom prst="rect">
            <a:avLst/>
          </a:prstGeom>
        </p:spPr>
      </p:pic>
      <p:pic>
        <p:nvPicPr>
          <p:cNvPr id="13" name="Picture 12"/>
          <p:cNvPicPr>
            <a:picLocks noChangeAspect="1"/>
          </p:cNvPicPr>
          <p:nvPr/>
        </p:nvPicPr>
        <p:blipFill>
          <a:blip r:embed="rId11"/>
          <a:stretch>
            <a:fillRect/>
          </a:stretch>
        </p:blipFill>
        <p:spPr>
          <a:xfrm>
            <a:off x="5870013" y="1276112"/>
            <a:ext cx="1217458" cy="896830"/>
          </a:xfrm>
          <a:prstGeom prst="rect">
            <a:avLst/>
          </a:prstGeom>
        </p:spPr>
      </p:pic>
      <p:sp>
        <p:nvSpPr>
          <p:cNvPr id="1024" name="TextBox 1023"/>
          <p:cNvSpPr txBox="1"/>
          <p:nvPr/>
        </p:nvSpPr>
        <p:spPr>
          <a:xfrm>
            <a:off x="6082630" y="114048"/>
            <a:ext cx="1914591" cy="300082"/>
          </a:xfrm>
          <a:prstGeom prst="rect">
            <a:avLst/>
          </a:prstGeom>
          <a:solidFill>
            <a:srgbClr val="FFC000"/>
          </a:solidFill>
        </p:spPr>
        <p:txBody>
          <a:bodyPr wrap="square" rtlCol="0">
            <a:spAutoFit/>
          </a:bodyPr>
          <a:lstStyle/>
          <a:p>
            <a:r>
              <a:rPr lang="en-IE" sz="1350" dirty="0">
                <a:latin typeface="Arial" panose="020B0604020202020204" pitchFamily="34" charset="0"/>
              </a:rPr>
              <a:t>Integration </a:t>
            </a:r>
            <a:r>
              <a:rPr lang="en-IE" sz="1350" dirty="0" smtClean="0">
                <a:latin typeface="Arial" panose="020B0604020202020204" pitchFamily="34" charset="0"/>
              </a:rPr>
              <a:t>with UHW</a:t>
            </a:r>
            <a:endParaRPr lang="en-IE" sz="1350" dirty="0">
              <a:latin typeface="Arial" panose="020B0604020202020204" pitchFamily="34" charset="0"/>
            </a:endParaRPr>
          </a:p>
        </p:txBody>
      </p:sp>
      <p:sp>
        <p:nvSpPr>
          <p:cNvPr id="1026" name="Up-Down Arrow 1025"/>
          <p:cNvSpPr/>
          <p:nvPr/>
        </p:nvSpPr>
        <p:spPr>
          <a:xfrm>
            <a:off x="6903267" y="448598"/>
            <a:ext cx="418527" cy="657752"/>
          </a:xfrm>
          <a:prstGeom prst="up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dirty="0">
              <a:latin typeface="Arial" panose="020B0604020202020204" pitchFamily="34" charset="0"/>
            </a:endParaRPr>
          </a:p>
        </p:txBody>
      </p:sp>
      <p:pic>
        <p:nvPicPr>
          <p:cNvPr id="1027" name="Picture 1026"/>
          <p:cNvPicPr>
            <a:picLocks noChangeAspect="1"/>
          </p:cNvPicPr>
          <p:nvPr/>
        </p:nvPicPr>
        <p:blipFill>
          <a:blip r:embed="rId12"/>
          <a:stretch>
            <a:fillRect/>
          </a:stretch>
        </p:blipFill>
        <p:spPr>
          <a:xfrm>
            <a:off x="116682" y="98095"/>
            <a:ext cx="564286" cy="471428"/>
          </a:xfrm>
          <a:prstGeom prst="rect">
            <a:avLst/>
          </a:prstGeom>
        </p:spPr>
      </p:pic>
    </p:spTree>
    <p:extLst>
      <p:ext uri="{BB962C8B-B14F-4D97-AF65-F5344CB8AC3E}">
        <p14:creationId xmlns:p14="http://schemas.microsoft.com/office/powerpoint/2010/main" val="3977027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258" y="195263"/>
            <a:ext cx="1026971" cy="97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Image result for image of iceber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424" y="81491"/>
            <a:ext cx="8064830" cy="398398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66424" y="4179250"/>
            <a:ext cx="8064830" cy="646331"/>
          </a:xfrm>
          <a:prstGeom prst="rect">
            <a:avLst/>
          </a:prstGeom>
          <a:solidFill>
            <a:schemeClr val="accent1">
              <a:lumMod val="40000"/>
              <a:lumOff val="60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IE" dirty="0">
                <a:solidFill>
                  <a:srgbClr val="002060"/>
                </a:solidFill>
                <a:latin typeface="Arial" panose="020B0604020202020204" pitchFamily="34" charset="0"/>
                <a:cs typeface="Arial" panose="020B0604020202020204" pitchFamily="34" charset="0"/>
              </a:rPr>
              <a:t>Healthcare provided by professionals represents the ‘tip of the </a:t>
            </a:r>
            <a:r>
              <a:rPr lang="en-IE" dirty="0" smtClean="0">
                <a:solidFill>
                  <a:srgbClr val="002060"/>
                </a:solidFill>
                <a:latin typeface="Arial" panose="020B0604020202020204" pitchFamily="34" charset="0"/>
                <a:cs typeface="Arial" panose="020B0604020202020204" pitchFamily="34" charset="0"/>
              </a:rPr>
              <a:t>iceberg</a:t>
            </a:r>
            <a:r>
              <a:rPr lang="en-IE" dirty="0">
                <a:solidFill>
                  <a:srgbClr val="002060"/>
                </a:solidFill>
                <a:latin typeface="Arial" panose="020B0604020202020204" pitchFamily="34" charset="0"/>
                <a:cs typeface="Arial" panose="020B0604020202020204" pitchFamily="34" charset="0"/>
              </a:rPr>
              <a:t>’ in supporting people with a chronic condition.</a:t>
            </a:r>
          </a:p>
        </p:txBody>
      </p:sp>
      <p:sp>
        <p:nvSpPr>
          <p:cNvPr id="7" name="TextBox 6"/>
          <p:cNvSpPr txBox="1"/>
          <p:nvPr/>
        </p:nvSpPr>
        <p:spPr>
          <a:xfrm>
            <a:off x="1650385" y="465517"/>
            <a:ext cx="1295547" cy="461665"/>
          </a:xfrm>
          <a:prstGeom prst="rect">
            <a:avLst/>
          </a:prstGeom>
          <a:noFill/>
        </p:spPr>
        <p:txBody>
          <a:bodyPr wrap="none" rtlCol="0">
            <a:spAutoFit/>
          </a:bodyPr>
          <a:lstStyle/>
          <a:p>
            <a:r>
              <a:rPr lang="en-IE" sz="2400" b="1" dirty="0">
                <a:solidFill>
                  <a:srgbClr val="FF0000"/>
                </a:solidFill>
                <a:latin typeface="Arial" panose="020B0604020202020204" pitchFamily="34" charset="0"/>
                <a:cs typeface="Arial" panose="020B0604020202020204" pitchFamily="34" charset="0"/>
              </a:rPr>
              <a:t>3 hours</a:t>
            </a:r>
          </a:p>
        </p:txBody>
      </p:sp>
      <p:sp>
        <p:nvSpPr>
          <p:cNvPr id="8" name="TextBox 7"/>
          <p:cNvSpPr txBox="1"/>
          <p:nvPr/>
        </p:nvSpPr>
        <p:spPr>
          <a:xfrm>
            <a:off x="1493659" y="2556786"/>
            <a:ext cx="1895071" cy="461665"/>
          </a:xfrm>
          <a:prstGeom prst="rect">
            <a:avLst/>
          </a:prstGeom>
          <a:noFill/>
        </p:spPr>
        <p:txBody>
          <a:bodyPr wrap="none" rtlCol="0">
            <a:spAutoFit/>
          </a:bodyPr>
          <a:lstStyle/>
          <a:p>
            <a:r>
              <a:rPr lang="en-IE" sz="2400" b="1" dirty="0">
                <a:solidFill>
                  <a:srgbClr val="FF0000"/>
                </a:solidFill>
                <a:latin typeface="Arial" panose="020B0604020202020204" pitchFamily="34" charset="0"/>
              </a:rPr>
              <a:t>8,757 hours</a:t>
            </a:r>
          </a:p>
        </p:txBody>
      </p:sp>
      <p:pic>
        <p:nvPicPr>
          <p:cNvPr id="9" name="Picture 8"/>
          <p:cNvPicPr>
            <a:picLocks noChangeAspect="1"/>
          </p:cNvPicPr>
          <p:nvPr/>
        </p:nvPicPr>
        <p:blipFill>
          <a:blip r:embed="rId5"/>
          <a:stretch>
            <a:fillRect/>
          </a:stretch>
        </p:blipFill>
        <p:spPr>
          <a:xfrm>
            <a:off x="21675" y="98095"/>
            <a:ext cx="564286" cy="471428"/>
          </a:xfrm>
          <a:prstGeom prst="rect">
            <a:avLst/>
          </a:prstGeom>
        </p:spPr>
      </p:pic>
    </p:spTree>
    <p:extLst>
      <p:ext uri="{BB962C8B-B14F-4D97-AF65-F5344CB8AC3E}">
        <p14:creationId xmlns:p14="http://schemas.microsoft.com/office/powerpoint/2010/main" val="12488929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53736" y="-3119"/>
            <a:ext cx="9144001" cy="5143500"/>
            <a:chOff x="-1" y="0"/>
            <a:chExt cx="12192001" cy="6858000"/>
          </a:xfrm>
        </p:grpSpPr>
        <p:grpSp>
          <p:nvGrpSpPr>
            <p:cNvPr id="7" name="Group 6"/>
            <p:cNvGrpSpPr/>
            <p:nvPr/>
          </p:nvGrpSpPr>
          <p:grpSpPr>
            <a:xfrm>
              <a:off x="-1" y="0"/>
              <a:ext cx="12192001" cy="6858000"/>
              <a:chOff x="-1" y="0"/>
              <a:chExt cx="12172569" cy="685800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72569" cy="6858000"/>
              </a:xfrm>
              <a:prstGeom prst="rect">
                <a:avLst/>
              </a:prstGeom>
              <a:ln>
                <a:noFill/>
              </a:ln>
            </p:spPr>
          </p:pic>
          <p:sp>
            <p:nvSpPr>
              <p:cNvPr id="6" name="Rectangle 5"/>
              <p:cNvSpPr/>
              <p:nvPr/>
            </p:nvSpPr>
            <p:spPr>
              <a:xfrm>
                <a:off x="9157619" y="176270"/>
                <a:ext cx="3014949" cy="2016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350" dirty="0">
                  <a:latin typeface="Arial" panose="020B0604020202020204" pitchFamily="34" charset="0"/>
                </a:endParaRPr>
              </a:p>
            </p:txBody>
          </p:sp>
        </p:grpSp>
        <p:pic>
          <p:nvPicPr>
            <p:cNvPr id="8" name="Picture 7"/>
            <p:cNvPicPr>
              <a:picLocks noChangeAspect="1"/>
            </p:cNvPicPr>
            <p:nvPr/>
          </p:nvPicPr>
          <p:blipFill>
            <a:blip r:embed="rId4" cstate="print"/>
            <a:stretch>
              <a:fillRect/>
            </a:stretch>
          </p:blipFill>
          <p:spPr>
            <a:xfrm>
              <a:off x="1159999" y="255053"/>
              <a:ext cx="4966484" cy="18470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3" name="Rectangle 2"/>
          <p:cNvSpPr/>
          <p:nvPr/>
        </p:nvSpPr>
        <p:spPr>
          <a:xfrm>
            <a:off x="224204" y="2606902"/>
            <a:ext cx="8427426" cy="646331"/>
          </a:xfrm>
          <a:prstGeom prst="rect">
            <a:avLst/>
          </a:prstGeom>
        </p:spPr>
        <p:txBody>
          <a:bodyPr wrap="square" anchor="ctr">
            <a:spAutoFit/>
          </a:bodyPr>
          <a:lstStyle/>
          <a:p>
            <a:pPr>
              <a:spcBef>
                <a:spcPts val="150"/>
              </a:spcBef>
            </a:pPr>
            <a:r>
              <a:rPr lang="en-IE" dirty="0">
                <a:solidFill>
                  <a:srgbClr val="002060"/>
                </a:solidFill>
                <a:latin typeface="Arial" panose="020B0604020202020204" pitchFamily="34" charset="0"/>
              </a:rPr>
              <a:t>The process whereby individuals develop knowledge and skills in how to manage the consequences of their chronic conditions in their everyday lives. </a:t>
            </a:r>
            <a:endParaRPr lang="en-GB" dirty="0">
              <a:solidFill>
                <a:srgbClr val="002060"/>
              </a:solidFill>
              <a:latin typeface="Arial" panose="020B0604020202020204" pitchFamily="34" charset="0"/>
            </a:endParaRPr>
          </a:p>
        </p:txBody>
      </p:sp>
      <p:sp>
        <p:nvSpPr>
          <p:cNvPr id="11" name="Rectangle 10"/>
          <p:cNvSpPr/>
          <p:nvPr/>
        </p:nvSpPr>
        <p:spPr>
          <a:xfrm>
            <a:off x="4978317" y="574709"/>
            <a:ext cx="4649354" cy="461665"/>
          </a:xfrm>
          <a:prstGeom prst="rect">
            <a:avLst/>
          </a:prstGeom>
        </p:spPr>
        <p:txBody>
          <a:bodyPr wrap="square" anchor="ctr">
            <a:spAutoFit/>
          </a:bodyPr>
          <a:lstStyle/>
          <a:p>
            <a:pPr>
              <a:spcBef>
                <a:spcPts val="150"/>
              </a:spcBef>
            </a:pPr>
            <a:r>
              <a:rPr lang="en-IE" sz="2400" b="1" dirty="0">
                <a:solidFill>
                  <a:srgbClr val="0070C0"/>
                </a:solidFill>
                <a:latin typeface="Arial" panose="020B0604020202020204" pitchFamily="34" charset="0"/>
                <a:ea typeface="Times New Roman" panose="02020603050405020304" pitchFamily="18" charset="0"/>
                <a:cs typeface="Arial" panose="020B0604020202020204" pitchFamily="34" charset="0"/>
              </a:rPr>
              <a:t>What is Self-management?</a:t>
            </a:r>
            <a:endParaRPr lang="en-IE" sz="24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12" name="Rectangle 11"/>
          <p:cNvSpPr/>
          <p:nvPr/>
        </p:nvSpPr>
        <p:spPr>
          <a:xfrm>
            <a:off x="224204" y="1867949"/>
            <a:ext cx="8625254" cy="646331"/>
          </a:xfrm>
          <a:prstGeom prst="rect">
            <a:avLst/>
          </a:prstGeom>
        </p:spPr>
        <p:txBody>
          <a:bodyPr wrap="square" anchor="ctr">
            <a:spAutoFit/>
          </a:bodyPr>
          <a:lstStyle/>
          <a:p>
            <a:pPr>
              <a:spcBef>
                <a:spcPts val="150"/>
              </a:spcBef>
            </a:pPr>
            <a:r>
              <a:rPr lang="en-US" dirty="0">
                <a:solidFill>
                  <a:srgbClr val="002060"/>
                </a:solidFill>
                <a:latin typeface="Arial" panose="020B0604020202020204" pitchFamily="34" charset="0"/>
              </a:rPr>
              <a:t>The process where individuals with chronic conditions take control of their health and actively manage their chronic condition(s) to the best of their ability.</a:t>
            </a:r>
            <a:endParaRPr lang="en-GB" dirty="0">
              <a:solidFill>
                <a:srgbClr val="002060"/>
              </a:solidFill>
              <a:latin typeface="Arial" panose="020B0604020202020204" pitchFamily="34" charset="0"/>
            </a:endParaRPr>
          </a:p>
        </p:txBody>
      </p:sp>
      <p:sp>
        <p:nvSpPr>
          <p:cNvPr id="10" name="Rounded Rectangle 9"/>
          <p:cNvSpPr/>
          <p:nvPr/>
        </p:nvSpPr>
        <p:spPr>
          <a:xfrm>
            <a:off x="224204" y="3048215"/>
            <a:ext cx="6838077" cy="193109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IE" dirty="0">
                <a:solidFill>
                  <a:srgbClr val="002060"/>
                </a:solidFill>
                <a:latin typeface="Arial" panose="020B0604020202020204" pitchFamily="34" charset="0"/>
              </a:rPr>
              <a:t>The day-to-day tasks an individual must undertake to control or reduce the impact of disease on physical health status. At-home management tasks and strategies are undertaken with the collaboration and guidance of the individual’s physician and health care providers’ (Clarke et al., 1991)</a:t>
            </a:r>
            <a:endParaRPr lang="en-US" dirty="0">
              <a:solidFill>
                <a:srgbClr val="002060"/>
              </a:solidFill>
              <a:latin typeface="Arial" panose="020B0604020202020204" pitchFamily="34" charset="0"/>
            </a:endParaRPr>
          </a:p>
        </p:txBody>
      </p:sp>
      <p:pic>
        <p:nvPicPr>
          <p:cNvPr id="13" name="Picture 12"/>
          <p:cNvPicPr>
            <a:picLocks noChangeAspect="1"/>
          </p:cNvPicPr>
          <p:nvPr/>
        </p:nvPicPr>
        <p:blipFill rotWithShape="1">
          <a:blip r:embed="rId5"/>
          <a:srcRect l="19369" r="18674"/>
          <a:stretch/>
        </p:blipFill>
        <p:spPr>
          <a:xfrm>
            <a:off x="7232750" y="3345855"/>
            <a:ext cx="1784790" cy="1590179"/>
          </a:xfrm>
          <a:prstGeom prst="rect">
            <a:avLst/>
          </a:prstGeom>
        </p:spPr>
      </p:pic>
      <p:pic>
        <p:nvPicPr>
          <p:cNvPr id="14" name="Picture 13"/>
          <p:cNvPicPr>
            <a:picLocks noChangeAspect="1"/>
          </p:cNvPicPr>
          <p:nvPr/>
        </p:nvPicPr>
        <p:blipFill>
          <a:blip r:embed="rId6"/>
          <a:stretch>
            <a:fillRect/>
          </a:stretch>
        </p:blipFill>
        <p:spPr>
          <a:xfrm>
            <a:off x="116682" y="98094"/>
            <a:ext cx="744108" cy="621659"/>
          </a:xfrm>
          <a:prstGeom prst="rect">
            <a:avLst/>
          </a:prstGeom>
        </p:spPr>
      </p:pic>
    </p:spTree>
    <p:extLst>
      <p:ext uri="{BB962C8B-B14F-4D97-AF65-F5344CB8AC3E}">
        <p14:creationId xmlns:p14="http://schemas.microsoft.com/office/powerpoint/2010/main" val="962637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142652396"/>
              </p:ext>
            </p:extLst>
          </p:nvPr>
        </p:nvGraphicFramePr>
        <p:xfrm>
          <a:off x="2431543" y="826850"/>
          <a:ext cx="6517903" cy="4202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023986" y="92890"/>
            <a:ext cx="8557759" cy="461665"/>
          </a:xfrm>
          <a:prstGeom prst="rect">
            <a:avLst/>
          </a:prstGeom>
          <a:noFill/>
        </p:spPr>
        <p:txBody>
          <a:bodyPr wrap="square" rtlCol="0">
            <a:spAutoFit/>
          </a:bodyPr>
          <a:lstStyle/>
          <a:p>
            <a:r>
              <a:rPr lang="en-IE" sz="2400" b="1" dirty="0">
                <a:solidFill>
                  <a:srgbClr val="005E52"/>
                </a:solidFill>
                <a:latin typeface="Arial" panose="020B0604020202020204" pitchFamily="34" charset="0"/>
                <a:cs typeface="Arial" panose="020B0604020202020204" pitchFamily="34" charset="0"/>
              </a:rPr>
              <a:t>Self-management: What does it look like in practice?</a:t>
            </a:r>
          </a:p>
        </p:txBody>
      </p:sp>
      <p:sp>
        <p:nvSpPr>
          <p:cNvPr id="3" name="TextBox 2"/>
          <p:cNvSpPr txBox="1"/>
          <p:nvPr/>
        </p:nvSpPr>
        <p:spPr>
          <a:xfrm>
            <a:off x="5490102" y="60715"/>
            <a:ext cx="2430270" cy="300082"/>
          </a:xfrm>
          <a:prstGeom prst="rect">
            <a:avLst/>
          </a:prstGeom>
          <a:noFill/>
        </p:spPr>
        <p:txBody>
          <a:bodyPr wrap="square" rtlCol="0">
            <a:spAutoFit/>
          </a:bodyPr>
          <a:lstStyle/>
          <a:p>
            <a:endParaRPr lang="en-IE" sz="1350" dirty="0">
              <a:latin typeface="Arial" panose="020B0604020202020204" pitchFamily="34" charset="0"/>
            </a:endParaRPr>
          </a:p>
        </p:txBody>
      </p:sp>
      <p:sp>
        <p:nvSpPr>
          <p:cNvPr id="5" name="TextBox 4"/>
          <p:cNvSpPr txBox="1"/>
          <p:nvPr/>
        </p:nvSpPr>
        <p:spPr>
          <a:xfrm>
            <a:off x="527050" y="1593850"/>
            <a:ext cx="1227005" cy="1200329"/>
          </a:xfrm>
          <a:prstGeom prst="rect">
            <a:avLst/>
          </a:prstGeom>
          <a:noFill/>
        </p:spPr>
        <p:txBody>
          <a:bodyPr wrap="square" rtlCol="0">
            <a:spAutoFit/>
          </a:bodyPr>
          <a:lstStyle/>
          <a:p>
            <a:pPr algn="ctr"/>
            <a:r>
              <a:rPr lang="en-IE" sz="1500" b="1" dirty="0">
                <a:solidFill>
                  <a:schemeClr val="accent1">
                    <a:lumMod val="50000"/>
                  </a:schemeClr>
                </a:solidFill>
                <a:latin typeface="Arial" panose="020B0604020202020204" pitchFamily="34" charset="0"/>
                <a:cs typeface="Arial" panose="020B0604020202020204" pitchFamily="34" charset="0"/>
              </a:rPr>
              <a:t>‘</a:t>
            </a:r>
            <a:r>
              <a:rPr lang="en-IE" b="1" dirty="0">
                <a:solidFill>
                  <a:schemeClr val="accent1">
                    <a:lumMod val="50000"/>
                  </a:schemeClr>
                </a:solidFill>
                <a:latin typeface="Arial" panose="020B0604020202020204" pitchFamily="34" charset="0"/>
                <a:cs typeface="Arial" panose="020B0604020202020204" pitchFamily="34" charset="0"/>
              </a:rPr>
              <a:t>No days off - always on’</a:t>
            </a:r>
          </a:p>
        </p:txBody>
      </p:sp>
      <p:pic>
        <p:nvPicPr>
          <p:cNvPr id="6" name="Picture 5"/>
          <p:cNvPicPr>
            <a:picLocks noChangeAspect="1"/>
          </p:cNvPicPr>
          <p:nvPr/>
        </p:nvPicPr>
        <p:blipFill>
          <a:blip r:embed="rId8"/>
          <a:stretch>
            <a:fillRect/>
          </a:stretch>
        </p:blipFill>
        <p:spPr>
          <a:xfrm>
            <a:off x="167952" y="3649354"/>
            <a:ext cx="2153599" cy="1202540"/>
          </a:xfrm>
          <a:prstGeom prst="rect">
            <a:avLst/>
          </a:prstGeom>
        </p:spPr>
      </p:pic>
      <p:pic>
        <p:nvPicPr>
          <p:cNvPr id="7" name="Picture 6"/>
          <p:cNvPicPr>
            <a:picLocks noChangeAspect="1"/>
          </p:cNvPicPr>
          <p:nvPr/>
        </p:nvPicPr>
        <p:blipFill>
          <a:blip r:embed="rId9"/>
          <a:stretch>
            <a:fillRect/>
          </a:stretch>
        </p:blipFill>
        <p:spPr>
          <a:xfrm>
            <a:off x="116682" y="12894"/>
            <a:ext cx="744108" cy="621659"/>
          </a:xfrm>
          <a:prstGeom prst="rect">
            <a:avLst/>
          </a:prstGeom>
        </p:spPr>
      </p:pic>
    </p:spTree>
    <p:extLst>
      <p:ext uri="{BB962C8B-B14F-4D97-AF65-F5344CB8AC3E}">
        <p14:creationId xmlns:p14="http://schemas.microsoft.com/office/powerpoint/2010/main" val="2203748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6166" t="13778" r="25334" b="18222"/>
          <a:stretch/>
        </p:blipFill>
        <p:spPr>
          <a:xfrm>
            <a:off x="7421264" y="74466"/>
            <a:ext cx="1647354" cy="315260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8899" y="3454162"/>
            <a:ext cx="2117476" cy="1394036"/>
          </a:xfrm>
          <a:prstGeom prst="rect">
            <a:avLst/>
          </a:prstGeom>
        </p:spPr>
      </p:pic>
      <p:pic>
        <p:nvPicPr>
          <p:cNvPr id="8" name="Picture 7"/>
          <p:cNvPicPr/>
          <p:nvPr/>
        </p:nvPicPr>
        <p:blipFill rotWithShape="1">
          <a:blip r:embed="rId4"/>
          <a:srcRect l="31908" t="16151" r="35520" b="5851"/>
          <a:stretch/>
        </p:blipFill>
        <p:spPr bwMode="auto">
          <a:xfrm>
            <a:off x="4201923" y="74466"/>
            <a:ext cx="2047558" cy="2332610"/>
          </a:xfrm>
          <a:prstGeom prst="rect">
            <a:avLst/>
          </a:prstGeom>
          <a:ln>
            <a:noFill/>
          </a:ln>
          <a:extLst>
            <a:ext uri="{53640926-AAD7-44D8-BBD7-CCE9431645EC}">
              <a14:shadowObscured xmlns:a14="http://schemas.microsoft.com/office/drawing/2010/main"/>
            </a:ext>
          </a:ex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91" y="17087"/>
            <a:ext cx="3452501" cy="1942032"/>
          </a:xfrm>
          <a:prstGeom prst="rect">
            <a:avLst/>
          </a:prstGeom>
        </p:spPr>
      </p:pic>
      <p:pic>
        <p:nvPicPr>
          <p:cNvPr id="7" name="Picture 6" descr="A person and person giving each other a high five&#10;&#10;AI-generated content may be incorrect.">
            <a:extLst>
              <a:ext uri="{FF2B5EF4-FFF2-40B4-BE49-F238E27FC236}">
                <a16:creationId xmlns:a16="http://schemas.microsoft.com/office/drawing/2014/main" id="{BC36A017-89F7-79E4-DBF0-5FB087FA5376}"/>
              </a:ext>
            </a:extLst>
          </p:cNvPr>
          <p:cNvPicPr>
            <a:picLocks noChangeAspect="1"/>
          </p:cNvPicPr>
          <p:nvPr/>
        </p:nvPicPr>
        <p:blipFill>
          <a:blip r:embed="rId6"/>
          <a:stretch>
            <a:fillRect/>
          </a:stretch>
        </p:blipFill>
        <p:spPr>
          <a:xfrm>
            <a:off x="55291" y="2186917"/>
            <a:ext cx="1562100" cy="2790825"/>
          </a:xfrm>
          <a:prstGeom prst="rect">
            <a:avLst/>
          </a:prstGeom>
        </p:spPr>
      </p:pic>
      <p:pic>
        <p:nvPicPr>
          <p:cNvPr id="11" name="Picture 10" descr="A screenshot of a medical website&#10;&#10;AI-generated content may be incorrect.">
            <a:extLst>
              <a:ext uri="{FF2B5EF4-FFF2-40B4-BE49-F238E27FC236}">
                <a16:creationId xmlns:a16="http://schemas.microsoft.com/office/drawing/2014/main" id="{1D1BE421-A949-23FE-5685-E554E6395288}"/>
              </a:ext>
            </a:extLst>
          </p:cNvPr>
          <p:cNvPicPr>
            <a:picLocks noChangeAspect="1"/>
          </p:cNvPicPr>
          <p:nvPr/>
        </p:nvPicPr>
        <p:blipFill>
          <a:blip r:embed="rId7"/>
          <a:stretch>
            <a:fillRect/>
          </a:stretch>
        </p:blipFill>
        <p:spPr>
          <a:xfrm>
            <a:off x="2003227" y="2544962"/>
            <a:ext cx="4110633" cy="2428875"/>
          </a:xfrm>
          <a:prstGeom prst="rect">
            <a:avLst/>
          </a:prstGeom>
        </p:spPr>
      </p:pic>
    </p:spTree>
    <p:extLst>
      <p:ext uri="{BB962C8B-B14F-4D97-AF65-F5344CB8AC3E}">
        <p14:creationId xmlns:p14="http://schemas.microsoft.com/office/powerpoint/2010/main" val="3079613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hlinkClick r:id="" action="ppaction://ole?verb=0"/>
          </p:cNvPr>
          <p:cNvGraphicFramePr>
            <a:graphicFrameLocks noChangeAspect="1"/>
          </p:cNvGraphicFramePr>
          <p:nvPr>
            <p:extLst>
              <p:ext uri="{D42A27DB-BD31-4B8C-83A1-F6EECF244321}">
                <p14:modId xmlns:p14="http://schemas.microsoft.com/office/powerpoint/2010/main" val="3722815374"/>
              </p:ext>
            </p:extLst>
          </p:nvPr>
        </p:nvGraphicFramePr>
        <p:xfrm>
          <a:off x="0" y="0"/>
          <a:ext cx="9144000" cy="5118121"/>
        </p:xfrm>
        <a:graphic>
          <a:graphicData uri="http://schemas.openxmlformats.org/presentationml/2006/ole">
            <mc:AlternateContent xmlns:mc="http://schemas.openxmlformats.org/markup-compatibility/2006">
              <mc:Choice xmlns:v="urn:schemas-microsoft-com:vml" Requires="v">
                <p:oleObj spid="_x0000_s1032" name="Presentation" r:id="rId3" imgW="5649645" imgH="3177740" progId="PowerPoint.Show.12">
                  <p:embed/>
                </p:oleObj>
              </mc:Choice>
              <mc:Fallback>
                <p:oleObj name="Presentation" r:id="rId3" imgW="5649645" imgH="3177740" progId="PowerPoint.Show.12">
                  <p:embed/>
                  <p:pic>
                    <p:nvPicPr>
                      <p:cNvPr id="0" name=""/>
                      <p:cNvPicPr/>
                      <p:nvPr/>
                    </p:nvPicPr>
                    <p:blipFill>
                      <a:blip r:embed="rId4"/>
                      <a:stretch>
                        <a:fillRect/>
                      </a:stretch>
                    </p:blipFill>
                    <p:spPr>
                      <a:xfrm>
                        <a:off x="0" y="0"/>
                        <a:ext cx="9144000" cy="5118121"/>
                      </a:xfrm>
                      <a:prstGeom prst="rect">
                        <a:avLst/>
                      </a:prstGeom>
                    </p:spPr>
                  </p:pic>
                </p:oleObj>
              </mc:Fallback>
            </mc:AlternateContent>
          </a:graphicData>
        </a:graphic>
      </p:graphicFrame>
    </p:spTree>
    <p:extLst>
      <p:ext uri="{BB962C8B-B14F-4D97-AF65-F5344CB8AC3E}">
        <p14:creationId xmlns:p14="http://schemas.microsoft.com/office/powerpoint/2010/main" val="1241373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9"/>
          <p:cNvSpPr txBox="1">
            <a:spLocks noGrp="1"/>
          </p:cNvSpPr>
          <p:nvPr>
            <p:ph type="body" idx="4294967295"/>
          </p:nvPr>
        </p:nvSpPr>
        <p:spPr>
          <a:xfrm>
            <a:off x="1011677" y="301094"/>
            <a:ext cx="8132320" cy="585598"/>
          </a:xfrm>
        </p:spPr>
        <p:txBody>
          <a:bodyPr vert="horz" lIns="0" tIns="0" rIns="0" bIns="0" rtlCol="0">
            <a:normAutofit lnSpcReduction="10000"/>
          </a:bodyPr>
          <a:lstStyle/>
          <a:p>
            <a:pPr marL="0" indent="0">
              <a:buNone/>
            </a:pPr>
            <a:r>
              <a:rPr lang="en-IE" sz="2400" b="1" dirty="0">
                <a:solidFill>
                  <a:srgbClr val="FFFFFF"/>
                </a:solidFill>
                <a:latin typeface="Arial" pitchFamily="34"/>
                <a:cs typeface="Arial" pitchFamily="34"/>
              </a:rPr>
              <a:t>Cancer Prevention and Early Detection key areas of work</a:t>
            </a:r>
          </a:p>
        </p:txBody>
      </p:sp>
      <p:grpSp>
        <p:nvGrpSpPr>
          <p:cNvPr id="3" name="Diagram 5"/>
          <p:cNvGrpSpPr/>
          <p:nvPr/>
        </p:nvGrpSpPr>
        <p:grpSpPr>
          <a:xfrm>
            <a:off x="290327" y="717847"/>
            <a:ext cx="4172605" cy="4400278"/>
            <a:chOff x="387102" y="957129"/>
            <a:chExt cx="5563473" cy="5867037"/>
          </a:xfrm>
        </p:grpSpPr>
        <p:sp>
          <p:nvSpPr>
            <p:cNvPr id="4" name="Freeform: Shape 3"/>
            <p:cNvSpPr/>
            <p:nvPr/>
          </p:nvSpPr>
          <p:spPr>
            <a:xfrm>
              <a:off x="2448498" y="3555680"/>
              <a:ext cx="2900860" cy="2900860"/>
            </a:xfrm>
            <a:custGeom>
              <a:avLst/>
              <a:gdLst>
                <a:gd name="f0" fmla="val 10800000"/>
                <a:gd name="f1" fmla="val 5400000"/>
                <a:gd name="f2" fmla="val 180"/>
                <a:gd name="f3" fmla="val w"/>
                <a:gd name="f4" fmla="val h"/>
                <a:gd name="f5" fmla="val 0"/>
                <a:gd name="f6" fmla="val 2900857"/>
                <a:gd name="f7" fmla="val 2059041"/>
                <a:gd name="f8" fmla="val 462508"/>
                <a:gd name="f9" fmla="val 2284681"/>
                <a:gd name="f10" fmla="val 273163"/>
                <a:gd name="f11" fmla="val 2464942"/>
                <a:gd name="f12" fmla="val 424420"/>
                <a:gd name="f13" fmla="val 2317656"/>
                <a:gd name="f14" fmla="val 679512"/>
                <a:gd name="f15" fmla="val 2422385"/>
                <a:gd name="f16" fmla="val 797325"/>
                <a:gd name="f17" fmla="val 2502011"/>
                <a:gd name="f18" fmla="val 935242"/>
                <a:gd name="f19" fmla="val 2551676"/>
                <a:gd name="f20" fmla="val 1084846"/>
                <a:gd name="f21" fmla="val 2846235"/>
                <a:gd name="f22" fmla="val 1084838"/>
                <a:gd name="f23" fmla="val 2887097"/>
                <a:gd name="f24" fmla="val 1316577"/>
                <a:gd name="f25" fmla="val 2610299"/>
                <a:gd name="f26" fmla="val 1417315"/>
                <a:gd name="f27" fmla="val 2614797"/>
                <a:gd name="f28" fmla="val 1574884"/>
                <a:gd name="f29" fmla="val 2587144"/>
                <a:gd name="f30" fmla="val 1731717"/>
                <a:gd name="f31" fmla="val 2529025"/>
                <a:gd name="f32" fmla="val 1878244"/>
                <a:gd name="f33" fmla="val 2754675"/>
                <a:gd name="f34" fmla="val 2067577"/>
                <a:gd name="f35" fmla="val 2637018"/>
                <a:gd name="f36" fmla="val 2271365"/>
                <a:gd name="f37" fmla="val 2360226"/>
                <a:gd name="f38" fmla="val 2170612"/>
                <a:gd name="f39" fmla="val 2262389"/>
                <a:gd name="f40" fmla="val 2294208"/>
                <a:gd name="f41" fmla="val 2140395"/>
                <a:gd name="f42" fmla="val 2396574"/>
                <a:gd name="f43" fmla="val 2001687"/>
                <a:gd name="f44" fmla="val 2471462"/>
                <a:gd name="f45" fmla="val 2052844"/>
                <a:gd name="f46" fmla="val 2761545"/>
                <a:gd name="f47" fmla="val 1831721"/>
                <a:gd name="f48" fmla="val 2842027"/>
                <a:gd name="f49" fmla="val 1684448"/>
                <a:gd name="f50" fmla="val 2586928"/>
                <a:gd name="f51" fmla="val 1530054"/>
                <a:gd name="f52" fmla="val 2618720"/>
                <a:gd name="f53" fmla="val 1370802"/>
                <a:gd name="f54" fmla="val 1216408"/>
                <a:gd name="f55" fmla="val 1069136"/>
                <a:gd name="f56" fmla="val 848013"/>
                <a:gd name="f57" fmla="val 899171"/>
                <a:gd name="f58" fmla="val 760463"/>
                <a:gd name="f59" fmla="val 638469"/>
                <a:gd name="f60" fmla="val 540632"/>
                <a:gd name="f61" fmla="val 263839"/>
                <a:gd name="f62" fmla="val 146182"/>
                <a:gd name="f63" fmla="val 371832"/>
                <a:gd name="f64" fmla="val 313713"/>
                <a:gd name="f65" fmla="val 286059"/>
                <a:gd name="f66" fmla="val 290558"/>
                <a:gd name="f67" fmla="val 13760"/>
                <a:gd name="f68" fmla="val 54622"/>
                <a:gd name="f69" fmla="val 349182"/>
                <a:gd name="f70" fmla="val 398846"/>
                <a:gd name="f71" fmla="val 935241"/>
                <a:gd name="f72" fmla="val 478473"/>
                <a:gd name="f73" fmla="val 583202"/>
                <a:gd name="f74" fmla="val 435915"/>
                <a:gd name="f75" fmla="val 616176"/>
                <a:gd name="f76" fmla="val 841816"/>
                <a:gd name="f77" fmla="val 976025"/>
                <a:gd name="f78" fmla="val 379828"/>
                <a:gd name="f79" fmla="val 1125673"/>
                <a:gd name="f80" fmla="val 325360"/>
                <a:gd name="f81" fmla="val 1281629"/>
                <a:gd name="f82" fmla="val 302429"/>
                <a:gd name="f83" fmla="val 1332772"/>
                <a:gd name="f84" fmla="val 12344"/>
                <a:gd name="f85" fmla="val 1568085"/>
                <a:gd name="f86" fmla="val 1619227"/>
                <a:gd name="f87" fmla="val 1775183"/>
                <a:gd name="f88" fmla="val 1924831"/>
                <a:gd name="f89" fmla="val 2059040"/>
                <a:gd name="f90" fmla="+- 0 0 -90"/>
                <a:gd name="f91" fmla="*/ f3 1 2900857"/>
                <a:gd name="f92" fmla="*/ f4 1 2900857"/>
                <a:gd name="f93" fmla="+- f6 0 f5"/>
                <a:gd name="f94" fmla="*/ f90 f0 1"/>
                <a:gd name="f95" fmla="*/ f93 1 2900857"/>
                <a:gd name="f96" fmla="*/ 2059041 f93 1"/>
                <a:gd name="f97" fmla="*/ 462508 f93 1"/>
                <a:gd name="f98" fmla="*/ 2284681 f93 1"/>
                <a:gd name="f99" fmla="*/ 273163 f93 1"/>
                <a:gd name="f100" fmla="*/ 2464942 f93 1"/>
                <a:gd name="f101" fmla="*/ 424420 f93 1"/>
                <a:gd name="f102" fmla="*/ 2317656 f93 1"/>
                <a:gd name="f103" fmla="*/ 679512 f93 1"/>
                <a:gd name="f104" fmla="*/ 2551676 f93 1"/>
                <a:gd name="f105" fmla="*/ 1084846 f93 1"/>
                <a:gd name="f106" fmla="*/ 2846235 f93 1"/>
                <a:gd name="f107" fmla="*/ 1084838 f93 1"/>
                <a:gd name="f108" fmla="*/ 2887097 f93 1"/>
                <a:gd name="f109" fmla="*/ 1316577 f93 1"/>
                <a:gd name="f110" fmla="*/ 2610299 f93 1"/>
                <a:gd name="f111" fmla="*/ 1417315 f93 1"/>
                <a:gd name="f112" fmla="*/ 2529025 f93 1"/>
                <a:gd name="f113" fmla="*/ 1878244 f93 1"/>
                <a:gd name="f114" fmla="*/ 2754675 f93 1"/>
                <a:gd name="f115" fmla="*/ 2067577 f93 1"/>
                <a:gd name="f116" fmla="*/ 2637018 f93 1"/>
                <a:gd name="f117" fmla="*/ 2271365 f93 1"/>
                <a:gd name="f118" fmla="*/ 2360226 f93 1"/>
                <a:gd name="f119" fmla="*/ 2170612 f93 1"/>
                <a:gd name="f120" fmla="*/ 2001687 f93 1"/>
                <a:gd name="f121" fmla="*/ 2471462 f93 1"/>
                <a:gd name="f122" fmla="*/ 2052844 f93 1"/>
                <a:gd name="f123" fmla="*/ 2761545 f93 1"/>
                <a:gd name="f124" fmla="*/ 1831721 f93 1"/>
                <a:gd name="f125" fmla="*/ 2842027 f93 1"/>
                <a:gd name="f126" fmla="*/ 1684448 f93 1"/>
                <a:gd name="f127" fmla="*/ 2586928 f93 1"/>
                <a:gd name="f128" fmla="*/ 1216408 f93 1"/>
                <a:gd name="f129" fmla="*/ 1069136 f93 1"/>
                <a:gd name="f130" fmla="*/ 848013 f93 1"/>
                <a:gd name="f131" fmla="*/ 899171 f93 1"/>
                <a:gd name="f132" fmla="*/ 540632 f93 1"/>
                <a:gd name="f133" fmla="*/ 263839 f93 1"/>
                <a:gd name="f134" fmla="*/ 146182 f93 1"/>
                <a:gd name="f135" fmla="*/ 371832 f93 1"/>
                <a:gd name="f136" fmla="*/ 290558 f93 1"/>
                <a:gd name="f137" fmla="*/ 13760 f93 1"/>
                <a:gd name="f138" fmla="*/ 54622 f93 1"/>
                <a:gd name="f139" fmla="*/ 349182 f93 1"/>
                <a:gd name="f140" fmla="*/ 583202 f93 1"/>
                <a:gd name="f141" fmla="*/ 435915 f93 1"/>
                <a:gd name="f142" fmla="*/ 616176 f93 1"/>
                <a:gd name="f143" fmla="*/ 841816 f93 1"/>
                <a:gd name="f144" fmla="*/ 1281629 f93 1"/>
                <a:gd name="f145" fmla="*/ 302429 f93 1"/>
                <a:gd name="f146" fmla="*/ 1332772 f93 1"/>
                <a:gd name="f147" fmla="*/ 12344 f93 1"/>
                <a:gd name="f148" fmla="*/ 1568085 f93 1"/>
                <a:gd name="f149" fmla="*/ 1619227 f93 1"/>
                <a:gd name="f150" fmla="*/ 2059040 f93 1"/>
                <a:gd name="f151" fmla="*/ f94 1 f2"/>
                <a:gd name="f152" fmla="*/ f96 1 2900857"/>
                <a:gd name="f153" fmla="*/ f97 1 2900857"/>
                <a:gd name="f154" fmla="*/ f98 1 2900857"/>
                <a:gd name="f155" fmla="*/ f99 1 2900857"/>
                <a:gd name="f156" fmla="*/ f100 1 2900857"/>
                <a:gd name="f157" fmla="*/ f101 1 2900857"/>
                <a:gd name="f158" fmla="*/ f102 1 2900857"/>
                <a:gd name="f159" fmla="*/ f103 1 2900857"/>
                <a:gd name="f160" fmla="*/ f104 1 2900857"/>
                <a:gd name="f161" fmla="*/ f105 1 2900857"/>
                <a:gd name="f162" fmla="*/ f106 1 2900857"/>
                <a:gd name="f163" fmla="*/ f107 1 2900857"/>
                <a:gd name="f164" fmla="*/ f108 1 2900857"/>
                <a:gd name="f165" fmla="*/ f109 1 2900857"/>
                <a:gd name="f166" fmla="*/ f110 1 2900857"/>
                <a:gd name="f167" fmla="*/ f111 1 2900857"/>
                <a:gd name="f168" fmla="*/ f112 1 2900857"/>
                <a:gd name="f169" fmla="*/ f113 1 2900857"/>
                <a:gd name="f170" fmla="*/ f114 1 2900857"/>
                <a:gd name="f171" fmla="*/ f115 1 2900857"/>
                <a:gd name="f172" fmla="*/ f116 1 2900857"/>
                <a:gd name="f173" fmla="*/ f117 1 2900857"/>
                <a:gd name="f174" fmla="*/ f118 1 2900857"/>
                <a:gd name="f175" fmla="*/ f119 1 2900857"/>
                <a:gd name="f176" fmla="*/ f120 1 2900857"/>
                <a:gd name="f177" fmla="*/ f121 1 2900857"/>
                <a:gd name="f178" fmla="*/ f122 1 2900857"/>
                <a:gd name="f179" fmla="*/ f123 1 2900857"/>
                <a:gd name="f180" fmla="*/ f124 1 2900857"/>
                <a:gd name="f181" fmla="*/ f125 1 2900857"/>
                <a:gd name="f182" fmla="*/ f126 1 2900857"/>
                <a:gd name="f183" fmla="*/ f127 1 2900857"/>
                <a:gd name="f184" fmla="*/ f128 1 2900857"/>
                <a:gd name="f185" fmla="*/ f129 1 2900857"/>
                <a:gd name="f186" fmla="*/ f130 1 2900857"/>
                <a:gd name="f187" fmla="*/ f131 1 2900857"/>
                <a:gd name="f188" fmla="*/ f132 1 2900857"/>
                <a:gd name="f189" fmla="*/ f133 1 2900857"/>
                <a:gd name="f190" fmla="*/ f134 1 2900857"/>
                <a:gd name="f191" fmla="*/ f135 1 2900857"/>
                <a:gd name="f192" fmla="*/ f136 1 2900857"/>
                <a:gd name="f193" fmla="*/ f137 1 2900857"/>
                <a:gd name="f194" fmla="*/ f138 1 2900857"/>
                <a:gd name="f195" fmla="*/ f139 1 2900857"/>
                <a:gd name="f196" fmla="*/ f140 1 2900857"/>
                <a:gd name="f197" fmla="*/ f141 1 2900857"/>
                <a:gd name="f198" fmla="*/ f142 1 2900857"/>
                <a:gd name="f199" fmla="*/ f143 1 2900857"/>
                <a:gd name="f200" fmla="*/ f144 1 2900857"/>
                <a:gd name="f201" fmla="*/ f145 1 2900857"/>
                <a:gd name="f202" fmla="*/ f146 1 2900857"/>
                <a:gd name="f203" fmla="*/ f147 1 2900857"/>
                <a:gd name="f204" fmla="*/ f148 1 2900857"/>
                <a:gd name="f205" fmla="*/ f149 1 2900857"/>
                <a:gd name="f206" fmla="*/ f150 1 2900857"/>
                <a:gd name="f207" fmla="*/ f5 1 f95"/>
                <a:gd name="f208" fmla="*/ f6 1 f95"/>
                <a:gd name="f209" fmla="+- f151 0 f1"/>
                <a:gd name="f210" fmla="*/ f152 1 f95"/>
                <a:gd name="f211" fmla="*/ f153 1 f95"/>
                <a:gd name="f212" fmla="*/ f154 1 f95"/>
                <a:gd name="f213" fmla="*/ f155 1 f95"/>
                <a:gd name="f214" fmla="*/ f156 1 f95"/>
                <a:gd name="f215" fmla="*/ f157 1 f95"/>
                <a:gd name="f216" fmla="*/ f158 1 f95"/>
                <a:gd name="f217" fmla="*/ f159 1 f95"/>
                <a:gd name="f218" fmla="*/ f160 1 f95"/>
                <a:gd name="f219" fmla="*/ f161 1 f95"/>
                <a:gd name="f220" fmla="*/ f162 1 f95"/>
                <a:gd name="f221" fmla="*/ f163 1 f95"/>
                <a:gd name="f222" fmla="*/ f164 1 f95"/>
                <a:gd name="f223" fmla="*/ f165 1 f95"/>
                <a:gd name="f224" fmla="*/ f166 1 f95"/>
                <a:gd name="f225" fmla="*/ f167 1 f95"/>
                <a:gd name="f226" fmla="*/ f168 1 f95"/>
                <a:gd name="f227" fmla="*/ f169 1 f95"/>
                <a:gd name="f228" fmla="*/ f170 1 f95"/>
                <a:gd name="f229" fmla="*/ f171 1 f95"/>
                <a:gd name="f230" fmla="*/ f172 1 f95"/>
                <a:gd name="f231" fmla="*/ f173 1 f95"/>
                <a:gd name="f232" fmla="*/ f174 1 f95"/>
                <a:gd name="f233" fmla="*/ f175 1 f95"/>
                <a:gd name="f234" fmla="*/ f176 1 f95"/>
                <a:gd name="f235" fmla="*/ f177 1 f95"/>
                <a:gd name="f236" fmla="*/ f178 1 f95"/>
                <a:gd name="f237" fmla="*/ f179 1 f95"/>
                <a:gd name="f238" fmla="*/ f180 1 f95"/>
                <a:gd name="f239" fmla="*/ f181 1 f95"/>
                <a:gd name="f240" fmla="*/ f182 1 f95"/>
                <a:gd name="f241" fmla="*/ f183 1 f95"/>
                <a:gd name="f242" fmla="*/ f184 1 f95"/>
                <a:gd name="f243" fmla="*/ f185 1 f95"/>
                <a:gd name="f244" fmla="*/ f186 1 f95"/>
                <a:gd name="f245" fmla="*/ f187 1 f95"/>
                <a:gd name="f246" fmla="*/ f188 1 f95"/>
                <a:gd name="f247" fmla="*/ f189 1 f95"/>
                <a:gd name="f248" fmla="*/ f190 1 f95"/>
                <a:gd name="f249" fmla="*/ f191 1 f95"/>
                <a:gd name="f250" fmla="*/ f192 1 f95"/>
                <a:gd name="f251" fmla="*/ f193 1 f95"/>
                <a:gd name="f252" fmla="*/ f194 1 f95"/>
                <a:gd name="f253" fmla="*/ f195 1 f95"/>
                <a:gd name="f254" fmla="*/ f196 1 f95"/>
                <a:gd name="f255" fmla="*/ f197 1 f95"/>
                <a:gd name="f256" fmla="*/ f198 1 f95"/>
                <a:gd name="f257" fmla="*/ f199 1 f95"/>
                <a:gd name="f258" fmla="*/ f200 1 f95"/>
                <a:gd name="f259" fmla="*/ f201 1 f95"/>
                <a:gd name="f260" fmla="*/ f202 1 f95"/>
                <a:gd name="f261" fmla="*/ f203 1 f95"/>
                <a:gd name="f262" fmla="*/ f204 1 f95"/>
                <a:gd name="f263" fmla="*/ f205 1 f95"/>
                <a:gd name="f264" fmla="*/ f206 1 f95"/>
                <a:gd name="f265" fmla="*/ f207 f91 1"/>
                <a:gd name="f266" fmla="*/ f208 f91 1"/>
                <a:gd name="f267" fmla="*/ f208 f92 1"/>
                <a:gd name="f268" fmla="*/ f207 f92 1"/>
                <a:gd name="f269" fmla="*/ f210 f91 1"/>
                <a:gd name="f270" fmla="*/ f211 f92 1"/>
                <a:gd name="f271" fmla="*/ f212 f91 1"/>
                <a:gd name="f272" fmla="*/ f213 f92 1"/>
                <a:gd name="f273" fmla="*/ f214 f91 1"/>
                <a:gd name="f274" fmla="*/ f215 f92 1"/>
                <a:gd name="f275" fmla="*/ f216 f91 1"/>
                <a:gd name="f276" fmla="*/ f217 f92 1"/>
                <a:gd name="f277" fmla="*/ f218 f91 1"/>
                <a:gd name="f278" fmla="*/ f219 f92 1"/>
                <a:gd name="f279" fmla="*/ f220 f91 1"/>
                <a:gd name="f280" fmla="*/ f221 f92 1"/>
                <a:gd name="f281" fmla="*/ f222 f91 1"/>
                <a:gd name="f282" fmla="*/ f223 f92 1"/>
                <a:gd name="f283" fmla="*/ f224 f91 1"/>
                <a:gd name="f284" fmla="*/ f225 f92 1"/>
                <a:gd name="f285" fmla="*/ f226 f91 1"/>
                <a:gd name="f286" fmla="*/ f227 f92 1"/>
                <a:gd name="f287" fmla="*/ f228 f91 1"/>
                <a:gd name="f288" fmla="*/ f229 f92 1"/>
                <a:gd name="f289" fmla="*/ f230 f91 1"/>
                <a:gd name="f290" fmla="*/ f231 f92 1"/>
                <a:gd name="f291" fmla="*/ f232 f91 1"/>
                <a:gd name="f292" fmla="*/ f233 f92 1"/>
                <a:gd name="f293" fmla="*/ f234 f91 1"/>
                <a:gd name="f294" fmla="*/ f235 f92 1"/>
                <a:gd name="f295" fmla="*/ f236 f91 1"/>
                <a:gd name="f296" fmla="*/ f237 f92 1"/>
                <a:gd name="f297" fmla="*/ f238 f91 1"/>
                <a:gd name="f298" fmla="*/ f239 f92 1"/>
                <a:gd name="f299" fmla="*/ f240 f91 1"/>
                <a:gd name="f300" fmla="*/ f241 f92 1"/>
                <a:gd name="f301" fmla="*/ f242 f91 1"/>
                <a:gd name="f302" fmla="*/ f243 f91 1"/>
                <a:gd name="f303" fmla="*/ f244 f91 1"/>
                <a:gd name="f304" fmla="*/ f245 f91 1"/>
                <a:gd name="f305" fmla="*/ f246 f91 1"/>
                <a:gd name="f306" fmla="*/ f247 f91 1"/>
                <a:gd name="f307" fmla="*/ f248 f91 1"/>
                <a:gd name="f308" fmla="*/ f249 f91 1"/>
                <a:gd name="f309" fmla="*/ f250 f91 1"/>
                <a:gd name="f310" fmla="*/ f251 f91 1"/>
                <a:gd name="f311" fmla="*/ f252 f91 1"/>
                <a:gd name="f312" fmla="*/ f253 f91 1"/>
                <a:gd name="f313" fmla="*/ f254 f91 1"/>
                <a:gd name="f314" fmla="*/ f255 f91 1"/>
                <a:gd name="f315" fmla="*/ f256 f91 1"/>
                <a:gd name="f316" fmla="*/ f257 f91 1"/>
                <a:gd name="f317" fmla="*/ f258 f91 1"/>
                <a:gd name="f318" fmla="*/ f259 f92 1"/>
                <a:gd name="f319" fmla="*/ f260 f91 1"/>
                <a:gd name="f320" fmla="*/ f261 f92 1"/>
                <a:gd name="f321" fmla="*/ f262 f91 1"/>
                <a:gd name="f322" fmla="*/ f263 f91 1"/>
                <a:gd name="f323" fmla="*/ f264 f91 1"/>
              </a:gdLst>
              <a:ahLst/>
              <a:cxnLst>
                <a:cxn ang="3cd4">
                  <a:pos x="hc" y="t"/>
                </a:cxn>
                <a:cxn ang="0">
                  <a:pos x="r" y="vc"/>
                </a:cxn>
                <a:cxn ang="cd4">
                  <a:pos x="hc" y="b"/>
                </a:cxn>
                <a:cxn ang="cd2">
                  <a:pos x="l" y="vc"/>
                </a:cxn>
                <a:cxn ang="f209">
                  <a:pos x="f269" y="f270"/>
                </a:cxn>
                <a:cxn ang="f209">
                  <a:pos x="f271" y="f272"/>
                </a:cxn>
                <a:cxn ang="f209">
                  <a:pos x="f273" y="f274"/>
                </a:cxn>
                <a:cxn ang="f209">
                  <a:pos x="f275" y="f276"/>
                </a:cxn>
                <a:cxn ang="f209">
                  <a:pos x="f277" y="f278"/>
                </a:cxn>
                <a:cxn ang="f209">
                  <a:pos x="f279" y="f280"/>
                </a:cxn>
                <a:cxn ang="f209">
                  <a:pos x="f281" y="f282"/>
                </a:cxn>
                <a:cxn ang="f209">
                  <a:pos x="f283" y="f284"/>
                </a:cxn>
                <a:cxn ang="f209">
                  <a:pos x="f285" y="f286"/>
                </a:cxn>
                <a:cxn ang="f209">
                  <a:pos x="f287" y="f288"/>
                </a:cxn>
                <a:cxn ang="f209">
                  <a:pos x="f289" y="f290"/>
                </a:cxn>
                <a:cxn ang="f209">
                  <a:pos x="f291" y="f292"/>
                </a:cxn>
                <a:cxn ang="f209">
                  <a:pos x="f293" y="f294"/>
                </a:cxn>
                <a:cxn ang="f209">
                  <a:pos x="f295" y="f296"/>
                </a:cxn>
                <a:cxn ang="f209">
                  <a:pos x="f297" y="f298"/>
                </a:cxn>
                <a:cxn ang="f209">
                  <a:pos x="f299" y="f300"/>
                </a:cxn>
                <a:cxn ang="f209">
                  <a:pos x="f301" y="f300"/>
                </a:cxn>
                <a:cxn ang="f209">
                  <a:pos x="f302" y="f298"/>
                </a:cxn>
                <a:cxn ang="f209">
                  <a:pos x="f303" y="f296"/>
                </a:cxn>
                <a:cxn ang="f209">
                  <a:pos x="f304" y="f294"/>
                </a:cxn>
                <a:cxn ang="f209">
                  <a:pos x="f305" y="f292"/>
                </a:cxn>
                <a:cxn ang="f209">
                  <a:pos x="f306" y="f290"/>
                </a:cxn>
                <a:cxn ang="f209">
                  <a:pos x="f307" y="f288"/>
                </a:cxn>
                <a:cxn ang="f209">
                  <a:pos x="f308" y="f286"/>
                </a:cxn>
                <a:cxn ang="f209">
                  <a:pos x="f309" y="f284"/>
                </a:cxn>
                <a:cxn ang="f209">
                  <a:pos x="f310" y="f282"/>
                </a:cxn>
                <a:cxn ang="f209">
                  <a:pos x="f311" y="f280"/>
                </a:cxn>
                <a:cxn ang="f209">
                  <a:pos x="f312" y="f278"/>
                </a:cxn>
                <a:cxn ang="f209">
                  <a:pos x="f313" y="f276"/>
                </a:cxn>
                <a:cxn ang="f209">
                  <a:pos x="f314" y="f274"/>
                </a:cxn>
                <a:cxn ang="f209">
                  <a:pos x="f315" y="f272"/>
                </a:cxn>
                <a:cxn ang="f209">
                  <a:pos x="f316" y="f270"/>
                </a:cxn>
                <a:cxn ang="f209">
                  <a:pos x="f317" y="f318"/>
                </a:cxn>
                <a:cxn ang="f209">
                  <a:pos x="f319" y="f320"/>
                </a:cxn>
                <a:cxn ang="f209">
                  <a:pos x="f321" y="f320"/>
                </a:cxn>
                <a:cxn ang="f209">
                  <a:pos x="f322" y="f318"/>
                </a:cxn>
                <a:cxn ang="f209">
                  <a:pos x="f323" y="f270"/>
                </a:cxn>
                <a:cxn ang="f209">
                  <a:pos x="f269" y="f270"/>
                </a:cxn>
              </a:cxnLst>
              <a:rect l="f265" t="f268" r="f266" b="f267"/>
              <a:pathLst>
                <a:path w="2900857" h="2900857">
                  <a:moveTo>
                    <a:pt x="f7" y="f8"/>
                  </a:moveTo>
                  <a:lnTo>
                    <a:pt x="f9" y="f10"/>
                  </a:lnTo>
                  <a:lnTo>
                    <a:pt x="f11" y="f12"/>
                  </a:lnTo>
                  <a:lnTo>
                    <a:pt x="f13" y="f14"/>
                  </a:lnTo>
                  <a:cubicBezTo>
                    <a:pt x="f15" y="f16"/>
                    <a:pt x="f17" y="f18"/>
                    <a:pt x="f19" y="f20"/>
                  </a:cubicBezTo>
                  <a:lnTo>
                    <a:pt x="f21" y="f22"/>
                  </a:lnTo>
                  <a:lnTo>
                    <a:pt x="f23" y="f24"/>
                  </a:lnTo>
                  <a:lnTo>
                    <a:pt x="f25" y="f26"/>
                  </a:lnTo>
                  <a:cubicBezTo>
                    <a:pt x="f27" y="f28"/>
                    <a:pt x="f29" y="f30"/>
                    <a:pt x="f31" y="f32"/>
                  </a:cubicBezTo>
                  <a:lnTo>
                    <a:pt x="f33" y="f34"/>
                  </a:lnTo>
                  <a:lnTo>
                    <a:pt x="f35" y="f36"/>
                  </a:lnTo>
                  <a:lnTo>
                    <a:pt x="f37" y="f38"/>
                  </a:lnTo>
                  <a:cubicBezTo>
                    <a:pt x="f39" y="f40"/>
                    <a:pt x="f41" y="f42"/>
                    <a:pt x="f43" y="f44"/>
                  </a:cubicBezTo>
                  <a:lnTo>
                    <a:pt x="f45" y="f46"/>
                  </a:lnTo>
                  <a:lnTo>
                    <a:pt x="f47" y="f48"/>
                  </a:lnTo>
                  <a:lnTo>
                    <a:pt x="f49" y="f50"/>
                  </a:lnTo>
                  <a:cubicBezTo>
                    <a:pt x="f51" y="f52"/>
                    <a:pt x="f53" y="f52"/>
                    <a:pt x="f54" y="f50"/>
                  </a:cubicBezTo>
                  <a:lnTo>
                    <a:pt x="f55" y="f48"/>
                  </a:lnTo>
                  <a:lnTo>
                    <a:pt x="f56" y="f46"/>
                  </a:lnTo>
                  <a:lnTo>
                    <a:pt x="f57" y="f44"/>
                  </a:lnTo>
                  <a:cubicBezTo>
                    <a:pt x="f58" y="f42"/>
                    <a:pt x="f59" y="f40"/>
                    <a:pt x="f60" y="f38"/>
                  </a:cubicBezTo>
                  <a:lnTo>
                    <a:pt x="f61" y="f36"/>
                  </a:lnTo>
                  <a:lnTo>
                    <a:pt x="f62" y="f34"/>
                  </a:lnTo>
                  <a:lnTo>
                    <a:pt x="f63" y="f32"/>
                  </a:lnTo>
                  <a:cubicBezTo>
                    <a:pt x="f64" y="f30"/>
                    <a:pt x="f65" y="f28"/>
                    <a:pt x="f66" y="f26"/>
                  </a:cubicBezTo>
                  <a:lnTo>
                    <a:pt x="f67" y="f24"/>
                  </a:lnTo>
                  <a:lnTo>
                    <a:pt x="f68" y="f22"/>
                  </a:lnTo>
                  <a:lnTo>
                    <a:pt x="f69" y="f20"/>
                  </a:lnTo>
                  <a:cubicBezTo>
                    <a:pt x="f70" y="f71"/>
                    <a:pt x="f72" y="f16"/>
                    <a:pt x="f73" y="f14"/>
                  </a:cubicBezTo>
                  <a:lnTo>
                    <a:pt x="f74" y="f12"/>
                  </a:lnTo>
                  <a:lnTo>
                    <a:pt x="f75" y="f10"/>
                  </a:lnTo>
                  <a:lnTo>
                    <a:pt x="f76" y="f8"/>
                  </a:lnTo>
                  <a:cubicBezTo>
                    <a:pt x="f77" y="f78"/>
                    <a:pt x="f79" y="f80"/>
                    <a:pt x="f81" y="f82"/>
                  </a:cubicBezTo>
                  <a:lnTo>
                    <a:pt x="f83" y="f84"/>
                  </a:lnTo>
                  <a:lnTo>
                    <a:pt x="f85" y="f84"/>
                  </a:lnTo>
                  <a:lnTo>
                    <a:pt x="f86" y="f82"/>
                  </a:lnTo>
                  <a:cubicBezTo>
                    <a:pt x="f87" y="f80"/>
                    <a:pt x="f88" y="f78"/>
                    <a:pt x="f89" y="f8"/>
                  </a:cubicBezTo>
                  <a:lnTo>
                    <a:pt x="f7" y="f8"/>
                  </a:lnTo>
                  <a:close/>
                </a:path>
              </a:pathLst>
            </a:custGeom>
            <a:solidFill>
              <a:srgbClr val="00B050"/>
            </a:solidFill>
            <a:ln w="19046" cap="flat">
              <a:solidFill>
                <a:srgbClr val="FFFFFF"/>
              </a:solidFill>
              <a:prstDash val="solid"/>
              <a:miter/>
            </a:ln>
          </p:spPr>
          <p:txBody>
            <a:bodyPr vert="horz" wrap="square" lIns="453595" tIns="525823" rIns="453595" bIns="563878" anchor="ctr" anchorCtr="1" compatLnSpc="1">
              <a:noAutofit/>
            </a:bodyPr>
            <a:lstStyle/>
            <a:p>
              <a:pPr algn="ctr" defTabSz="566738">
                <a:lnSpc>
                  <a:spcPct val="90000"/>
                </a:lnSpc>
                <a:spcAft>
                  <a:spcPts val="525"/>
                </a:spcAft>
                <a:defRPr sz="1800" b="0" i="0" u="none" strike="noStrike" kern="0" cap="none" spc="0" baseline="0">
                  <a:solidFill>
                    <a:srgbClr val="000000"/>
                  </a:solidFill>
                  <a:uFillTx/>
                </a:defRPr>
              </a:pPr>
              <a:r>
                <a:rPr lang="en-IE" sz="1500">
                  <a:solidFill>
                    <a:srgbClr val="FFFFFF"/>
                  </a:solidFill>
                  <a:latin typeface="Aptos"/>
                </a:rPr>
                <a:t>Breast, Lung, Bowel, Prostate &amp; Skin cancer</a:t>
              </a:r>
            </a:p>
          </p:txBody>
        </p:sp>
        <p:sp>
          <p:nvSpPr>
            <p:cNvPr id="5" name="Freeform: Shape 4"/>
            <p:cNvSpPr/>
            <p:nvPr/>
          </p:nvSpPr>
          <p:spPr>
            <a:xfrm>
              <a:off x="760725" y="2870027"/>
              <a:ext cx="2109712" cy="2109712"/>
            </a:xfrm>
            <a:custGeom>
              <a:avLst/>
              <a:gdLst>
                <a:gd name="f0" fmla="val 10800000"/>
                <a:gd name="f1" fmla="val 5400000"/>
                <a:gd name="f2" fmla="val 180"/>
                <a:gd name="f3" fmla="val w"/>
                <a:gd name="f4" fmla="val h"/>
                <a:gd name="f5" fmla="val 0"/>
                <a:gd name="f6" fmla="val 2109714"/>
                <a:gd name="f7" fmla="val 1578587"/>
                <a:gd name="f8" fmla="val 534337"/>
                <a:gd name="f9" fmla="val 1889841"/>
                <a:gd name="f10" fmla="val 440531"/>
                <a:gd name="f11" fmla="val 2004371"/>
                <a:gd name="f12" fmla="val 638903"/>
                <a:gd name="f13" fmla="val 1767506"/>
                <a:gd name="f14" fmla="val 861553"/>
                <a:gd name="f15" fmla="val 1801841"/>
                <a:gd name="f16" fmla="val 988135"/>
                <a:gd name="f17" fmla="val 1121578"/>
                <a:gd name="f18" fmla="val 1248160"/>
                <a:gd name="f19" fmla="val 1470811"/>
                <a:gd name="f20" fmla="val 1669183"/>
                <a:gd name="f21" fmla="val 1575377"/>
                <a:gd name="f22" fmla="val 1486131"/>
                <a:gd name="f23" fmla="val 1668403"/>
                <a:gd name="f24" fmla="val 1370566"/>
                <a:gd name="f25" fmla="val 1735125"/>
                <a:gd name="f26" fmla="val 1243775"/>
                <a:gd name="f27" fmla="val 1768681"/>
                <a:gd name="f28" fmla="val 1169387"/>
                <a:gd name="f29" fmla="val 2085138"/>
                <a:gd name="f30" fmla="val 940327"/>
                <a:gd name="f31" fmla="val 865938"/>
                <a:gd name="f32" fmla="val 739147"/>
                <a:gd name="f33" fmla="val 623582"/>
                <a:gd name="f34" fmla="val 531126"/>
                <a:gd name="f35" fmla="val 219873"/>
                <a:gd name="f36" fmla="val 105343"/>
                <a:gd name="f37" fmla="val 342208"/>
                <a:gd name="f38" fmla="val 1248161"/>
                <a:gd name="f39" fmla="val 307873"/>
                <a:gd name="f40" fmla="val 1121579"/>
                <a:gd name="f41" fmla="val 988136"/>
                <a:gd name="f42" fmla="val 861554"/>
                <a:gd name="f43" fmla="val 531127"/>
                <a:gd name="f44" fmla="val 623583"/>
                <a:gd name="f45" fmla="val 441311"/>
                <a:gd name="f46" fmla="val 739148"/>
                <a:gd name="f47" fmla="val 374589"/>
                <a:gd name="f48" fmla="val 865939"/>
                <a:gd name="f49" fmla="val 341033"/>
                <a:gd name="f50" fmla="val 24576"/>
                <a:gd name="f51" fmla="val 1243776"/>
                <a:gd name="f52" fmla="val 1370567"/>
                <a:gd name="f53" fmla="val 1486132"/>
                <a:gd name="f54" fmla="val 1578588"/>
                <a:gd name="f55" fmla="+- 0 0 -90"/>
                <a:gd name="f56" fmla="*/ f3 1 2109714"/>
                <a:gd name="f57" fmla="*/ f4 1 2109714"/>
                <a:gd name="f58" fmla="+- f6 0 f5"/>
                <a:gd name="f59" fmla="*/ f55 f0 1"/>
                <a:gd name="f60" fmla="*/ f58 1 2109714"/>
                <a:gd name="f61" fmla="*/ 1578587 f58 1"/>
                <a:gd name="f62" fmla="*/ 534337 f58 1"/>
                <a:gd name="f63" fmla="*/ 1889841 f58 1"/>
                <a:gd name="f64" fmla="*/ 440531 f58 1"/>
                <a:gd name="f65" fmla="*/ 2004371 f58 1"/>
                <a:gd name="f66" fmla="*/ 638903 f58 1"/>
                <a:gd name="f67" fmla="*/ 1767506 f58 1"/>
                <a:gd name="f68" fmla="*/ 861553 f58 1"/>
                <a:gd name="f69" fmla="*/ 1248160 f58 1"/>
                <a:gd name="f70" fmla="*/ 1470811 f58 1"/>
                <a:gd name="f71" fmla="*/ 1669183 f58 1"/>
                <a:gd name="f72" fmla="*/ 1575377 f58 1"/>
                <a:gd name="f73" fmla="*/ 1243775 f58 1"/>
                <a:gd name="f74" fmla="*/ 1768681 f58 1"/>
                <a:gd name="f75" fmla="*/ 1169387 f58 1"/>
                <a:gd name="f76" fmla="*/ 2085138 f58 1"/>
                <a:gd name="f77" fmla="*/ 940327 f58 1"/>
                <a:gd name="f78" fmla="*/ 865938 f58 1"/>
                <a:gd name="f79" fmla="*/ 531126 f58 1"/>
                <a:gd name="f80" fmla="*/ 219873 f58 1"/>
                <a:gd name="f81" fmla="*/ 105343 f58 1"/>
                <a:gd name="f82" fmla="*/ 342208 f58 1"/>
                <a:gd name="f83" fmla="*/ 1248161 f58 1"/>
                <a:gd name="f84" fmla="*/ 861554 f58 1"/>
                <a:gd name="f85" fmla="*/ 531127 f58 1"/>
                <a:gd name="f86" fmla="*/ 865939 f58 1"/>
                <a:gd name="f87" fmla="*/ 341033 f58 1"/>
                <a:gd name="f88" fmla="*/ 24576 f58 1"/>
                <a:gd name="f89" fmla="*/ 1243776 f58 1"/>
                <a:gd name="f90" fmla="*/ 1578588 f58 1"/>
                <a:gd name="f91" fmla="*/ f59 1 f2"/>
                <a:gd name="f92" fmla="*/ f61 1 2109714"/>
                <a:gd name="f93" fmla="*/ f62 1 2109714"/>
                <a:gd name="f94" fmla="*/ f63 1 2109714"/>
                <a:gd name="f95" fmla="*/ f64 1 2109714"/>
                <a:gd name="f96" fmla="*/ f65 1 2109714"/>
                <a:gd name="f97" fmla="*/ f66 1 2109714"/>
                <a:gd name="f98" fmla="*/ f67 1 2109714"/>
                <a:gd name="f99" fmla="*/ f68 1 2109714"/>
                <a:gd name="f100" fmla="*/ f69 1 2109714"/>
                <a:gd name="f101" fmla="*/ f70 1 2109714"/>
                <a:gd name="f102" fmla="*/ f71 1 2109714"/>
                <a:gd name="f103" fmla="*/ f72 1 2109714"/>
                <a:gd name="f104" fmla="*/ f73 1 2109714"/>
                <a:gd name="f105" fmla="*/ f74 1 2109714"/>
                <a:gd name="f106" fmla="*/ f75 1 2109714"/>
                <a:gd name="f107" fmla="*/ f76 1 2109714"/>
                <a:gd name="f108" fmla="*/ f77 1 2109714"/>
                <a:gd name="f109" fmla="*/ f78 1 2109714"/>
                <a:gd name="f110" fmla="*/ f79 1 2109714"/>
                <a:gd name="f111" fmla="*/ f80 1 2109714"/>
                <a:gd name="f112" fmla="*/ f81 1 2109714"/>
                <a:gd name="f113" fmla="*/ f82 1 2109714"/>
                <a:gd name="f114" fmla="*/ f83 1 2109714"/>
                <a:gd name="f115" fmla="*/ f84 1 2109714"/>
                <a:gd name="f116" fmla="*/ f85 1 2109714"/>
                <a:gd name="f117" fmla="*/ f86 1 2109714"/>
                <a:gd name="f118" fmla="*/ f87 1 2109714"/>
                <a:gd name="f119" fmla="*/ f88 1 2109714"/>
                <a:gd name="f120" fmla="*/ f89 1 2109714"/>
                <a:gd name="f121" fmla="*/ f90 1 2109714"/>
                <a:gd name="f122" fmla="*/ f5 1 f60"/>
                <a:gd name="f123" fmla="*/ f6 1 f60"/>
                <a:gd name="f124" fmla="+- f91 0 f1"/>
                <a:gd name="f125" fmla="*/ f92 1 f60"/>
                <a:gd name="f126" fmla="*/ f93 1 f60"/>
                <a:gd name="f127" fmla="*/ f94 1 f60"/>
                <a:gd name="f128" fmla="*/ f95 1 f60"/>
                <a:gd name="f129" fmla="*/ f96 1 f60"/>
                <a:gd name="f130" fmla="*/ f97 1 f60"/>
                <a:gd name="f131" fmla="*/ f98 1 f60"/>
                <a:gd name="f132" fmla="*/ f99 1 f60"/>
                <a:gd name="f133" fmla="*/ f100 1 f60"/>
                <a:gd name="f134" fmla="*/ f101 1 f60"/>
                <a:gd name="f135" fmla="*/ f102 1 f60"/>
                <a:gd name="f136" fmla="*/ f103 1 f60"/>
                <a:gd name="f137" fmla="*/ f104 1 f60"/>
                <a:gd name="f138" fmla="*/ f105 1 f60"/>
                <a:gd name="f139" fmla="*/ f106 1 f60"/>
                <a:gd name="f140" fmla="*/ f107 1 f60"/>
                <a:gd name="f141" fmla="*/ f108 1 f60"/>
                <a:gd name="f142" fmla="*/ f109 1 f60"/>
                <a:gd name="f143" fmla="*/ f110 1 f60"/>
                <a:gd name="f144" fmla="*/ f111 1 f60"/>
                <a:gd name="f145" fmla="*/ f112 1 f60"/>
                <a:gd name="f146" fmla="*/ f113 1 f60"/>
                <a:gd name="f147" fmla="*/ f114 1 f60"/>
                <a:gd name="f148" fmla="*/ f115 1 f60"/>
                <a:gd name="f149" fmla="*/ f116 1 f60"/>
                <a:gd name="f150" fmla="*/ f117 1 f60"/>
                <a:gd name="f151" fmla="*/ f118 1 f60"/>
                <a:gd name="f152" fmla="*/ f119 1 f60"/>
                <a:gd name="f153" fmla="*/ f120 1 f60"/>
                <a:gd name="f154" fmla="*/ f121 1 f60"/>
                <a:gd name="f155" fmla="*/ f122 f56 1"/>
                <a:gd name="f156" fmla="*/ f123 f56 1"/>
                <a:gd name="f157" fmla="*/ f123 f57 1"/>
                <a:gd name="f158" fmla="*/ f122 f57 1"/>
                <a:gd name="f159" fmla="*/ f125 f56 1"/>
                <a:gd name="f160" fmla="*/ f126 f57 1"/>
                <a:gd name="f161" fmla="*/ f127 f56 1"/>
                <a:gd name="f162" fmla="*/ f128 f57 1"/>
                <a:gd name="f163" fmla="*/ f129 f56 1"/>
                <a:gd name="f164" fmla="*/ f130 f57 1"/>
                <a:gd name="f165" fmla="*/ f131 f56 1"/>
                <a:gd name="f166" fmla="*/ f132 f57 1"/>
                <a:gd name="f167" fmla="*/ f133 f57 1"/>
                <a:gd name="f168" fmla="*/ f134 f57 1"/>
                <a:gd name="f169" fmla="*/ f135 f57 1"/>
                <a:gd name="f170" fmla="*/ f136 f57 1"/>
                <a:gd name="f171" fmla="*/ f137 f56 1"/>
                <a:gd name="f172" fmla="*/ f138 f57 1"/>
                <a:gd name="f173" fmla="*/ f139 f56 1"/>
                <a:gd name="f174" fmla="*/ f140 f57 1"/>
                <a:gd name="f175" fmla="*/ f141 f56 1"/>
                <a:gd name="f176" fmla="*/ f142 f56 1"/>
                <a:gd name="f177" fmla="*/ f143 f56 1"/>
                <a:gd name="f178" fmla="*/ f144 f56 1"/>
                <a:gd name="f179" fmla="*/ f145 f56 1"/>
                <a:gd name="f180" fmla="*/ f146 f56 1"/>
                <a:gd name="f181" fmla="*/ f147 f57 1"/>
                <a:gd name="f182" fmla="*/ f148 f57 1"/>
                <a:gd name="f183" fmla="*/ f149 f56 1"/>
                <a:gd name="f184" fmla="*/ f150 f56 1"/>
                <a:gd name="f185" fmla="*/ f151 f57 1"/>
                <a:gd name="f186" fmla="*/ f152 f57 1"/>
                <a:gd name="f187" fmla="*/ f153 f56 1"/>
                <a:gd name="f188" fmla="*/ f154 f56 1"/>
              </a:gdLst>
              <a:ahLst/>
              <a:cxnLst>
                <a:cxn ang="3cd4">
                  <a:pos x="hc" y="t"/>
                </a:cxn>
                <a:cxn ang="0">
                  <a:pos x="r" y="vc"/>
                </a:cxn>
                <a:cxn ang="cd4">
                  <a:pos x="hc" y="b"/>
                </a:cxn>
                <a:cxn ang="cd2">
                  <a:pos x="l" y="vc"/>
                </a:cxn>
                <a:cxn ang="f124">
                  <a:pos x="f159" y="f160"/>
                </a:cxn>
                <a:cxn ang="f124">
                  <a:pos x="f161" y="f162"/>
                </a:cxn>
                <a:cxn ang="f124">
                  <a:pos x="f163" y="f164"/>
                </a:cxn>
                <a:cxn ang="f124">
                  <a:pos x="f165" y="f166"/>
                </a:cxn>
                <a:cxn ang="f124">
                  <a:pos x="f165" y="f167"/>
                </a:cxn>
                <a:cxn ang="f124">
                  <a:pos x="f163" y="f168"/>
                </a:cxn>
                <a:cxn ang="f124">
                  <a:pos x="f161" y="f169"/>
                </a:cxn>
                <a:cxn ang="f124">
                  <a:pos x="f159" y="f170"/>
                </a:cxn>
                <a:cxn ang="f124">
                  <a:pos x="f171" y="f172"/>
                </a:cxn>
                <a:cxn ang="f124">
                  <a:pos x="f173" y="f174"/>
                </a:cxn>
                <a:cxn ang="f124">
                  <a:pos x="f175" y="f174"/>
                </a:cxn>
                <a:cxn ang="f124">
                  <a:pos x="f176" y="f172"/>
                </a:cxn>
                <a:cxn ang="f124">
                  <a:pos x="f177" y="f170"/>
                </a:cxn>
                <a:cxn ang="f124">
                  <a:pos x="f178" y="f169"/>
                </a:cxn>
                <a:cxn ang="f124">
                  <a:pos x="f179" y="f168"/>
                </a:cxn>
                <a:cxn ang="f124">
                  <a:pos x="f180" y="f181"/>
                </a:cxn>
                <a:cxn ang="f124">
                  <a:pos x="f180" y="f182"/>
                </a:cxn>
                <a:cxn ang="f124">
                  <a:pos x="f179" y="f164"/>
                </a:cxn>
                <a:cxn ang="f124">
                  <a:pos x="f178" y="f162"/>
                </a:cxn>
                <a:cxn ang="f124">
                  <a:pos x="f183" y="f160"/>
                </a:cxn>
                <a:cxn ang="f124">
                  <a:pos x="f184" y="f185"/>
                </a:cxn>
                <a:cxn ang="f124">
                  <a:pos x="f175" y="f186"/>
                </a:cxn>
                <a:cxn ang="f124">
                  <a:pos x="f173" y="f186"/>
                </a:cxn>
                <a:cxn ang="f124">
                  <a:pos x="f187" y="f185"/>
                </a:cxn>
                <a:cxn ang="f124">
                  <a:pos x="f188" y="f160"/>
                </a:cxn>
                <a:cxn ang="f124">
                  <a:pos x="f159" y="f160"/>
                </a:cxn>
              </a:cxnLst>
              <a:rect l="f155" t="f158" r="f156" b="f157"/>
              <a:pathLst>
                <a:path w="2109714" h="2109714">
                  <a:moveTo>
                    <a:pt x="f7" y="f8"/>
                  </a:moveTo>
                  <a:lnTo>
                    <a:pt x="f9" y="f10"/>
                  </a:lnTo>
                  <a:lnTo>
                    <a:pt x="f11" y="f12"/>
                  </a:lnTo>
                  <a:lnTo>
                    <a:pt x="f13" y="f14"/>
                  </a:lnTo>
                  <a:cubicBezTo>
                    <a:pt x="f15" y="f16"/>
                    <a:pt x="f15" y="f17"/>
                    <a:pt x="f13" y="f18"/>
                  </a:cubicBezTo>
                  <a:lnTo>
                    <a:pt x="f11" y="f19"/>
                  </a:lnTo>
                  <a:lnTo>
                    <a:pt x="f9" y="f20"/>
                  </a:lnTo>
                  <a:lnTo>
                    <a:pt x="f7" y="f21"/>
                  </a:lnTo>
                  <a:cubicBezTo>
                    <a:pt x="f22" y="f23"/>
                    <a:pt x="f24" y="f25"/>
                    <a:pt x="f26" y="f27"/>
                  </a:cubicBezTo>
                  <a:lnTo>
                    <a:pt x="f28" y="f29"/>
                  </a:lnTo>
                  <a:lnTo>
                    <a:pt x="f30" y="f29"/>
                  </a:lnTo>
                  <a:lnTo>
                    <a:pt x="f31" y="f27"/>
                  </a:lnTo>
                  <a:cubicBezTo>
                    <a:pt x="f32" y="f25"/>
                    <a:pt x="f33" y="f23"/>
                    <a:pt x="f34" y="f21"/>
                  </a:cubicBezTo>
                  <a:lnTo>
                    <a:pt x="f35" y="f20"/>
                  </a:lnTo>
                  <a:lnTo>
                    <a:pt x="f36" y="f19"/>
                  </a:lnTo>
                  <a:lnTo>
                    <a:pt x="f37" y="f38"/>
                  </a:lnTo>
                  <a:cubicBezTo>
                    <a:pt x="f39" y="f40"/>
                    <a:pt x="f39" y="f41"/>
                    <a:pt x="f37" y="f42"/>
                  </a:cubicBezTo>
                  <a:lnTo>
                    <a:pt x="f36" y="f12"/>
                  </a:lnTo>
                  <a:lnTo>
                    <a:pt x="f35" y="f10"/>
                  </a:lnTo>
                  <a:lnTo>
                    <a:pt x="f43" y="f8"/>
                  </a:lnTo>
                  <a:cubicBezTo>
                    <a:pt x="f44" y="f45"/>
                    <a:pt x="f46" y="f47"/>
                    <a:pt x="f48" y="f49"/>
                  </a:cubicBezTo>
                  <a:lnTo>
                    <a:pt x="f30" y="f50"/>
                  </a:lnTo>
                  <a:lnTo>
                    <a:pt x="f28" y="f50"/>
                  </a:lnTo>
                  <a:lnTo>
                    <a:pt x="f51" y="f49"/>
                  </a:lnTo>
                  <a:cubicBezTo>
                    <a:pt x="f52" y="f47"/>
                    <a:pt x="f53" y="f45"/>
                    <a:pt x="f54" y="f8"/>
                  </a:cubicBezTo>
                  <a:lnTo>
                    <a:pt x="f7" y="f8"/>
                  </a:lnTo>
                  <a:close/>
                </a:path>
              </a:pathLst>
            </a:custGeom>
            <a:solidFill>
              <a:srgbClr val="00B050"/>
            </a:solidFill>
            <a:ln w="19046" cap="flat">
              <a:solidFill>
                <a:srgbClr val="FFFFFF"/>
              </a:solidFill>
              <a:prstDash val="solid"/>
              <a:miter/>
            </a:ln>
          </p:spPr>
          <p:txBody>
            <a:bodyPr vert="horz" wrap="square" lIns="414539" tIns="416945" rIns="414539" bIns="416945" anchor="ctr" anchorCtr="1" compatLnSpc="1">
              <a:noAutofit/>
            </a:bodyPr>
            <a:lstStyle/>
            <a:p>
              <a:pPr algn="ctr" defTabSz="566738">
                <a:lnSpc>
                  <a:spcPct val="90000"/>
                </a:lnSpc>
                <a:spcAft>
                  <a:spcPts val="525"/>
                </a:spcAft>
                <a:defRPr sz="1800" b="0" i="0" u="none" strike="noStrike" kern="0" cap="none" spc="0" baseline="0">
                  <a:solidFill>
                    <a:srgbClr val="000000"/>
                  </a:solidFill>
                  <a:uFillTx/>
                </a:defRPr>
              </a:pPr>
              <a:r>
                <a:rPr lang="en-IE" sz="1275">
                  <a:solidFill>
                    <a:srgbClr val="FFFFFF"/>
                  </a:solidFill>
                  <a:latin typeface="Aptos"/>
                </a:rPr>
                <a:t>Prevention &amp; early detection </a:t>
              </a:r>
            </a:p>
          </p:txBody>
        </p:sp>
        <p:sp>
          <p:nvSpPr>
            <p:cNvPr id="6" name="Freeform: Shape 5"/>
            <p:cNvSpPr/>
            <p:nvPr/>
          </p:nvSpPr>
          <p:spPr>
            <a:xfrm>
              <a:off x="1710092" y="1182255"/>
              <a:ext cx="2531653" cy="2531653"/>
            </a:xfrm>
            <a:custGeom>
              <a:avLst/>
              <a:gdLst>
                <a:gd name="f0" fmla="val 10800000"/>
                <a:gd name="f1" fmla="val 5400000"/>
                <a:gd name="f2" fmla="val 180"/>
                <a:gd name="f3" fmla="val w"/>
                <a:gd name="f4" fmla="val h"/>
                <a:gd name="f5" fmla="val 0"/>
                <a:gd name="f6" fmla="val 2067089"/>
                <a:gd name="f7" fmla="val 1330476"/>
                <a:gd name="f8" fmla="val 522876"/>
                <a:gd name="f9" fmla="val 1551571"/>
                <a:gd name="f10" fmla="val 385942"/>
                <a:gd name="f11" fmla="val 1681147"/>
                <a:gd name="f12" fmla="val 515518"/>
                <a:gd name="f13" fmla="val 1544213"/>
                <a:gd name="f14" fmla="val 736613"/>
                <a:gd name="f15" fmla="val 1596954"/>
                <a:gd name="f16" fmla="val 827319"/>
                <a:gd name="f17" fmla="val 1624584"/>
                <a:gd name="f18" fmla="val 930436"/>
                <a:gd name="f19" fmla="val 1624262"/>
                <a:gd name="f20" fmla="val 1035360"/>
                <a:gd name="f21" fmla="val 1853398"/>
                <a:gd name="f22" fmla="val 1158367"/>
                <a:gd name="f23" fmla="val 1805970"/>
                <a:gd name="f24" fmla="val 1335372"/>
                <a:gd name="f25" fmla="val 1546028"/>
                <a:gd name="f26" fmla="val 1327331"/>
                <a:gd name="f27" fmla="val 1493845"/>
                <a:gd name="f28" fmla="val 1418359"/>
                <a:gd name="f29" fmla="val 1493846"/>
                <a:gd name="f30" fmla="val 1327330"/>
                <a:gd name="f31" fmla="val 470135"/>
                <a:gd name="f32" fmla="val 1239770"/>
                <a:gd name="f33" fmla="val 442505"/>
                <a:gd name="f34" fmla="val 1136653"/>
                <a:gd name="f35" fmla="val 442827"/>
                <a:gd name="f36" fmla="val 1031729"/>
                <a:gd name="f37" fmla="val 213691"/>
                <a:gd name="f38" fmla="val 908722"/>
                <a:gd name="f39" fmla="val 261119"/>
                <a:gd name="f40" fmla="val 731717"/>
                <a:gd name="f41" fmla="val 521061"/>
                <a:gd name="f42" fmla="val 739758"/>
                <a:gd name="f43" fmla="val 573244"/>
                <a:gd name="f44" fmla="val 648730"/>
                <a:gd name="f45" fmla="val 573243"/>
                <a:gd name="f46" fmla="val 739759"/>
                <a:gd name="f47" fmla="+- 0 0 -90"/>
                <a:gd name="f48" fmla="*/ f3 1 2067089"/>
                <a:gd name="f49" fmla="*/ f4 1 2067089"/>
                <a:gd name="f50" fmla="+- f6 0 f5"/>
                <a:gd name="f51" fmla="*/ f47 f0 1"/>
                <a:gd name="f52" fmla="*/ f50 1 2067089"/>
                <a:gd name="f53" fmla="*/ 1546693 f50 1"/>
                <a:gd name="f54" fmla="*/ 523541 f50 1"/>
                <a:gd name="f55" fmla="*/ 1851659 f50 1"/>
                <a:gd name="f56" fmla="*/ 431630 f50 1"/>
                <a:gd name="f57" fmla="*/ 1963875 f50 1"/>
                <a:gd name="f58" fmla="*/ 625994 f50 1"/>
                <a:gd name="f59" fmla="*/ 1731795 f50 1"/>
                <a:gd name="f60" fmla="*/ 844146 f50 1"/>
                <a:gd name="f61" fmla="*/ 1222942 f50 1"/>
                <a:gd name="f62" fmla="*/ 1441095 f50 1"/>
                <a:gd name="f63" fmla="*/ 1635459 f50 1"/>
                <a:gd name="f64" fmla="*/ 1543548 f50 1"/>
                <a:gd name="f65" fmla="*/ 1218646 f50 1"/>
                <a:gd name="f66" fmla="*/ 1732946 f50 1"/>
                <a:gd name="f67" fmla="*/ 1145761 f50 1"/>
                <a:gd name="f68" fmla="*/ 2043009 f50 1"/>
                <a:gd name="f69" fmla="*/ 921328 f50 1"/>
                <a:gd name="f70" fmla="*/ 848443 f50 1"/>
                <a:gd name="f71" fmla="*/ 520396 f50 1"/>
                <a:gd name="f72" fmla="*/ 215430 f50 1"/>
                <a:gd name="f73" fmla="*/ 103214 f50 1"/>
                <a:gd name="f74" fmla="*/ 335294 f50 1"/>
                <a:gd name="f75" fmla="*/ 1222943 f50 1"/>
                <a:gd name="f76" fmla="*/ 844147 f50 1"/>
                <a:gd name="f77" fmla="*/ 334143 f50 1"/>
                <a:gd name="f78" fmla="*/ 24080 f50 1"/>
                <a:gd name="f79" fmla="*/ f51 1 f2"/>
                <a:gd name="f80" fmla="*/ f53 1 2067089"/>
                <a:gd name="f81" fmla="*/ f54 1 2067089"/>
                <a:gd name="f82" fmla="*/ f55 1 2067089"/>
                <a:gd name="f83" fmla="*/ f56 1 2067089"/>
                <a:gd name="f84" fmla="*/ f57 1 2067089"/>
                <a:gd name="f85" fmla="*/ f58 1 2067089"/>
                <a:gd name="f86" fmla="*/ f59 1 2067089"/>
                <a:gd name="f87" fmla="*/ f60 1 2067089"/>
                <a:gd name="f88" fmla="*/ f61 1 2067089"/>
                <a:gd name="f89" fmla="*/ f62 1 2067089"/>
                <a:gd name="f90" fmla="*/ f63 1 2067089"/>
                <a:gd name="f91" fmla="*/ f64 1 2067089"/>
                <a:gd name="f92" fmla="*/ f65 1 2067089"/>
                <a:gd name="f93" fmla="*/ f66 1 2067089"/>
                <a:gd name="f94" fmla="*/ f67 1 2067089"/>
                <a:gd name="f95" fmla="*/ f68 1 2067089"/>
                <a:gd name="f96" fmla="*/ f69 1 2067089"/>
                <a:gd name="f97" fmla="*/ f70 1 2067089"/>
                <a:gd name="f98" fmla="*/ f71 1 2067089"/>
                <a:gd name="f99" fmla="*/ f72 1 2067089"/>
                <a:gd name="f100" fmla="*/ f73 1 2067089"/>
                <a:gd name="f101" fmla="*/ f74 1 2067089"/>
                <a:gd name="f102" fmla="*/ f75 1 2067089"/>
                <a:gd name="f103" fmla="*/ f76 1 2067089"/>
                <a:gd name="f104" fmla="*/ f77 1 2067089"/>
                <a:gd name="f105" fmla="*/ f78 1 2067089"/>
                <a:gd name="f106" fmla="*/ f5 1 f52"/>
                <a:gd name="f107" fmla="*/ f6 1 f52"/>
                <a:gd name="f108" fmla="+- f79 0 f1"/>
                <a:gd name="f109" fmla="*/ f80 1 f52"/>
                <a:gd name="f110" fmla="*/ f81 1 f52"/>
                <a:gd name="f111" fmla="*/ f82 1 f52"/>
                <a:gd name="f112" fmla="*/ f83 1 f52"/>
                <a:gd name="f113" fmla="*/ f84 1 f52"/>
                <a:gd name="f114" fmla="*/ f85 1 f52"/>
                <a:gd name="f115" fmla="*/ f86 1 f52"/>
                <a:gd name="f116" fmla="*/ f87 1 f52"/>
                <a:gd name="f117" fmla="*/ f88 1 f52"/>
                <a:gd name="f118" fmla="*/ f89 1 f52"/>
                <a:gd name="f119" fmla="*/ f90 1 f52"/>
                <a:gd name="f120" fmla="*/ f91 1 f52"/>
                <a:gd name="f121" fmla="*/ f92 1 f52"/>
                <a:gd name="f122" fmla="*/ f93 1 f52"/>
                <a:gd name="f123" fmla="*/ f94 1 f52"/>
                <a:gd name="f124" fmla="*/ f95 1 f52"/>
                <a:gd name="f125" fmla="*/ f96 1 f52"/>
                <a:gd name="f126" fmla="*/ f97 1 f52"/>
                <a:gd name="f127" fmla="*/ f98 1 f52"/>
                <a:gd name="f128" fmla="*/ f99 1 f52"/>
                <a:gd name="f129" fmla="*/ f100 1 f52"/>
                <a:gd name="f130" fmla="*/ f101 1 f52"/>
                <a:gd name="f131" fmla="*/ f102 1 f52"/>
                <a:gd name="f132" fmla="*/ f103 1 f52"/>
                <a:gd name="f133" fmla="*/ f104 1 f52"/>
                <a:gd name="f134" fmla="*/ f105 1 f52"/>
                <a:gd name="f135" fmla="*/ f106 f48 1"/>
                <a:gd name="f136" fmla="*/ f107 f48 1"/>
                <a:gd name="f137" fmla="*/ f107 f49 1"/>
                <a:gd name="f138" fmla="*/ f106 f49 1"/>
                <a:gd name="f139" fmla="*/ f109 f48 1"/>
                <a:gd name="f140" fmla="*/ f110 f49 1"/>
                <a:gd name="f141" fmla="*/ f111 f48 1"/>
                <a:gd name="f142" fmla="*/ f112 f49 1"/>
                <a:gd name="f143" fmla="*/ f113 f48 1"/>
                <a:gd name="f144" fmla="*/ f114 f49 1"/>
                <a:gd name="f145" fmla="*/ f115 f48 1"/>
                <a:gd name="f146" fmla="*/ f116 f49 1"/>
                <a:gd name="f147" fmla="*/ f117 f49 1"/>
                <a:gd name="f148" fmla="*/ f118 f49 1"/>
                <a:gd name="f149" fmla="*/ f119 f49 1"/>
                <a:gd name="f150" fmla="*/ f120 f49 1"/>
                <a:gd name="f151" fmla="*/ f121 f48 1"/>
                <a:gd name="f152" fmla="*/ f122 f49 1"/>
                <a:gd name="f153" fmla="*/ f123 f48 1"/>
                <a:gd name="f154" fmla="*/ f124 f49 1"/>
                <a:gd name="f155" fmla="*/ f125 f48 1"/>
                <a:gd name="f156" fmla="*/ f126 f48 1"/>
                <a:gd name="f157" fmla="*/ f127 f48 1"/>
                <a:gd name="f158" fmla="*/ f128 f48 1"/>
                <a:gd name="f159" fmla="*/ f129 f48 1"/>
                <a:gd name="f160" fmla="*/ f130 f48 1"/>
                <a:gd name="f161" fmla="*/ f131 f49 1"/>
                <a:gd name="f162" fmla="*/ f132 f49 1"/>
                <a:gd name="f163" fmla="*/ f133 f49 1"/>
                <a:gd name="f164" fmla="*/ f134 f49 1"/>
              </a:gdLst>
              <a:ahLst/>
              <a:cxnLst>
                <a:cxn ang="3cd4">
                  <a:pos x="hc" y="t"/>
                </a:cxn>
                <a:cxn ang="0">
                  <a:pos x="r" y="vc"/>
                </a:cxn>
                <a:cxn ang="cd4">
                  <a:pos x="hc" y="b"/>
                </a:cxn>
                <a:cxn ang="cd2">
                  <a:pos x="l" y="vc"/>
                </a:cxn>
                <a:cxn ang="f108">
                  <a:pos x="f139" y="f140"/>
                </a:cxn>
                <a:cxn ang="f108">
                  <a:pos x="f141" y="f142"/>
                </a:cxn>
                <a:cxn ang="f108">
                  <a:pos x="f143" y="f144"/>
                </a:cxn>
                <a:cxn ang="f108">
                  <a:pos x="f145" y="f146"/>
                </a:cxn>
                <a:cxn ang="f108">
                  <a:pos x="f145" y="f147"/>
                </a:cxn>
                <a:cxn ang="f108">
                  <a:pos x="f143" y="f148"/>
                </a:cxn>
                <a:cxn ang="f108">
                  <a:pos x="f141" y="f149"/>
                </a:cxn>
                <a:cxn ang="f108">
                  <a:pos x="f139" y="f150"/>
                </a:cxn>
                <a:cxn ang="f108">
                  <a:pos x="f151" y="f152"/>
                </a:cxn>
                <a:cxn ang="f108">
                  <a:pos x="f153" y="f154"/>
                </a:cxn>
                <a:cxn ang="f108">
                  <a:pos x="f155" y="f154"/>
                </a:cxn>
                <a:cxn ang="f108">
                  <a:pos x="f156" y="f152"/>
                </a:cxn>
                <a:cxn ang="f108">
                  <a:pos x="f157" y="f150"/>
                </a:cxn>
                <a:cxn ang="f108">
                  <a:pos x="f158" y="f149"/>
                </a:cxn>
                <a:cxn ang="f108">
                  <a:pos x="f159" y="f148"/>
                </a:cxn>
                <a:cxn ang="f108">
                  <a:pos x="f160" y="f161"/>
                </a:cxn>
                <a:cxn ang="f108">
                  <a:pos x="f160" y="f162"/>
                </a:cxn>
                <a:cxn ang="f108">
                  <a:pos x="f159" y="f144"/>
                </a:cxn>
                <a:cxn ang="f108">
                  <a:pos x="f158" y="f142"/>
                </a:cxn>
                <a:cxn ang="f108">
                  <a:pos x="f157" y="f140"/>
                </a:cxn>
                <a:cxn ang="f108">
                  <a:pos x="f156" y="f163"/>
                </a:cxn>
                <a:cxn ang="f108">
                  <a:pos x="f155" y="f164"/>
                </a:cxn>
                <a:cxn ang="f108">
                  <a:pos x="f153" y="f164"/>
                </a:cxn>
                <a:cxn ang="f108">
                  <a:pos x="f151" y="f163"/>
                </a:cxn>
                <a:cxn ang="f108">
                  <a:pos x="f139" y="f140"/>
                </a:cxn>
              </a:cxnLst>
              <a:rect l="f135" t="f138" r="f136" b="f137"/>
              <a:pathLst>
                <a:path w="2067089" h="2067089">
                  <a:moveTo>
                    <a:pt x="f7" y="f8"/>
                  </a:moveTo>
                  <a:lnTo>
                    <a:pt x="f9" y="f10"/>
                  </a:lnTo>
                  <a:lnTo>
                    <a:pt x="f11" y="f12"/>
                  </a:lnTo>
                  <a:lnTo>
                    <a:pt x="f13" y="f14"/>
                  </a:lnTo>
                  <a:cubicBezTo>
                    <a:pt x="f15" y="f16"/>
                    <a:pt x="f17" y="f18"/>
                    <a:pt x="f19" y="f20"/>
                  </a:cubicBezTo>
                  <a:lnTo>
                    <a:pt x="f21" y="f22"/>
                  </a:lnTo>
                  <a:lnTo>
                    <a:pt x="f23" y="f24"/>
                  </a:lnTo>
                  <a:lnTo>
                    <a:pt x="f25" y="f26"/>
                  </a:lnTo>
                  <a:cubicBezTo>
                    <a:pt x="f27" y="f28"/>
                    <a:pt x="f28" y="f29"/>
                    <a:pt x="f30" y="f25"/>
                  </a:cubicBezTo>
                  <a:lnTo>
                    <a:pt x="f24" y="f23"/>
                  </a:lnTo>
                  <a:lnTo>
                    <a:pt x="f22" y="f21"/>
                  </a:lnTo>
                  <a:lnTo>
                    <a:pt x="f20" y="f19"/>
                  </a:lnTo>
                  <a:cubicBezTo>
                    <a:pt x="f18" y="f17"/>
                    <a:pt x="f16" y="f15"/>
                    <a:pt x="f14" y="f13"/>
                  </a:cubicBezTo>
                  <a:lnTo>
                    <a:pt x="f12" y="f11"/>
                  </a:lnTo>
                  <a:lnTo>
                    <a:pt x="f10" y="f9"/>
                  </a:lnTo>
                  <a:lnTo>
                    <a:pt x="f8" y="f7"/>
                  </a:lnTo>
                  <a:cubicBezTo>
                    <a:pt x="f31" y="f32"/>
                    <a:pt x="f33" y="f34"/>
                    <a:pt x="f35" y="f36"/>
                  </a:cubicBezTo>
                  <a:lnTo>
                    <a:pt x="f37" y="f38"/>
                  </a:lnTo>
                  <a:lnTo>
                    <a:pt x="f39" y="f40"/>
                  </a:lnTo>
                  <a:lnTo>
                    <a:pt x="f41" y="f42"/>
                  </a:lnTo>
                  <a:cubicBezTo>
                    <a:pt x="f43" y="f44"/>
                    <a:pt x="f44" y="f45"/>
                    <a:pt x="f46" y="f41"/>
                  </a:cubicBezTo>
                  <a:lnTo>
                    <a:pt x="f40" y="f39"/>
                  </a:lnTo>
                  <a:lnTo>
                    <a:pt x="f38" y="f37"/>
                  </a:lnTo>
                  <a:lnTo>
                    <a:pt x="f36" y="f35"/>
                  </a:lnTo>
                  <a:cubicBezTo>
                    <a:pt x="f34" y="f33"/>
                    <a:pt x="f32" y="f31"/>
                    <a:pt x="f7" y="f8"/>
                  </a:cubicBezTo>
                  <a:close/>
                </a:path>
              </a:pathLst>
            </a:custGeom>
            <a:solidFill>
              <a:srgbClr val="00B050"/>
            </a:solidFill>
            <a:ln w="19046" cap="flat">
              <a:solidFill>
                <a:srgbClr val="FFFFFF"/>
              </a:solidFill>
              <a:prstDash val="solid"/>
              <a:miter/>
            </a:ln>
          </p:spPr>
          <p:txBody>
            <a:bodyPr vert="horz" wrap="square" lIns="530432" tIns="530438" rIns="530432" bIns="530432" anchor="ctr" anchorCtr="1" compatLnSpc="1">
              <a:noAutofit/>
            </a:bodyPr>
            <a:lstStyle/>
            <a:p>
              <a:pPr algn="ctr" defTabSz="566738">
                <a:lnSpc>
                  <a:spcPct val="90000"/>
                </a:lnSpc>
                <a:spcAft>
                  <a:spcPts val="525"/>
                </a:spcAft>
                <a:defRPr sz="1800" b="0" i="0" u="none" strike="noStrike" kern="0" cap="none" spc="0" baseline="0">
                  <a:solidFill>
                    <a:srgbClr val="000000"/>
                  </a:solidFill>
                  <a:uFillTx/>
                </a:defRPr>
              </a:pPr>
              <a:r>
                <a:rPr lang="en-IE" sz="1275">
                  <a:solidFill>
                    <a:srgbClr val="FFFFFF"/>
                  </a:solidFill>
                  <a:latin typeface="Aptos"/>
                </a:rPr>
                <a:t>Embed into HP&amp;I Teams</a:t>
              </a:r>
            </a:p>
          </p:txBody>
        </p:sp>
        <p:sp>
          <p:nvSpPr>
            <p:cNvPr id="7" name="Freeform: Shape 6"/>
            <p:cNvSpPr/>
            <p:nvPr/>
          </p:nvSpPr>
          <p:spPr>
            <a:xfrm>
              <a:off x="2237481" y="3111072"/>
              <a:ext cx="3713094" cy="3713094"/>
            </a:xfrm>
            <a:custGeom>
              <a:avLst/>
              <a:gdLst>
                <a:gd name="f0" fmla="val 10800000"/>
                <a:gd name="f1" fmla="val 5400000"/>
                <a:gd name="f2" fmla="val 180"/>
                <a:gd name="f3" fmla="val w"/>
                <a:gd name="f4" fmla="val h"/>
                <a:gd name="f5" fmla="val 0"/>
                <a:gd name="f6" fmla="val 3713098"/>
                <a:gd name="f7" fmla="+- 0 0 8303468"/>
                <a:gd name="f8" fmla="val 1663012"/>
                <a:gd name="f9" fmla="val 126828"/>
                <a:gd name="f10" fmla="val 1740515"/>
                <a:gd name="f11" fmla="val 15816947"/>
                <a:gd name="f12" fmla="val 8335116"/>
                <a:gd name="f13" fmla="val 3217609"/>
                <a:gd name="f14" fmla="val 3118195"/>
                <a:gd name="f15" fmla="val 2978542"/>
                <a:gd name="f16" fmla="val 3071097"/>
                <a:gd name="f17" fmla="val 2942018"/>
                <a:gd name="f18" fmla="val 2819870"/>
                <a:gd name="f19" fmla="val 3020518"/>
                <a:gd name="f20" fmla="val 2904845"/>
                <a:gd name="f21" fmla="val 1566445"/>
                <a:gd name="f22" fmla="val 2520415"/>
                <a:gd name="f23" fmla="+- 0 0 -263"/>
                <a:gd name="f24" fmla="+- 0 0 -137"/>
                <a:gd name="f25" fmla="+- 0 0 -227"/>
                <a:gd name="f26" fmla="+- 0 0 -317"/>
                <a:gd name="f27" fmla="*/ f3 1 3713098"/>
                <a:gd name="f28" fmla="*/ f4 1 3713098"/>
                <a:gd name="f29" fmla="+- f6 0 f5"/>
                <a:gd name="f30" fmla="*/ f23 f0 1"/>
                <a:gd name="f31" fmla="*/ f24 f0 1"/>
                <a:gd name="f32" fmla="*/ f25 f0 1"/>
                <a:gd name="f33" fmla="*/ f26 f0 1"/>
                <a:gd name="f34" fmla="*/ f29 1 3713098"/>
                <a:gd name="f35" fmla="*/ f30 1 f2"/>
                <a:gd name="f36" fmla="*/ f31 1 f2"/>
                <a:gd name="f37" fmla="*/ f32 1 f2"/>
                <a:gd name="f38" fmla="*/ f33 1 f2"/>
                <a:gd name="f39" fmla="*/ 1672690 1 f34"/>
                <a:gd name="f40" fmla="*/ 213323 1 f34"/>
                <a:gd name="f41" fmla="*/ 3217609 1 f34"/>
                <a:gd name="f42" fmla="*/ 3118195 1 f34"/>
                <a:gd name="f43" fmla="*/ 2978542 1 f34"/>
                <a:gd name="f44" fmla="*/ 3071097 1 f34"/>
                <a:gd name="f45" fmla="*/ 2942018 1 f34"/>
                <a:gd name="f46" fmla="*/ 2819870 1 f34"/>
                <a:gd name="f47" fmla="*/ 625819 1 f34"/>
                <a:gd name="f48" fmla="*/ 3087279 1 f34"/>
                <a:gd name="f49" fmla="+- f35 0 f1"/>
                <a:gd name="f50" fmla="+- f36 0 f1"/>
                <a:gd name="f51" fmla="+- f37 0 f1"/>
                <a:gd name="f52" fmla="+- f38 0 f1"/>
                <a:gd name="f53" fmla="*/ f47 f27 1"/>
                <a:gd name="f54" fmla="*/ f48 f27 1"/>
                <a:gd name="f55" fmla="*/ f48 f28 1"/>
                <a:gd name="f56" fmla="*/ f47 f28 1"/>
                <a:gd name="f57" fmla="*/ f39 f27 1"/>
                <a:gd name="f58" fmla="*/ f40 f28 1"/>
                <a:gd name="f59" fmla="*/ f41 f27 1"/>
                <a:gd name="f60" fmla="*/ f42 f28 1"/>
                <a:gd name="f61" fmla="*/ f43 f27 1"/>
                <a:gd name="f62" fmla="*/ f44 f28 1"/>
                <a:gd name="f63" fmla="*/ f45 f27 1"/>
                <a:gd name="f64" fmla="*/ f46 f28 1"/>
              </a:gdLst>
              <a:ahLst/>
              <a:cxnLst>
                <a:cxn ang="3cd4">
                  <a:pos x="hc" y="t"/>
                </a:cxn>
                <a:cxn ang="0">
                  <a:pos x="r" y="vc"/>
                </a:cxn>
                <a:cxn ang="cd4">
                  <a:pos x="hc" y="b"/>
                </a:cxn>
                <a:cxn ang="cd2">
                  <a:pos x="l" y="vc"/>
                </a:cxn>
                <a:cxn ang="f49">
                  <a:pos x="f57" y="f58"/>
                </a:cxn>
                <a:cxn ang="f50">
                  <a:pos x="f59" y="f60"/>
                </a:cxn>
                <a:cxn ang="f51">
                  <a:pos x="f61" y="f62"/>
                </a:cxn>
                <a:cxn ang="f52">
                  <a:pos x="f63" y="f64"/>
                </a:cxn>
              </a:cxnLst>
              <a:rect l="f53" t="f56" r="f54" b="f55"/>
              <a:pathLst>
                <a:path w="3713098" h="3713098">
                  <a:moveTo>
                    <a:pt x="f8" y="f9"/>
                  </a:moveTo>
                  <a:arcTo wR="f10" hR="f10" stAng="f11" swAng="f12"/>
                  <a:lnTo>
                    <a:pt x="f13" y="f14"/>
                  </a:lnTo>
                  <a:lnTo>
                    <a:pt x="f15" y="f16"/>
                  </a:lnTo>
                  <a:lnTo>
                    <a:pt x="f17" y="f18"/>
                  </a:lnTo>
                  <a:lnTo>
                    <a:pt x="f19" y="f20"/>
                  </a:lnTo>
                  <a:arcTo wR="f21" hR="f21" stAng="f22" swAng="f7"/>
                  <a:close/>
                </a:path>
              </a:pathLst>
            </a:custGeom>
            <a:solidFill>
              <a:srgbClr val="AAB6C1"/>
            </a:solidFill>
            <a:ln cap="flat">
              <a:noFill/>
              <a:prstDash val="solid"/>
            </a:ln>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en-IE" sz="1350">
                <a:solidFill>
                  <a:srgbClr val="000000"/>
                </a:solidFill>
                <a:latin typeface="Aptos"/>
              </a:endParaRPr>
            </a:p>
          </p:txBody>
        </p:sp>
        <p:sp>
          <p:nvSpPr>
            <p:cNvPr id="8" name="Freeform: Shape 7"/>
            <p:cNvSpPr/>
            <p:nvPr/>
          </p:nvSpPr>
          <p:spPr>
            <a:xfrm>
              <a:off x="387102" y="2398590"/>
              <a:ext cx="2697800" cy="2697800"/>
            </a:xfrm>
            <a:custGeom>
              <a:avLst/>
              <a:gdLst>
                <a:gd name="f0" fmla="val 10800000"/>
                <a:gd name="f1" fmla="val 5400000"/>
                <a:gd name="f2" fmla="val 180"/>
                <a:gd name="f3" fmla="val w"/>
                <a:gd name="f4" fmla="val h"/>
                <a:gd name="f5" fmla="val 0"/>
                <a:gd name="f6" fmla="val 2697797"/>
                <a:gd name="f7" fmla="+- 0 0 4313128"/>
                <a:gd name="f8" fmla="val 873064"/>
                <a:gd name="f9" fmla="val 211559"/>
                <a:gd name="f10" fmla="val 940244"/>
                <a:gd name="f11" fmla="val 372134"/>
                <a:gd name="f12" fmla="val 1058804"/>
                <a:gd name="f13" fmla="val 14837806"/>
                <a:gd name="f14" fmla="val 406111"/>
                <a:gd name="f15" fmla="val 1408951"/>
                <a:gd name="f16" fmla="val 229570"/>
                <a:gd name="f17" fmla="val 1593932"/>
                <a:gd name="f18" fmla="val 9379"/>
                <a:gd name="f19" fmla="val 1495800"/>
                <a:gd name="f20" fmla="val 122106"/>
                <a:gd name="f21" fmla="val 1471123"/>
                <a:gd name="f22" fmla="val 1232866"/>
                <a:gd name="f23" fmla="val 10458627"/>
                <a:gd name="f24" fmla="val 4379179"/>
                <a:gd name="f25" fmla="+- 0 0 -427"/>
                <a:gd name="f26" fmla="+- 0 0 -257"/>
                <a:gd name="f27" fmla="+- 0 0 -167"/>
                <a:gd name="f28" fmla="+- 0 0 -437"/>
                <a:gd name="f29" fmla="*/ f3 1 2697797"/>
                <a:gd name="f30" fmla="*/ f4 1 2697797"/>
                <a:gd name="f31" fmla="+- f6 0 f5"/>
                <a:gd name="f32" fmla="*/ f25 f0 1"/>
                <a:gd name="f33" fmla="*/ f26 f0 1"/>
                <a:gd name="f34" fmla="*/ f27 f0 1"/>
                <a:gd name="f35" fmla="*/ f28 f0 1"/>
                <a:gd name="f36" fmla="*/ f31 1 2697797"/>
                <a:gd name="f37" fmla="*/ f32 1 f2"/>
                <a:gd name="f38" fmla="*/ f33 1 f2"/>
                <a:gd name="f39" fmla="*/ f34 1 f2"/>
                <a:gd name="f40" fmla="*/ f35 1 f2"/>
                <a:gd name="f41" fmla="*/ 906654 1 f36"/>
                <a:gd name="f42" fmla="*/ 291847 1 f36"/>
                <a:gd name="f43" fmla="*/ 9379 1 f36"/>
                <a:gd name="f44" fmla="*/ 1495800 1 f36"/>
                <a:gd name="f45" fmla="*/ 229570 1 f36"/>
                <a:gd name="f46" fmla="*/ 1593932 1 f36"/>
                <a:gd name="f47" fmla="*/ 406111 1 f36"/>
                <a:gd name="f48" fmla="*/ 1408951 1 f36"/>
                <a:gd name="f49" fmla="*/ 477130 1 f36"/>
                <a:gd name="f50" fmla="*/ 2220667 1 f36"/>
                <a:gd name="f51" fmla="+- f37 0 f1"/>
                <a:gd name="f52" fmla="+- f38 0 f1"/>
                <a:gd name="f53" fmla="+- f39 0 f1"/>
                <a:gd name="f54" fmla="+- f40 0 f1"/>
                <a:gd name="f55" fmla="*/ f49 f29 1"/>
                <a:gd name="f56" fmla="*/ f50 f29 1"/>
                <a:gd name="f57" fmla="*/ f50 f30 1"/>
                <a:gd name="f58" fmla="*/ f49 f30 1"/>
                <a:gd name="f59" fmla="*/ f41 f29 1"/>
                <a:gd name="f60" fmla="*/ f42 f30 1"/>
                <a:gd name="f61" fmla="*/ f43 f29 1"/>
                <a:gd name="f62" fmla="*/ f44 f30 1"/>
                <a:gd name="f63" fmla="*/ f45 f29 1"/>
                <a:gd name="f64" fmla="*/ f46 f30 1"/>
                <a:gd name="f65" fmla="*/ f47 f29 1"/>
                <a:gd name="f66" fmla="*/ f48 f30 1"/>
              </a:gdLst>
              <a:ahLst/>
              <a:cxnLst>
                <a:cxn ang="3cd4">
                  <a:pos x="hc" y="t"/>
                </a:cxn>
                <a:cxn ang="0">
                  <a:pos x="r" y="vc"/>
                </a:cxn>
                <a:cxn ang="cd4">
                  <a:pos x="hc" y="b"/>
                </a:cxn>
                <a:cxn ang="cd2">
                  <a:pos x="l" y="vc"/>
                </a:cxn>
                <a:cxn ang="f51">
                  <a:pos x="f59" y="f60"/>
                </a:cxn>
                <a:cxn ang="f52">
                  <a:pos x="f61" y="f62"/>
                </a:cxn>
                <a:cxn ang="f53">
                  <a:pos x="f63" y="f64"/>
                </a:cxn>
                <a:cxn ang="f54">
                  <a:pos x="f65" y="f66"/>
                </a:cxn>
              </a:cxnLst>
              <a:rect l="f55" t="f58" r="f56" b="f57"/>
              <a:pathLst>
                <a:path w="2697797" h="2697797">
                  <a:moveTo>
                    <a:pt x="f8" y="f9"/>
                  </a:moveTo>
                  <a:lnTo>
                    <a:pt x="f10" y="f11"/>
                  </a:lnTo>
                  <a:arcTo wR="f12" hR="f12" stAng="f13" swAng="f7"/>
                  <a:lnTo>
                    <a:pt x="f14" y="f15"/>
                  </a:lnTo>
                  <a:lnTo>
                    <a:pt x="f16" y="f17"/>
                  </a:lnTo>
                  <a:lnTo>
                    <a:pt x="f18" y="f19"/>
                  </a:lnTo>
                  <a:lnTo>
                    <a:pt x="f20" y="f21"/>
                  </a:lnTo>
                  <a:arcTo wR="f22" hR="f22" stAng="f23" swAng="f24"/>
                  <a:close/>
                </a:path>
              </a:pathLst>
            </a:custGeom>
            <a:solidFill>
              <a:srgbClr val="AAB6C1"/>
            </a:solidFill>
            <a:ln cap="flat">
              <a:noFill/>
              <a:prstDash val="solid"/>
            </a:ln>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en-IE" sz="1350">
                <a:solidFill>
                  <a:srgbClr val="000000"/>
                </a:solidFill>
                <a:latin typeface="Aptos"/>
              </a:endParaRPr>
            </a:p>
          </p:txBody>
        </p:sp>
        <p:sp>
          <p:nvSpPr>
            <p:cNvPr id="9" name="Freeform: Shape 8"/>
            <p:cNvSpPr/>
            <p:nvPr/>
          </p:nvSpPr>
          <p:spPr>
            <a:xfrm>
              <a:off x="1464237" y="957129"/>
              <a:ext cx="2908770" cy="2908770"/>
            </a:xfrm>
            <a:custGeom>
              <a:avLst/>
              <a:gdLst>
                <a:gd name="f0" fmla="val 10800000"/>
                <a:gd name="f1" fmla="val 5400000"/>
                <a:gd name="f2" fmla="val 180"/>
                <a:gd name="f3" fmla="val w"/>
                <a:gd name="f4" fmla="val h"/>
                <a:gd name="f5" fmla="val 0"/>
                <a:gd name="f6" fmla="val 2908769"/>
                <a:gd name="f7" fmla="+- 0 0 2775998"/>
                <a:gd name="f8" fmla="val 120849"/>
                <a:gd name="f9" fmla="val 1567841"/>
                <a:gd name="f10" fmla="val 1338354"/>
                <a:gd name="f11" fmla="val 10508221"/>
                <a:gd name="f12" fmla="val 2831334"/>
                <a:gd name="f13" fmla="val 388324"/>
                <a:gd name="f14" fmla="val 466754"/>
                <a:gd name="f15" fmla="val 624673"/>
                <a:gd name="f16" fmla="val 517694"/>
                <a:gd name="f17" fmla="val 657610"/>
                <a:gd name="f18" fmla="val 770761"/>
                <a:gd name="f19" fmla="val 581084"/>
                <a:gd name="f20" fmla="val 684368"/>
                <a:gd name="f21" fmla="val 1164293"/>
                <a:gd name="f22" fmla="val 13284219"/>
                <a:gd name="f23" fmla="+- 0 0 -175"/>
                <a:gd name="f24" fmla="+- 0 0 -318"/>
                <a:gd name="f25" fmla="+- 0 0 -408"/>
                <a:gd name="f26" fmla="+- 0 0 -498"/>
                <a:gd name="f27" fmla="*/ f3 1 2908769"/>
                <a:gd name="f28" fmla="*/ f4 1 2908769"/>
                <a:gd name="f29" fmla="+- f6 0 f5"/>
                <a:gd name="f30" fmla="*/ f23 f0 1"/>
                <a:gd name="f31" fmla="*/ f24 f0 1"/>
                <a:gd name="f32" fmla="*/ f25 f0 1"/>
                <a:gd name="f33" fmla="*/ f26 f0 1"/>
                <a:gd name="f34" fmla="*/ f29 1 2908769"/>
                <a:gd name="f35" fmla="*/ f30 1 f2"/>
                <a:gd name="f36" fmla="*/ f31 1 f2"/>
                <a:gd name="f37" fmla="*/ f32 1 f2"/>
                <a:gd name="f38" fmla="*/ f33 1 f2"/>
                <a:gd name="f39" fmla="*/ 207566 1 f34"/>
                <a:gd name="f40" fmla="*/ 1560463 1 f34"/>
                <a:gd name="f41" fmla="*/ 388324 1 f34"/>
                <a:gd name="f42" fmla="*/ 466754 1 f34"/>
                <a:gd name="f43" fmla="*/ 624673 1 f34"/>
                <a:gd name="f44" fmla="*/ 517694 1 f34"/>
                <a:gd name="f45" fmla="*/ 657610 1 f34"/>
                <a:gd name="f46" fmla="*/ 770761 1 f34"/>
                <a:gd name="f47" fmla="*/ 508026 1 f34"/>
                <a:gd name="f48" fmla="*/ 2400743 1 f34"/>
                <a:gd name="f49" fmla="+- f35 0 f1"/>
                <a:gd name="f50" fmla="+- f36 0 f1"/>
                <a:gd name="f51" fmla="+- f37 0 f1"/>
                <a:gd name="f52" fmla="+- f38 0 f1"/>
                <a:gd name="f53" fmla="*/ f47 f27 1"/>
                <a:gd name="f54" fmla="*/ f48 f27 1"/>
                <a:gd name="f55" fmla="*/ f48 f28 1"/>
                <a:gd name="f56" fmla="*/ f47 f28 1"/>
                <a:gd name="f57" fmla="*/ f39 f27 1"/>
                <a:gd name="f58" fmla="*/ f40 f28 1"/>
                <a:gd name="f59" fmla="*/ f41 f27 1"/>
                <a:gd name="f60" fmla="*/ f42 f28 1"/>
                <a:gd name="f61" fmla="*/ f43 f27 1"/>
                <a:gd name="f62" fmla="*/ f44 f28 1"/>
                <a:gd name="f63" fmla="*/ f45 f27 1"/>
                <a:gd name="f64" fmla="*/ f46 f28 1"/>
              </a:gdLst>
              <a:ahLst/>
              <a:cxnLst>
                <a:cxn ang="3cd4">
                  <a:pos x="hc" y="t"/>
                </a:cxn>
                <a:cxn ang="0">
                  <a:pos x="r" y="vc"/>
                </a:cxn>
                <a:cxn ang="cd4">
                  <a:pos x="hc" y="b"/>
                </a:cxn>
                <a:cxn ang="cd2">
                  <a:pos x="l" y="vc"/>
                </a:cxn>
                <a:cxn ang="f49">
                  <a:pos x="f57" y="f58"/>
                </a:cxn>
                <a:cxn ang="f50">
                  <a:pos x="f59" y="f60"/>
                </a:cxn>
                <a:cxn ang="f51">
                  <a:pos x="f61" y="f62"/>
                </a:cxn>
                <a:cxn ang="f52">
                  <a:pos x="f63" y="f64"/>
                </a:cxn>
              </a:cxnLst>
              <a:rect l="f53" t="f56" r="f54" b="f55"/>
              <a:pathLst>
                <a:path w="2908769" h="2908769">
                  <a:moveTo>
                    <a:pt x="f8" y="f9"/>
                  </a:moveTo>
                  <a:arcTo wR="f10" hR="f10" stAng="f11" swAng="f12"/>
                  <a:lnTo>
                    <a:pt x="f13" y="f14"/>
                  </a:lnTo>
                  <a:lnTo>
                    <a:pt x="f15" y="f16"/>
                  </a:lnTo>
                  <a:lnTo>
                    <a:pt x="f17" y="f18"/>
                  </a:lnTo>
                  <a:lnTo>
                    <a:pt x="f19" y="f20"/>
                  </a:lnTo>
                  <a:arcTo wR="f21" hR="f21" stAng="f22" swAng="f7"/>
                  <a:close/>
                </a:path>
              </a:pathLst>
            </a:custGeom>
            <a:solidFill>
              <a:srgbClr val="AAB6C1"/>
            </a:solidFill>
            <a:ln cap="flat">
              <a:noFill/>
              <a:prstDash val="solid"/>
            </a:ln>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en-IE" sz="1350">
                <a:solidFill>
                  <a:srgbClr val="000000"/>
                </a:solidFill>
                <a:latin typeface="Aptos"/>
              </a:endParaRPr>
            </a:p>
          </p:txBody>
        </p:sp>
      </p:grpSp>
      <p:pic>
        <p:nvPicPr>
          <p:cNvPr id="10" name="Picture 9">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4858475" y="1099091"/>
            <a:ext cx="2316186" cy="2656610"/>
          </a:xfrm>
          <a:prstGeom prst="rect">
            <a:avLst/>
          </a:prstGeom>
          <a:noFill/>
          <a:ln cap="flat">
            <a:noFill/>
          </a:ln>
        </p:spPr>
      </p:pic>
      <p:pic>
        <p:nvPicPr>
          <p:cNvPr id="11" name="Picture 11">
            <a:extLst>
              <a:ext uri="{FF2B5EF4-FFF2-40B4-BE49-F238E27FC236}">
                <a16:creationId xmlns:a16="http://schemas.microsoft.com/office/drawing/2014/main" id="{00000000-0000-0000-0000-000000000000}"/>
              </a:ext>
            </a:extLst>
          </p:cNvPr>
          <p:cNvPicPr>
            <a:picLocks noChangeAspect="1"/>
          </p:cNvPicPr>
          <p:nvPr/>
        </p:nvPicPr>
        <p:blipFill>
          <a:blip r:embed="rId4"/>
          <a:stretch>
            <a:fillRect/>
          </a:stretch>
        </p:blipFill>
        <p:spPr>
          <a:xfrm rot="1483044">
            <a:off x="7011028" y="2641242"/>
            <a:ext cx="1481575" cy="2093521"/>
          </a:xfrm>
          <a:prstGeom prst="rect">
            <a:avLst/>
          </a:prstGeom>
          <a:noFill/>
          <a:ln cap="flat">
            <a:noFill/>
          </a:ln>
        </p:spPr>
      </p:pic>
    </p:spTree>
    <p:extLst>
      <p:ext uri="{BB962C8B-B14F-4D97-AF65-F5344CB8AC3E}">
        <p14:creationId xmlns:p14="http://schemas.microsoft.com/office/powerpoint/2010/main" val="1424498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7775388" y="3418178"/>
            <a:ext cx="1197160" cy="1725322"/>
          </a:xfrm>
          <a:prstGeom prst="rect">
            <a:avLst/>
          </a:prstGeom>
          <a:noFill/>
          <a:ln cap="flat">
            <a:noFill/>
          </a:ln>
        </p:spPr>
      </p:pic>
      <p:pic>
        <p:nvPicPr>
          <p:cNvPr id="3" name="Picture 8">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1" y="0"/>
            <a:ext cx="3278981" cy="5143500"/>
          </a:xfrm>
          <a:prstGeom prst="rect">
            <a:avLst/>
          </a:prstGeom>
          <a:noFill/>
          <a:ln cap="flat">
            <a:noFill/>
          </a:ln>
        </p:spPr>
      </p:pic>
      <p:pic>
        <p:nvPicPr>
          <p:cNvPr id="4" name="Picture 13">
            <a:extLst>
              <a:ext uri="{FF2B5EF4-FFF2-40B4-BE49-F238E27FC236}">
                <a16:creationId xmlns:a16="http://schemas.microsoft.com/office/drawing/2014/main" id="{00000000-0000-0000-0000-000000000000}"/>
              </a:ext>
            </a:extLst>
          </p:cNvPr>
          <p:cNvPicPr>
            <a:picLocks noChangeAspect="1"/>
          </p:cNvPicPr>
          <p:nvPr/>
        </p:nvPicPr>
        <p:blipFill>
          <a:blip r:embed="rId4"/>
          <a:stretch>
            <a:fillRect/>
          </a:stretch>
        </p:blipFill>
        <p:spPr>
          <a:xfrm>
            <a:off x="6778646" y="2364844"/>
            <a:ext cx="1513574" cy="1031148"/>
          </a:xfrm>
          <a:prstGeom prst="rect">
            <a:avLst/>
          </a:prstGeom>
          <a:noFill/>
          <a:ln cap="flat">
            <a:noFill/>
          </a:ln>
        </p:spPr>
      </p:pic>
      <p:sp>
        <p:nvSpPr>
          <p:cNvPr id="5" name="Rectangle: Rounded Corners 14"/>
          <p:cNvSpPr/>
          <p:nvPr/>
        </p:nvSpPr>
        <p:spPr>
          <a:xfrm>
            <a:off x="1" y="0"/>
            <a:ext cx="3278981" cy="514350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noFill/>
          <a:ln w="12701" cap="flat">
            <a:solidFill>
              <a:srgbClr val="015E4F"/>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en-IE" sz="1350" dirty="0">
              <a:solidFill>
                <a:srgbClr val="FFFFFF"/>
              </a:solidFill>
              <a:latin typeface="Arial" panose="020B0604020202020204" pitchFamily="34" charset="0"/>
            </a:endParaRPr>
          </a:p>
        </p:txBody>
      </p:sp>
      <p:pic>
        <p:nvPicPr>
          <p:cNvPr id="6" name="Picture 16">
            <a:extLst>
              <a:ext uri="{FF2B5EF4-FFF2-40B4-BE49-F238E27FC236}">
                <a16:creationId xmlns:a16="http://schemas.microsoft.com/office/drawing/2014/main" id="{00000000-0000-0000-0000-000000000000}"/>
              </a:ext>
            </a:extLst>
          </p:cNvPr>
          <p:cNvPicPr>
            <a:picLocks noChangeAspect="1"/>
          </p:cNvPicPr>
          <p:nvPr/>
        </p:nvPicPr>
        <p:blipFill>
          <a:blip r:embed="rId5"/>
          <a:stretch>
            <a:fillRect/>
          </a:stretch>
        </p:blipFill>
        <p:spPr>
          <a:xfrm>
            <a:off x="6850132" y="41469"/>
            <a:ext cx="2039178" cy="2345765"/>
          </a:xfrm>
          <a:prstGeom prst="rect">
            <a:avLst/>
          </a:prstGeom>
          <a:noFill/>
          <a:ln cap="flat">
            <a:noFill/>
          </a:ln>
        </p:spPr>
      </p:pic>
      <p:pic>
        <p:nvPicPr>
          <p:cNvPr id="7" name="Picture 18">
            <a:extLst>
              <a:ext uri="{FF2B5EF4-FFF2-40B4-BE49-F238E27FC236}">
                <a16:creationId xmlns:a16="http://schemas.microsoft.com/office/drawing/2014/main" id="{00000000-0000-0000-0000-000000000000}"/>
              </a:ext>
            </a:extLst>
          </p:cNvPr>
          <p:cNvPicPr>
            <a:picLocks noChangeAspect="1"/>
          </p:cNvPicPr>
          <p:nvPr/>
        </p:nvPicPr>
        <p:blipFill>
          <a:blip r:embed="rId6"/>
          <a:stretch>
            <a:fillRect/>
          </a:stretch>
        </p:blipFill>
        <p:spPr>
          <a:xfrm>
            <a:off x="3437703" y="1104741"/>
            <a:ext cx="2572264" cy="4039808"/>
          </a:xfrm>
          <a:prstGeom prst="rect">
            <a:avLst/>
          </a:prstGeom>
          <a:noFill/>
          <a:ln cap="flat">
            <a:noFill/>
          </a:ln>
        </p:spPr>
      </p:pic>
      <p:sp>
        <p:nvSpPr>
          <p:cNvPr id="8" name="Rectangle 20"/>
          <p:cNvSpPr/>
          <p:nvPr/>
        </p:nvSpPr>
        <p:spPr>
          <a:xfrm>
            <a:off x="3426757" y="1075437"/>
            <a:ext cx="2625359" cy="4039808"/>
          </a:xfrm>
          <a:prstGeom prst="rect">
            <a:avLst/>
          </a:prstGeom>
          <a:noFill/>
          <a:ln w="12701" cap="flat">
            <a:solidFill>
              <a:srgbClr val="223F59"/>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en-IE" sz="1350" dirty="0">
              <a:solidFill>
                <a:srgbClr val="FFFFFF"/>
              </a:solidFill>
              <a:latin typeface="Arial" panose="020B0604020202020204" pitchFamily="34" charset="0"/>
            </a:endParaRPr>
          </a:p>
        </p:txBody>
      </p:sp>
      <p:sp>
        <p:nvSpPr>
          <p:cNvPr id="9" name="TextBox 21"/>
          <p:cNvSpPr txBox="1"/>
          <p:nvPr/>
        </p:nvSpPr>
        <p:spPr>
          <a:xfrm>
            <a:off x="3409948" y="232335"/>
            <a:ext cx="3292409" cy="715581"/>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IE" sz="2100" b="1" dirty="0">
                <a:solidFill>
                  <a:srgbClr val="015E4F"/>
                </a:solidFill>
                <a:latin typeface="Arial" panose="020B0604020202020204" pitchFamily="34" charset="0"/>
              </a:rPr>
              <a:t>Tools </a:t>
            </a:r>
            <a:r>
              <a:rPr lang="en-IE" sz="2100" b="1" dirty="0" smtClean="0">
                <a:solidFill>
                  <a:srgbClr val="015E4F"/>
                </a:solidFill>
                <a:latin typeface="Arial" panose="020B0604020202020204" pitchFamily="34" charset="0"/>
              </a:rPr>
              <a:t>Developed &amp; Disseminated</a:t>
            </a:r>
            <a:endParaRPr lang="en-IE" sz="2100" b="1" dirty="0">
              <a:solidFill>
                <a:srgbClr val="015E4F"/>
              </a:solidFill>
              <a:latin typeface="Arial" panose="020B0604020202020204" pitchFamily="34" charset="0"/>
            </a:endParaRPr>
          </a:p>
        </p:txBody>
      </p:sp>
      <p:pic>
        <p:nvPicPr>
          <p:cNvPr id="10" name="Picture 1">
            <a:extLst>
              <a:ext uri="{FF2B5EF4-FFF2-40B4-BE49-F238E27FC236}">
                <a16:creationId xmlns:a16="http://schemas.microsoft.com/office/drawing/2014/main" id="{00000000-0000-0000-0000-000000000000}"/>
              </a:ext>
            </a:extLst>
          </p:cNvPr>
          <p:cNvPicPr>
            <a:picLocks noChangeAspect="1"/>
          </p:cNvPicPr>
          <p:nvPr/>
        </p:nvPicPr>
        <p:blipFill>
          <a:blip r:embed="rId7"/>
          <a:stretch>
            <a:fillRect/>
          </a:stretch>
        </p:blipFill>
        <p:spPr>
          <a:xfrm rot="20091739">
            <a:off x="5947095" y="3337446"/>
            <a:ext cx="1663997" cy="1924108"/>
          </a:xfrm>
          <a:prstGeom prst="rect">
            <a:avLst/>
          </a:prstGeom>
          <a:noFill/>
          <a:ln cap="flat">
            <a:noFill/>
          </a:ln>
        </p:spPr>
      </p:pic>
    </p:spTree>
    <p:extLst>
      <p:ext uri="{BB962C8B-B14F-4D97-AF65-F5344CB8AC3E}">
        <p14:creationId xmlns:p14="http://schemas.microsoft.com/office/powerpoint/2010/main" val="34259672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381327" y="305391"/>
            <a:ext cx="2723745" cy="585601"/>
          </a:xfrm>
        </p:spPr>
        <p:txBody>
          <a:bodyPr/>
          <a:lstStyle/>
          <a:p>
            <a:r>
              <a:rPr lang="en-IE" dirty="0" smtClean="0"/>
              <a:t>Social Prescribing</a:t>
            </a:r>
            <a:endParaRPr lang="en-IE" dirty="0"/>
          </a:p>
        </p:txBody>
      </p:sp>
      <p:sp>
        <p:nvSpPr>
          <p:cNvPr id="4" name="Rectangle 3"/>
          <p:cNvSpPr/>
          <p:nvPr/>
        </p:nvSpPr>
        <p:spPr>
          <a:xfrm>
            <a:off x="97277" y="1002683"/>
            <a:ext cx="8959174" cy="3416320"/>
          </a:xfrm>
          <a:prstGeom prst="rect">
            <a:avLst/>
          </a:prstGeom>
        </p:spPr>
        <p:txBody>
          <a:bodyPr wrap="square">
            <a:spAutoFit/>
          </a:bodyPr>
          <a:lstStyle/>
          <a:p>
            <a:pPr marL="457200" indent="-457200">
              <a:buFont typeface="Arial" panose="020B0604020202020204" pitchFamily="34" charset="0"/>
              <a:buChar char="•"/>
            </a:pPr>
            <a:r>
              <a:rPr lang="en-IE" dirty="0" smtClean="0">
                <a:latin typeface="Arial" panose="020B0604020202020204" pitchFamily="34" charset="0"/>
              </a:rPr>
              <a:t>Health Promotion &amp; Improvement funds two SP programmes in Waterford:</a:t>
            </a:r>
          </a:p>
          <a:p>
            <a:r>
              <a:rPr lang="en-IE" dirty="0">
                <a:latin typeface="Arial" panose="020B0604020202020204" pitchFamily="34" charset="0"/>
              </a:rPr>
              <a:t> </a:t>
            </a:r>
            <a:r>
              <a:rPr lang="en-IE" dirty="0" smtClean="0">
                <a:latin typeface="Arial" panose="020B0604020202020204" pitchFamily="34" charset="0"/>
              </a:rPr>
              <a:t>      City, and West County Waterford</a:t>
            </a:r>
          </a:p>
          <a:p>
            <a:pPr marL="457200" indent="-457200">
              <a:buFont typeface="Arial" panose="020B0604020202020204" pitchFamily="34" charset="0"/>
              <a:buChar char="•"/>
            </a:pPr>
            <a:endParaRPr lang="en-IE" dirty="0">
              <a:latin typeface="Arial" panose="020B0604020202020204" pitchFamily="34" charset="0"/>
            </a:endParaRPr>
          </a:p>
          <a:p>
            <a:pPr marL="457200" indent="-457200">
              <a:buFont typeface="Arial" panose="020B0604020202020204" pitchFamily="34" charset="0"/>
              <a:buChar char="•"/>
            </a:pPr>
            <a:r>
              <a:rPr lang="en-IE" dirty="0" smtClean="0">
                <a:latin typeface="Arial" panose="020B0604020202020204" pitchFamily="34" charset="0"/>
              </a:rPr>
              <a:t>Engages participants in a 6-10 week personal plan to improve social, mental and physical health.</a:t>
            </a:r>
          </a:p>
          <a:p>
            <a:pPr marL="457200" indent="-457200">
              <a:buFont typeface="Arial" panose="020B0604020202020204" pitchFamily="34" charset="0"/>
              <a:buChar char="•"/>
            </a:pPr>
            <a:endParaRPr lang="en-IE" dirty="0" smtClean="0">
              <a:latin typeface="Arial" panose="020B0604020202020204" pitchFamily="34" charset="0"/>
            </a:endParaRPr>
          </a:p>
          <a:p>
            <a:pPr marL="457200" indent="-457200">
              <a:buFont typeface="Arial" panose="020B0604020202020204" pitchFamily="34" charset="0"/>
              <a:buChar char="•"/>
            </a:pPr>
            <a:r>
              <a:rPr lang="en-IE" dirty="0" smtClean="0">
                <a:latin typeface="Arial" panose="020B0604020202020204" pitchFamily="34" charset="0"/>
              </a:rPr>
              <a:t>Works on developing interests, deciding on what matters to client, and co-designs a well-being plan.</a:t>
            </a:r>
          </a:p>
          <a:p>
            <a:pPr marL="342900" indent="-342900">
              <a:buFont typeface="Arial" panose="020B0604020202020204" pitchFamily="34" charset="0"/>
              <a:buChar char="•"/>
            </a:pPr>
            <a:endParaRPr lang="en-IE" dirty="0">
              <a:latin typeface="Arial" panose="020B0604020202020204" pitchFamily="34" charset="0"/>
            </a:endParaRPr>
          </a:p>
          <a:p>
            <a:pPr marL="457200" indent="-457200">
              <a:buFont typeface="Arial" panose="020B0604020202020204" pitchFamily="34" charset="0"/>
              <a:buChar char="•"/>
            </a:pPr>
            <a:r>
              <a:rPr lang="en-IE" dirty="0" smtClean="0">
                <a:latin typeface="Arial" panose="020B0604020202020204" pitchFamily="34" charset="0"/>
              </a:rPr>
              <a:t>Develops networks </a:t>
            </a:r>
            <a:r>
              <a:rPr lang="en-IE" dirty="0">
                <a:latin typeface="Arial" panose="020B0604020202020204" pitchFamily="34" charset="0"/>
              </a:rPr>
              <a:t>with statutory agencies, </a:t>
            </a:r>
            <a:r>
              <a:rPr lang="en-IE" dirty="0" smtClean="0">
                <a:latin typeface="Arial" panose="020B0604020202020204" pitchFamily="34" charset="0"/>
              </a:rPr>
              <a:t>further and higher education, </a:t>
            </a:r>
            <a:r>
              <a:rPr lang="en-IE" dirty="0">
                <a:latin typeface="Arial" panose="020B0604020202020204" pitchFamily="34" charset="0"/>
              </a:rPr>
              <a:t>and community groups </a:t>
            </a:r>
            <a:r>
              <a:rPr lang="en-IE" dirty="0" smtClean="0">
                <a:latin typeface="Arial" panose="020B0604020202020204" pitchFamily="34" charset="0"/>
              </a:rPr>
              <a:t>to provide pathways for clients to sustainable </a:t>
            </a:r>
          </a:p>
          <a:p>
            <a:pPr marL="457200" indent="-457200">
              <a:buFont typeface="Arial" panose="020B0604020202020204" pitchFamily="34" charset="0"/>
              <a:buChar char="•"/>
            </a:pPr>
            <a:r>
              <a:rPr lang="en-IE" dirty="0" smtClean="0">
                <a:latin typeface="Arial" panose="020B0604020202020204" pitchFamily="34" charset="0"/>
              </a:rPr>
              <a:t>personal development.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7651" y="3774332"/>
            <a:ext cx="1916349" cy="1235413"/>
          </a:xfrm>
          <a:prstGeom prst="rect">
            <a:avLst/>
          </a:prstGeom>
        </p:spPr>
      </p:pic>
    </p:spTree>
    <p:extLst>
      <p:ext uri="{BB962C8B-B14F-4D97-AF65-F5344CB8AC3E}">
        <p14:creationId xmlns:p14="http://schemas.microsoft.com/office/powerpoint/2010/main" val="40999704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422946" y="234845"/>
            <a:ext cx="6427276" cy="585601"/>
          </a:xfrm>
        </p:spPr>
        <p:txBody>
          <a:bodyPr>
            <a:normAutofit fontScale="92500" lnSpcReduction="20000"/>
          </a:bodyPr>
          <a:lstStyle/>
          <a:p>
            <a:pPr algn="l"/>
            <a:r>
              <a:rPr lang="en-US" dirty="0" err="1" smtClean="0">
                <a:ea typeface="MS Mincho"/>
              </a:rPr>
              <a:t>Minceíri</a:t>
            </a:r>
            <a:r>
              <a:rPr lang="en-US" dirty="0" smtClean="0">
                <a:ea typeface="MS Mincho"/>
              </a:rPr>
              <a:t> Port </a:t>
            </a:r>
            <a:r>
              <a:rPr lang="en-US" dirty="0" err="1" smtClean="0">
                <a:ea typeface="MS Mincho"/>
              </a:rPr>
              <a:t>Lairge</a:t>
            </a:r>
            <a:r>
              <a:rPr lang="en-US" dirty="0" smtClean="0">
                <a:ea typeface="MS Mincho"/>
              </a:rPr>
              <a:t> Traveller Health Initiatives</a:t>
            </a:r>
          </a:p>
          <a:p>
            <a:pPr algn="l"/>
            <a:r>
              <a:rPr lang="en-US" dirty="0" smtClean="0">
                <a:ea typeface="MS Mincho"/>
              </a:rPr>
              <a:t>Funded by HSE Traveller Health Unit </a:t>
            </a:r>
            <a:endParaRPr lang="en-IE" dirty="0">
              <a:ea typeface="MS Mincho"/>
            </a:endParaRPr>
          </a:p>
          <a:p>
            <a:endParaRPr lang="en-IE" dirty="0"/>
          </a:p>
        </p:txBody>
      </p:sp>
      <p:sp>
        <p:nvSpPr>
          <p:cNvPr id="3" name="TextBox 2"/>
          <p:cNvSpPr txBox="1"/>
          <p:nvPr/>
        </p:nvSpPr>
        <p:spPr>
          <a:xfrm>
            <a:off x="116732" y="896183"/>
            <a:ext cx="8949447" cy="4247317"/>
          </a:xfrm>
          <a:prstGeom prst="rect">
            <a:avLst/>
          </a:prstGeom>
        </p:spPr>
        <p:txBody>
          <a:bodyPr wrap="square" lIns="0" tIns="0" rIns="0" bIns="0" rtlCol="0" anchor="t" anchorCtr="0">
            <a:spAutoFit/>
          </a:bodyPr>
          <a:lstStyle/>
          <a:p>
            <a:r>
              <a:rPr lang="en-IE" dirty="0" err="1">
                <a:latin typeface="Arial" panose="020B0604020202020204" pitchFamily="34" charset="0"/>
              </a:rPr>
              <a:t>Minceiri</a:t>
            </a:r>
            <a:r>
              <a:rPr lang="en-IE" dirty="0">
                <a:latin typeface="Arial" panose="020B0604020202020204" pitchFamily="34" charset="0"/>
              </a:rPr>
              <a:t> </a:t>
            </a:r>
            <a:r>
              <a:rPr lang="en-IE" dirty="0" err="1">
                <a:latin typeface="Arial" panose="020B0604020202020204" pitchFamily="34" charset="0"/>
              </a:rPr>
              <a:t>Portlairge</a:t>
            </a:r>
            <a:r>
              <a:rPr lang="en-IE" dirty="0">
                <a:latin typeface="Arial" panose="020B0604020202020204" pitchFamily="34" charset="0"/>
              </a:rPr>
              <a:t> </a:t>
            </a:r>
            <a:r>
              <a:rPr lang="en-IE" dirty="0" smtClean="0">
                <a:latin typeface="Arial" panose="020B0604020202020204" pitchFamily="34" charset="0"/>
              </a:rPr>
              <a:t>provides mental </a:t>
            </a:r>
            <a:r>
              <a:rPr lang="en-IE" dirty="0">
                <a:latin typeface="Arial" panose="020B0604020202020204" pitchFamily="34" charset="0"/>
              </a:rPr>
              <a:t>health and wellbeing supports for Traveller Community through community‑based, preventative work that is delivered in a way that is accessible, culturally appropriate, and responsive to </a:t>
            </a:r>
            <a:r>
              <a:rPr lang="en-IE" dirty="0" smtClean="0">
                <a:latin typeface="Arial" panose="020B0604020202020204" pitchFamily="34" charset="0"/>
              </a:rPr>
              <a:t>need</a:t>
            </a:r>
            <a:r>
              <a:rPr lang="en-IE" b="1" dirty="0" smtClean="0">
                <a:latin typeface="Arial" panose="020B0604020202020204" pitchFamily="34" charset="0"/>
              </a:rPr>
              <a:t>.</a:t>
            </a:r>
          </a:p>
          <a:p>
            <a:endParaRPr lang="en-IE" dirty="0">
              <a:latin typeface="Arial" panose="020B0604020202020204" pitchFamily="34" charset="0"/>
            </a:endParaRPr>
          </a:p>
          <a:p>
            <a:r>
              <a:rPr lang="en-IE" dirty="0" smtClean="0">
                <a:latin typeface="Arial" panose="020B0604020202020204" pitchFamily="34" charset="0"/>
              </a:rPr>
              <a:t>A Healthy </a:t>
            </a:r>
            <a:r>
              <a:rPr lang="en-IE" dirty="0">
                <a:latin typeface="Arial" panose="020B0604020202020204" pitchFamily="34" charset="0"/>
              </a:rPr>
              <a:t>Relationships Programme </a:t>
            </a:r>
            <a:r>
              <a:rPr lang="en-IE" dirty="0" smtClean="0">
                <a:latin typeface="Arial" panose="020B0604020202020204" pitchFamily="34" charset="0"/>
              </a:rPr>
              <a:t>was delivered to </a:t>
            </a:r>
            <a:r>
              <a:rPr lang="en-IE" dirty="0">
                <a:latin typeface="Arial" panose="020B0604020202020204" pitchFamily="34" charset="0"/>
              </a:rPr>
              <a:t>a group </a:t>
            </a:r>
            <a:r>
              <a:rPr lang="en-IE" dirty="0" smtClean="0">
                <a:latin typeface="Arial" panose="020B0604020202020204" pitchFamily="34" charset="0"/>
              </a:rPr>
              <a:t>of </a:t>
            </a:r>
            <a:r>
              <a:rPr lang="en-IE" dirty="0">
                <a:latin typeface="Arial" panose="020B0604020202020204" pitchFamily="34" charset="0"/>
              </a:rPr>
              <a:t>15 Traveller women</a:t>
            </a:r>
            <a:r>
              <a:rPr lang="en-IE" b="1" dirty="0">
                <a:latin typeface="Arial" panose="020B0604020202020204" pitchFamily="34" charset="0"/>
              </a:rPr>
              <a:t>.</a:t>
            </a:r>
            <a:r>
              <a:rPr lang="en-IE" dirty="0">
                <a:latin typeface="Arial" panose="020B0604020202020204" pitchFamily="34" charset="0"/>
              </a:rPr>
              <a:t> The programme was </a:t>
            </a:r>
            <a:r>
              <a:rPr lang="en-IE" dirty="0" smtClean="0">
                <a:latin typeface="Arial" panose="020B0604020202020204" pitchFamily="34" charset="0"/>
              </a:rPr>
              <a:t>extended from 6 to 8 weeks on request of participants</a:t>
            </a:r>
            <a:r>
              <a:rPr lang="en-IE" b="1" dirty="0" smtClean="0">
                <a:latin typeface="Arial" panose="020B0604020202020204" pitchFamily="34" charset="0"/>
              </a:rPr>
              <a:t>.</a:t>
            </a:r>
            <a:r>
              <a:rPr lang="en-IE" dirty="0" smtClean="0">
                <a:latin typeface="Arial" panose="020B0604020202020204" pitchFamily="34" charset="0"/>
              </a:rPr>
              <a:t> </a:t>
            </a:r>
          </a:p>
          <a:p>
            <a:r>
              <a:rPr lang="en-IE" dirty="0" smtClean="0">
                <a:latin typeface="Arial" panose="020B0604020202020204" pitchFamily="34" charset="0"/>
              </a:rPr>
              <a:t>Weekly </a:t>
            </a:r>
            <a:r>
              <a:rPr lang="en-IE" dirty="0">
                <a:latin typeface="Arial" panose="020B0604020202020204" pitchFamily="34" charset="0"/>
              </a:rPr>
              <a:t>sessions provided a safe and supportive space to explore healthy and unhealthy relationships, communication, boundaries, self‑esteem, emotional wellbeing, and awareness of available supports</a:t>
            </a:r>
            <a:r>
              <a:rPr lang="en-IE" dirty="0" smtClean="0">
                <a:latin typeface="Arial" panose="020B0604020202020204" pitchFamily="34" charset="0"/>
              </a:rPr>
              <a:t>.</a:t>
            </a:r>
          </a:p>
          <a:p>
            <a:endParaRPr lang="en-IE" dirty="0">
              <a:latin typeface="Arial" panose="020B0604020202020204" pitchFamily="34" charset="0"/>
            </a:endParaRPr>
          </a:p>
          <a:p>
            <a:r>
              <a:rPr lang="en-IE" dirty="0">
                <a:latin typeface="Arial" panose="020B0604020202020204" pitchFamily="34" charset="0"/>
              </a:rPr>
              <a:t>To support engagement and inclusion, the programme also incorporated a craft element, </a:t>
            </a:r>
            <a:r>
              <a:rPr lang="en-IE" dirty="0" smtClean="0">
                <a:latin typeface="Arial" panose="020B0604020202020204" pitchFamily="34" charset="0"/>
              </a:rPr>
              <a:t> which culminated in the </a:t>
            </a:r>
            <a:r>
              <a:rPr lang="en-IE" dirty="0">
                <a:latin typeface="Arial" panose="020B0604020202020204" pitchFamily="34" charset="0"/>
              </a:rPr>
              <a:t>creation and donation of a piece of artwork to Oasis Women’s Refuge, Hand in Hand sculpture piece which reflected shared messages of empowerment, solidarity and support for women experiencing domestic abuse.</a:t>
            </a:r>
          </a:p>
          <a:p>
            <a:pPr algn="l"/>
            <a:endParaRPr lang="en-IE"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58069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495895" y="231404"/>
            <a:ext cx="7404914" cy="585601"/>
          </a:xfrm>
        </p:spPr>
        <p:txBody>
          <a:bodyPr>
            <a:normAutofit lnSpcReduction="10000"/>
          </a:bodyPr>
          <a:lstStyle/>
          <a:p>
            <a:pPr algn="l"/>
            <a:r>
              <a:rPr lang="en-IE" dirty="0" smtClean="0"/>
              <a:t>Hand in Hand art installation donated to Oasis House by </a:t>
            </a:r>
            <a:r>
              <a:rPr lang="en-IE" dirty="0" err="1" smtClean="0"/>
              <a:t>Minceíri</a:t>
            </a:r>
            <a:r>
              <a:rPr lang="en-IE" dirty="0" smtClean="0"/>
              <a:t> Port </a:t>
            </a:r>
            <a:r>
              <a:rPr lang="en-IE" dirty="0" err="1" smtClean="0"/>
              <a:t>Lairge</a:t>
            </a:r>
            <a:endParaRPr lang="en-IE" dirty="0"/>
          </a:p>
        </p:txBody>
      </p:sp>
      <p:pic>
        <p:nvPicPr>
          <p:cNvPr id="6" name="Picture Placeholder 5"/>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10097" b="10097"/>
          <a:stretch>
            <a:fillRect/>
          </a:stretch>
        </p:blipFill>
        <p:spPr/>
      </p:pic>
    </p:spTree>
    <p:extLst>
      <p:ext uri="{BB962C8B-B14F-4D97-AF65-F5344CB8AC3E}">
        <p14:creationId xmlns:p14="http://schemas.microsoft.com/office/powerpoint/2010/main" val="1520316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6187" y="1027267"/>
            <a:ext cx="8920263" cy="3693319"/>
          </a:xfrm>
          <a:prstGeom prst="rect">
            <a:avLst/>
          </a:prstGeom>
        </p:spPr>
        <p:txBody>
          <a:bodyPr wrap="square" lIns="0" tIns="0" rIns="0" bIns="0" rtlCol="0" anchor="t" anchorCtr="0">
            <a:spAutoFit/>
          </a:bodyPr>
          <a:lstStyle/>
          <a:p>
            <a:r>
              <a:rPr lang="en-IE" sz="1600" dirty="0" smtClean="0">
                <a:latin typeface="Arial" panose="020B0604020202020204" pitchFamily="34" charset="0"/>
              </a:rPr>
              <a:t>The Waterford </a:t>
            </a:r>
            <a:r>
              <a:rPr lang="en-IE" sz="1600" dirty="0">
                <a:latin typeface="Arial" panose="020B0604020202020204" pitchFamily="34" charset="0"/>
              </a:rPr>
              <a:t>Health Project delivered a 4‑week Breakfast Programme for Traveller men, designed to provide a safe, informal and supportive space to engage men around health, wellbeing and mental health. The programme combined shared meals with structured discussions and input from external services, recognising the value of relationship‑based and community‑led engagement when working with Traveller men</a:t>
            </a:r>
            <a:r>
              <a:rPr lang="en-IE" sz="1600" dirty="0" smtClean="0">
                <a:latin typeface="Arial" panose="020B0604020202020204" pitchFamily="34" charset="0"/>
              </a:rPr>
              <a:t>.</a:t>
            </a:r>
          </a:p>
          <a:p>
            <a:endParaRPr lang="en-IE" sz="1600" dirty="0">
              <a:latin typeface="Arial" panose="020B0604020202020204" pitchFamily="34" charset="0"/>
            </a:endParaRPr>
          </a:p>
          <a:p>
            <a:r>
              <a:rPr lang="en-IE" sz="1600" dirty="0">
                <a:latin typeface="Arial" panose="020B0604020202020204" pitchFamily="34" charset="0"/>
              </a:rPr>
              <a:t>Over the course of the four weeks, Traveller men attended weekly breakfast sessions that combined informal social interaction with focused health discussions. Sharing food was a central element of the programme, helping to break down barriers, encourage attendance and support open conversation</a:t>
            </a:r>
            <a:r>
              <a:rPr lang="en-IE" sz="1600" dirty="0" smtClean="0">
                <a:latin typeface="Arial" panose="020B0604020202020204" pitchFamily="34" charset="0"/>
              </a:rPr>
              <a:t>.</a:t>
            </a:r>
          </a:p>
          <a:p>
            <a:endParaRPr lang="en-IE" sz="1600" dirty="0" smtClean="0">
              <a:latin typeface="Arial" panose="020B0604020202020204" pitchFamily="34" charset="0"/>
            </a:endParaRPr>
          </a:p>
          <a:p>
            <a:r>
              <a:rPr lang="en-IE" sz="1600" dirty="0">
                <a:latin typeface="Arial" panose="020B0604020202020204" pitchFamily="34" charset="0"/>
              </a:rPr>
              <a:t>Traveller Health Project continues to run a weekly Men’s Shed in </a:t>
            </a:r>
            <a:r>
              <a:rPr lang="en-IE" sz="1600" dirty="0" err="1">
                <a:latin typeface="Arial" panose="020B0604020202020204" pitchFamily="34" charset="0"/>
              </a:rPr>
              <a:t>Kilbarry</a:t>
            </a:r>
            <a:r>
              <a:rPr lang="en-IE" sz="1600" dirty="0">
                <a:latin typeface="Arial" panose="020B0604020202020204" pitchFamily="34" charset="0"/>
              </a:rPr>
              <a:t> Halting Site, delivered by our Men’s Health Worker. The Men’s Shed provides an ongoing space for Traveller men to connect, take part in practical activities, and continue conversations around health, wellbeing and personal development</a:t>
            </a:r>
            <a:r>
              <a:rPr lang="en-IE" sz="1600" dirty="0" smtClean="0">
                <a:latin typeface="Arial" panose="020B0604020202020204" pitchFamily="34" charset="0"/>
              </a:rPr>
              <a:t>.</a:t>
            </a:r>
            <a:endParaRPr lang="en-IE" sz="2400" b="1" dirty="0">
              <a:solidFill>
                <a:schemeClr val="bg1"/>
              </a:solidFill>
              <a:latin typeface="Arial" panose="020B0604020202020204" pitchFamily="34" charset="0"/>
              <a:cs typeface="Arial" panose="020B0604020202020204" pitchFamily="34" charset="0"/>
            </a:endParaRPr>
          </a:p>
        </p:txBody>
      </p:sp>
      <p:sp>
        <p:nvSpPr>
          <p:cNvPr id="6" name="Text Placeholder 1"/>
          <p:cNvSpPr>
            <a:spLocks noGrp="1"/>
          </p:cNvSpPr>
          <p:nvPr>
            <p:ph type="body" sz="quarter" idx="11"/>
          </p:nvPr>
        </p:nvSpPr>
        <p:spPr>
          <a:xfrm>
            <a:off x="1041400" y="106363"/>
            <a:ext cx="7788275" cy="623887"/>
          </a:xfrm>
        </p:spPr>
        <p:txBody>
          <a:bodyPr>
            <a:normAutofit fontScale="92500" lnSpcReduction="20000"/>
          </a:bodyPr>
          <a:lstStyle/>
          <a:p>
            <a:pPr algn="l"/>
            <a:r>
              <a:rPr lang="en-US" dirty="0" err="1" smtClean="0">
                <a:ea typeface="MS Mincho"/>
              </a:rPr>
              <a:t>Minceíri</a:t>
            </a:r>
            <a:r>
              <a:rPr lang="en-US" dirty="0" smtClean="0">
                <a:ea typeface="MS Mincho"/>
              </a:rPr>
              <a:t> Port </a:t>
            </a:r>
            <a:r>
              <a:rPr lang="en-US" dirty="0" err="1" smtClean="0">
                <a:ea typeface="MS Mincho"/>
              </a:rPr>
              <a:t>Lairge</a:t>
            </a:r>
            <a:r>
              <a:rPr lang="en-US" dirty="0" smtClean="0">
                <a:ea typeface="MS Mincho"/>
              </a:rPr>
              <a:t> Traveller Health Initiatives</a:t>
            </a:r>
          </a:p>
          <a:p>
            <a:pPr algn="l"/>
            <a:r>
              <a:rPr lang="en-US" dirty="0" smtClean="0">
                <a:ea typeface="MS Mincho"/>
              </a:rPr>
              <a:t>– Men’s Health</a:t>
            </a:r>
            <a:endParaRPr lang="en-IE" dirty="0">
              <a:ea typeface="MS Mincho"/>
            </a:endParaRPr>
          </a:p>
          <a:p>
            <a:endParaRPr lang="en-IE" dirty="0"/>
          </a:p>
        </p:txBody>
      </p:sp>
    </p:spTree>
    <p:extLst>
      <p:ext uri="{BB962C8B-B14F-4D97-AF65-F5344CB8AC3E}">
        <p14:creationId xmlns:p14="http://schemas.microsoft.com/office/powerpoint/2010/main" val="28936773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829636" y="295663"/>
            <a:ext cx="7564854" cy="585601"/>
          </a:xfrm>
        </p:spPr>
        <p:txBody>
          <a:bodyPr>
            <a:normAutofit/>
          </a:bodyPr>
          <a:lstStyle/>
          <a:p>
            <a:r>
              <a:rPr lang="en-IE" dirty="0" smtClean="0"/>
              <a:t>Traveller Men’s Breakfast Group - talking points </a:t>
            </a:r>
            <a:endParaRPr lang="en-IE" dirty="0"/>
          </a:p>
        </p:txBody>
      </p:sp>
      <p:sp>
        <p:nvSpPr>
          <p:cNvPr id="3" name="TextBox 2"/>
          <p:cNvSpPr txBox="1"/>
          <p:nvPr/>
        </p:nvSpPr>
        <p:spPr>
          <a:xfrm>
            <a:off x="187130" y="1202277"/>
            <a:ext cx="8849866" cy="3816429"/>
          </a:xfrm>
          <a:prstGeom prst="rect">
            <a:avLst/>
          </a:prstGeom>
        </p:spPr>
        <p:txBody>
          <a:bodyPr wrap="square" lIns="0" tIns="0" rIns="0" bIns="0" rtlCol="0" anchor="t" anchorCtr="0">
            <a:spAutoFit/>
          </a:bodyPr>
          <a:lstStyle/>
          <a:p>
            <a:pPr lvl="0"/>
            <a:r>
              <a:rPr lang="en-IE" sz="1600" b="1" dirty="0" smtClean="0">
                <a:latin typeface="Arial" panose="020B0604020202020204" pitchFamily="34" charset="0"/>
              </a:rPr>
              <a:t>SOS </a:t>
            </a:r>
            <a:r>
              <a:rPr lang="en-IE" sz="1600" b="1" dirty="0">
                <a:latin typeface="Arial" panose="020B0604020202020204" pitchFamily="34" charset="0"/>
              </a:rPr>
              <a:t>– Suicide or Survive:</a:t>
            </a:r>
            <a:r>
              <a:rPr lang="en-IE" sz="1600" dirty="0">
                <a:latin typeface="Arial" panose="020B0604020202020204" pitchFamily="34" charset="0"/>
              </a:rPr>
              <a:t/>
            </a:r>
            <a:br>
              <a:rPr lang="en-IE" sz="1600" dirty="0">
                <a:latin typeface="Arial" panose="020B0604020202020204" pitchFamily="34" charset="0"/>
              </a:rPr>
            </a:br>
            <a:r>
              <a:rPr lang="en-IE" sz="1600" dirty="0">
                <a:latin typeface="Arial" panose="020B0604020202020204" pitchFamily="34" charset="0"/>
              </a:rPr>
              <a:t>A dedicated session was delivered by SOS Suicide or Survive, focusing on mental health awareness, recognising signs of distress, understanding coping strategies, and reducing stigma around mental health and suicide. Men were encouraged to speak openly about stress, pressure and emotional wellbeing in a safe and non‑judgemental space.</a:t>
            </a:r>
          </a:p>
          <a:p>
            <a:pPr lvl="0"/>
            <a:r>
              <a:rPr lang="en-IE" sz="1600" b="1" dirty="0">
                <a:latin typeface="Arial" panose="020B0604020202020204" pitchFamily="34" charset="0"/>
              </a:rPr>
              <a:t>Substance Misuse Services:</a:t>
            </a:r>
            <a:r>
              <a:rPr lang="en-IE" sz="1600" dirty="0">
                <a:latin typeface="Arial" panose="020B0604020202020204" pitchFamily="34" charset="0"/>
              </a:rPr>
              <a:t/>
            </a:r>
            <a:br>
              <a:rPr lang="en-IE" sz="1600" dirty="0">
                <a:latin typeface="Arial" panose="020B0604020202020204" pitchFamily="34" charset="0"/>
              </a:rPr>
            </a:br>
            <a:r>
              <a:rPr lang="en-IE" sz="1600" dirty="0">
                <a:latin typeface="Arial" panose="020B0604020202020204" pitchFamily="34" charset="0"/>
              </a:rPr>
              <a:t>Substance misuse services attended the programme to engage directly with participants. Discussions focused on alcohol and other substance use, the impact on mental and physical health, family life and wellbeing, and pathways to support. This engagement allowed men to access information in a comfortable, trusted environment and ask questions openly.</a:t>
            </a:r>
          </a:p>
          <a:p>
            <a:pPr lvl="0"/>
            <a:r>
              <a:rPr lang="en-IE" sz="1600" b="1" dirty="0">
                <a:latin typeface="Arial" panose="020B0604020202020204" pitchFamily="34" charset="0"/>
              </a:rPr>
              <a:t>Group Discussions:</a:t>
            </a:r>
            <a:r>
              <a:rPr lang="en-IE" sz="1600" dirty="0">
                <a:latin typeface="Arial" panose="020B0604020202020204" pitchFamily="34" charset="0"/>
              </a:rPr>
              <a:t/>
            </a:r>
            <a:br>
              <a:rPr lang="en-IE" sz="1600" dirty="0">
                <a:latin typeface="Arial" panose="020B0604020202020204" pitchFamily="34" charset="0"/>
              </a:rPr>
            </a:br>
            <a:r>
              <a:rPr lang="en-IE" sz="1600" dirty="0">
                <a:latin typeface="Arial" panose="020B0604020202020204" pitchFamily="34" charset="0"/>
              </a:rPr>
              <a:t>Across the four weeks, a range of group discussions were facilitated, shaped by the interests and concerns of the men attending. These discussions supported peer learning and encouraged men to share experiences and support one another.</a:t>
            </a:r>
          </a:p>
          <a:p>
            <a:pPr algn="l"/>
            <a:endParaRPr lang="en-IE"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8048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0064" y="1174030"/>
            <a:ext cx="4967777" cy="3969470"/>
          </a:xfrm>
          <a:prstGeom prst="rect">
            <a:avLst/>
          </a:prstGeom>
        </p:spPr>
        <p:txBody>
          <a:bodyPr vert="horz" lIns="68580" tIns="34290" rIns="68580" bIns="34290" rtlCol="0" anchor="t">
            <a:normAutofit fontScale="85000" lnSpcReduction="10000"/>
          </a:bodyPr>
          <a:lstStyle/>
          <a:p>
            <a:pPr>
              <a:lnSpc>
                <a:spcPct val="170000"/>
              </a:lnSpc>
              <a:spcAft>
                <a:spcPts val="450"/>
              </a:spcAft>
            </a:pPr>
            <a:r>
              <a:rPr lang="en-US" b="1" dirty="0">
                <a:solidFill>
                  <a:srgbClr val="7030A0"/>
                </a:solidFill>
                <a:latin typeface="Arial" panose="020B0604020202020204" pitchFamily="34" charset="0"/>
                <a:cs typeface="Arial" panose="020B0604020202020204" pitchFamily="34" charset="0"/>
              </a:rPr>
              <a:t>The Healthy Communities initiative works with community-based partners in Waterford to deliver health improvement programmes directly into targeted communities in electoral divisions registering high levels of disadvantage. A Coordinator and a Health Promotion &amp; Improvement Officer supports the programme, contributing to programme delivery, stakeholder engagement, and developing needs-led community-based health improvement responses. </a:t>
            </a:r>
          </a:p>
          <a:p>
            <a:pPr indent="-171450">
              <a:lnSpc>
                <a:spcPct val="90000"/>
              </a:lnSpc>
              <a:spcAft>
                <a:spcPts val="450"/>
              </a:spcAft>
              <a:buFont typeface="Arial" panose="020B0604020202020204" pitchFamily="34" charset="0"/>
              <a:buChar char="•"/>
            </a:pPr>
            <a:endParaRPr lang="en-US" sz="1275" dirty="0">
              <a:latin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7877" y="134137"/>
            <a:ext cx="4452476" cy="925994"/>
          </a:xfrm>
          <a:prstGeom prst="rect">
            <a:avLst/>
          </a:prstGeom>
        </p:spPr>
      </p:pic>
      <p:pic>
        <p:nvPicPr>
          <p:cNvPr id="3" name="Picture 2" descr="A green letter h and flames&#10;&#10;AI-generated content may be incorrect.">
            <a:extLst>
              <a:ext uri="{FF2B5EF4-FFF2-40B4-BE49-F238E27FC236}">
                <a16:creationId xmlns:a16="http://schemas.microsoft.com/office/drawing/2014/main" id="{63F37BD4-EE0E-5FA4-263E-6B77EB25E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676" y="0"/>
            <a:ext cx="1136614" cy="94623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1342" y="1287931"/>
            <a:ext cx="3917210" cy="3270774"/>
          </a:xfrm>
          <a:prstGeom prst="rect">
            <a:avLst/>
          </a:prstGeom>
        </p:spPr>
      </p:pic>
    </p:spTree>
    <p:extLst>
      <p:ext uri="{BB962C8B-B14F-4D97-AF65-F5344CB8AC3E}">
        <p14:creationId xmlns:p14="http://schemas.microsoft.com/office/powerpoint/2010/main" val="19540874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9101" y="307933"/>
            <a:ext cx="4660322" cy="994172"/>
          </a:xfrm>
        </p:spPr>
        <p:txBody>
          <a:bodyPr>
            <a:normAutofit fontScale="90000"/>
          </a:bodyPr>
          <a:lstStyle/>
          <a:p>
            <a:r>
              <a:rPr lang="en-IE" b="1" dirty="0" smtClean="0">
                <a:solidFill>
                  <a:srgbClr val="7030A0"/>
                </a:solidFill>
              </a:rPr>
              <a:t>Waterford site with deprivation indices</a:t>
            </a:r>
            <a:endParaRPr lang="en-IE" b="1" dirty="0">
              <a:solidFill>
                <a:srgbClr val="7030A0"/>
              </a:solidFill>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9248" y="1528355"/>
            <a:ext cx="8200209" cy="338001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150" y="376111"/>
            <a:ext cx="3028950" cy="925994"/>
          </a:xfrm>
          <a:prstGeom prst="rect">
            <a:avLst/>
          </a:prstGeom>
        </p:spPr>
      </p:pic>
      <p:pic>
        <p:nvPicPr>
          <p:cNvPr id="6" name="Picture 5" descr="A green letter h and flames&#10;&#10;AI-generated content may be incorrect.">
            <a:extLst>
              <a:ext uri="{FF2B5EF4-FFF2-40B4-BE49-F238E27FC236}">
                <a16:creationId xmlns:a16="http://schemas.microsoft.com/office/drawing/2014/main" id="{63F37BD4-EE0E-5FA4-263E-6B77EB25E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05" y="376112"/>
            <a:ext cx="889687" cy="740664"/>
          </a:xfrm>
          <a:prstGeom prst="rect">
            <a:avLst/>
          </a:prstGeom>
        </p:spPr>
      </p:pic>
    </p:spTree>
    <p:extLst>
      <p:ext uri="{BB962C8B-B14F-4D97-AF65-F5344CB8AC3E}">
        <p14:creationId xmlns:p14="http://schemas.microsoft.com/office/powerpoint/2010/main" val="1156454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415" y="239073"/>
            <a:ext cx="7886700" cy="994172"/>
          </a:xfrm>
        </p:spPr>
        <p:txBody>
          <a:bodyPr/>
          <a:lstStyle/>
          <a:p>
            <a:pPr algn="ctr"/>
            <a:r>
              <a:rPr lang="en-IE" b="1" dirty="0" smtClean="0">
                <a:solidFill>
                  <a:srgbClr val="7030A0"/>
                </a:solidFill>
              </a:rPr>
              <a:t>Waterford  SHC Site, 2025</a:t>
            </a:r>
            <a:endParaRPr lang="en-IE" b="1" dirty="0">
              <a:solidFill>
                <a:srgbClr val="7030A0"/>
              </a:solidFill>
            </a:endParaRPr>
          </a:p>
        </p:txBody>
      </p:sp>
      <p:pic>
        <p:nvPicPr>
          <p:cNvPr id="4" name="Content Placeholder 3"/>
          <p:cNvPicPr>
            <a:picLocks noGrp="1" noChangeAspect="1"/>
          </p:cNvPicPr>
          <p:nvPr>
            <p:ph idx="1"/>
          </p:nvPr>
        </p:nvPicPr>
        <p:blipFill>
          <a:blip r:embed="rId2"/>
          <a:stretch>
            <a:fillRect/>
          </a:stretch>
        </p:blipFill>
        <p:spPr>
          <a:xfrm>
            <a:off x="175357" y="1349454"/>
            <a:ext cx="1208407" cy="1159285"/>
          </a:xfrm>
          <a:prstGeom prst="rect">
            <a:avLst/>
          </a:prstGeom>
        </p:spPr>
      </p:pic>
      <p:pic>
        <p:nvPicPr>
          <p:cNvPr id="5" name="Picture 4"/>
          <p:cNvPicPr>
            <a:picLocks noChangeAspect="1"/>
          </p:cNvPicPr>
          <p:nvPr/>
        </p:nvPicPr>
        <p:blipFill>
          <a:blip r:embed="rId3"/>
          <a:stretch>
            <a:fillRect/>
          </a:stretch>
        </p:blipFill>
        <p:spPr>
          <a:xfrm>
            <a:off x="4747102" y="1364740"/>
            <a:ext cx="1072277" cy="1128712"/>
          </a:xfrm>
          <a:prstGeom prst="rect">
            <a:avLst/>
          </a:prstGeom>
        </p:spPr>
      </p:pic>
      <p:pic>
        <p:nvPicPr>
          <p:cNvPr id="6" name="Picture 5"/>
          <p:cNvPicPr>
            <a:picLocks noChangeAspect="1"/>
          </p:cNvPicPr>
          <p:nvPr/>
        </p:nvPicPr>
        <p:blipFill>
          <a:blip r:embed="rId4"/>
          <a:stretch>
            <a:fillRect/>
          </a:stretch>
        </p:blipFill>
        <p:spPr>
          <a:xfrm>
            <a:off x="75763" y="2741158"/>
            <a:ext cx="1308002" cy="927974"/>
          </a:xfrm>
          <a:prstGeom prst="rect">
            <a:avLst/>
          </a:prstGeom>
        </p:spPr>
      </p:pic>
      <p:pic>
        <p:nvPicPr>
          <p:cNvPr id="7" name="Picture 6"/>
          <p:cNvPicPr>
            <a:picLocks noChangeAspect="1"/>
          </p:cNvPicPr>
          <p:nvPr/>
        </p:nvPicPr>
        <p:blipFill rotWithShape="1">
          <a:blip r:embed="rId5"/>
          <a:srcRect r="53096"/>
          <a:stretch/>
        </p:blipFill>
        <p:spPr>
          <a:xfrm>
            <a:off x="4747102" y="2741158"/>
            <a:ext cx="884741" cy="996350"/>
          </a:xfrm>
          <a:prstGeom prst="rect">
            <a:avLst/>
          </a:prstGeom>
        </p:spPr>
      </p:pic>
      <p:pic>
        <p:nvPicPr>
          <p:cNvPr id="8" name="Picture 7"/>
          <p:cNvPicPr>
            <a:picLocks noChangeAspect="1"/>
          </p:cNvPicPr>
          <p:nvPr/>
        </p:nvPicPr>
        <p:blipFill>
          <a:blip r:embed="rId6"/>
          <a:stretch>
            <a:fillRect/>
          </a:stretch>
        </p:blipFill>
        <p:spPr>
          <a:xfrm>
            <a:off x="258052" y="4019394"/>
            <a:ext cx="1125713" cy="956856"/>
          </a:xfrm>
          <a:prstGeom prst="rect">
            <a:avLst/>
          </a:prstGeom>
        </p:spPr>
      </p:pic>
      <p:pic>
        <p:nvPicPr>
          <p:cNvPr id="9" name="Picture 8"/>
          <p:cNvPicPr>
            <a:picLocks noChangeAspect="1"/>
          </p:cNvPicPr>
          <p:nvPr/>
        </p:nvPicPr>
        <p:blipFill>
          <a:blip r:embed="rId7"/>
          <a:stretch>
            <a:fillRect/>
          </a:stretch>
        </p:blipFill>
        <p:spPr>
          <a:xfrm>
            <a:off x="4572306" y="3989440"/>
            <a:ext cx="1421870" cy="956856"/>
          </a:xfrm>
          <a:prstGeom prst="rect">
            <a:avLst/>
          </a:prstGeom>
        </p:spPr>
      </p:pic>
      <p:sp>
        <p:nvSpPr>
          <p:cNvPr id="10" name="TextBox 9"/>
          <p:cNvSpPr txBox="1"/>
          <p:nvPr/>
        </p:nvSpPr>
        <p:spPr>
          <a:xfrm>
            <a:off x="1383764" y="1686721"/>
            <a:ext cx="1492781" cy="507831"/>
          </a:xfrm>
          <a:prstGeom prst="rect">
            <a:avLst/>
          </a:prstGeom>
          <a:noFill/>
        </p:spPr>
        <p:txBody>
          <a:bodyPr wrap="none" rtlCol="0">
            <a:spAutoFit/>
          </a:bodyPr>
          <a:lstStyle/>
          <a:p>
            <a:r>
              <a:rPr lang="en-IE" sz="1350" b="1" dirty="0">
                <a:solidFill>
                  <a:srgbClr val="7030A0"/>
                </a:solidFill>
                <a:latin typeface="Arial" panose="020B0604020202020204" pitchFamily="34" charset="0"/>
              </a:rPr>
              <a:t>12 programmes</a:t>
            </a:r>
          </a:p>
          <a:p>
            <a:r>
              <a:rPr lang="en-IE" sz="1350" b="1" dirty="0">
                <a:solidFill>
                  <a:srgbClr val="7030A0"/>
                </a:solidFill>
                <a:latin typeface="Arial" panose="020B0604020202020204" pitchFamily="34" charset="0"/>
              </a:rPr>
              <a:t>112 participants</a:t>
            </a:r>
          </a:p>
        </p:txBody>
      </p:sp>
      <p:sp>
        <p:nvSpPr>
          <p:cNvPr id="11" name="TextBox 10"/>
          <p:cNvSpPr txBox="1"/>
          <p:nvPr/>
        </p:nvSpPr>
        <p:spPr>
          <a:xfrm>
            <a:off x="1383764" y="3032871"/>
            <a:ext cx="2432076" cy="715581"/>
          </a:xfrm>
          <a:prstGeom prst="rect">
            <a:avLst/>
          </a:prstGeom>
          <a:noFill/>
        </p:spPr>
        <p:txBody>
          <a:bodyPr wrap="none" rtlCol="0">
            <a:spAutoFit/>
          </a:bodyPr>
          <a:lstStyle/>
          <a:p>
            <a:r>
              <a:rPr lang="en-IE" sz="1350" b="1" dirty="0" smtClean="0">
                <a:solidFill>
                  <a:srgbClr val="7030A0"/>
                </a:solidFill>
                <a:latin typeface="Arial" panose="020B0604020202020204" pitchFamily="34" charset="0"/>
              </a:rPr>
              <a:t>Two programmes, one SHC</a:t>
            </a:r>
          </a:p>
          <a:p>
            <a:r>
              <a:rPr lang="en-IE" sz="1350" b="1" dirty="0" smtClean="0">
                <a:solidFill>
                  <a:srgbClr val="7030A0"/>
                </a:solidFill>
                <a:latin typeface="Arial" panose="020B0604020202020204" pitchFamily="34" charset="0"/>
              </a:rPr>
              <a:t>237 </a:t>
            </a:r>
            <a:r>
              <a:rPr lang="en-IE" sz="1350" b="1" dirty="0">
                <a:solidFill>
                  <a:srgbClr val="7030A0"/>
                </a:solidFill>
                <a:latin typeface="Arial" panose="020B0604020202020204" pitchFamily="34" charset="0"/>
              </a:rPr>
              <a:t>new open cases</a:t>
            </a:r>
          </a:p>
          <a:p>
            <a:r>
              <a:rPr lang="en-IE" sz="1350" b="1" dirty="0">
                <a:solidFill>
                  <a:srgbClr val="7030A0"/>
                </a:solidFill>
                <a:latin typeface="Arial" panose="020B0604020202020204" pitchFamily="34" charset="0"/>
              </a:rPr>
              <a:t>394 referrals</a:t>
            </a:r>
          </a:p>
        </p:txBody>
      </p:sp>
      <p:sp>
        <p:nvSpPr>
          <p:cNvPr id="12" name="TextBox 11"/>
          <p:cNvSpPr txBox="1"/>
          <p:nvPr/>
        </p:nvSpPr>
        <p:spPr>
          <a:xfrm>
            <a:off x="1383763" y="4193263"/>
            <a:ext cx="1542410" cy="553998"/>
          </a:xfrm>
          <a:prstGeom prst="rect">
            <a:avLst/>
          </a:prstGeom>
          <a:noFill/>
        </p:spPr>
        <p:txBody>
          <a:bodyPr wrap="none" rtlCol="0">
            <a:spAutoFit/>
          </a:bodyPr>
          <a:lstStyle/>
          <a:p>
            <a:r>
              <a:rPr lang="en-IE" sz="1500" b="1" dirty="0">
                <a:solidFill>
                  <a:srgbClr val="7030A0"/>
                </a:solidFill>
                <a:latin typeface="Arial" panose="020B0604020202020204" pitchFamily="34" charset="0"/>
              </a:rPr>
              <a:t>1 programmes</a:t>
            </a:r>
          </a:p>
          <a:p>
            <a:r>
              <a:rPr lang="en-IE" sz="1500" b="1" dirty="0">
                <a:solidFill>
                  <a:srgbClr val="7030A0"/>
                </a:solidFill>
                <a:latin typeface="Arial" panose="020B0604020202020204" pitchFamily="34" charset="0"/>
              </a:rPr>
              <a:t>18 participants</a:t>
            </a:r>
          </a:p>
        </p:txBody>
      </p:sp>
      <p:sp>
        <p:nvSpPr>
          <p:cNvPr id="13" name="TextBox 12"/>
          <p:cNvSpPr txBox="1"/>
          <p:nvPr/>
        </p:nvSpPr>
        <p:spPr>
          <a:xfrm>
            <a:off x="6178246" y="1506424"/>
            <a:ext cx="2862851" cy="923330"/>
          </a:xfrm>
          <a:prstGeom prst="rect">
            <a:avLst/>
          </a:prstGeom>
          <a:noFill/>
        </p:spPr>
        <p:txBody>
          <a:bodyPr wrap="square" rtlCol="0">
            <a:spAutoFit/>
          </a:bodyPr>
          <a:lstStyle/>
          <a:p>
            <a:r>
              <a:rPr lang="en-IE" sz="1350" b="1" dirty="0">
                <a:solidFill>
                  <a:srgbClr val="7030A0"/>
                </a:solidFill>
                <a:latin typeface="Arial" panose="020B0604020202020204" pitchFamily="34" charset="0"/>
              </a:rPr>
              <a:t>1 Community Food &amp; Nutrition </a:t>
            </a:r>
          </a:p>
          <a:p>
            <a:r>
              <a:rPr lang="en-IE" sz="1350" b="1" dirty="0">
                <a:solidFill>
                  <a:srgbClr val="7030A0"/>
                </a:solidFill>
                <a:latin typeface="Arial" panose="020B0604020202020204" pitchFamily="34" charset="0"/>
              </a:rPr>
              <a:t>Worker </a:t>
            </a:r>
          </a:p>
          <a:p>
            <a:r>
              <a:rPr lang="en-IE" sz="1350" b="1" dirty="0">
                <a:solidFill>
                  <a:srgbClr val="7030A0"/>
                </a:solidFill>
                <a:latin typeface="Arial" panose="020B0604020202020204" pitchFamily="34" charset="0"/>
              </a:rPr>
              <a:t>18 Community initiatives</a:t>
            </a:r>
          </a:p>
          <a:p>
            <a:r>
              <a:rPr lang="en-IE" sz="1350" b="1" dirty="0">
                <a:solidFill>
                  <a:srgbClr val="7030A0"/>
                </a:solidFill>
                <a:latin typeface="Arial" panose="020B0604020202020204" pitchFamily="34" charset="0"/>
              </a:rPr>
              <a:t>Food Poverty Initiative</a:t>
            </a:r>
            <a:endParaRPr lang="en-IE" sz="1350" dirty="0">
              <a:latin typeface="Arial" panose="020B0604020202020204" pitchFamily="34" charset="0"/>
            </a:endParaRPr>
          </a:p>
        </p:txBody>
      </p:sp>
      <p:sp>
        <p:nvSpPr>
          <p:cNvPr id="14" name="TextBox 13"/>
          <p:cNvSpPr txBox="1"/>
          <p:nvPr/>
        </p:nvSpPr>
        <p:spPr>
          <a:xfrm>
            <a:off x="6178246" y="2652607"/>
            <a:ext cx="1733031" cy="923330"/>
          </a:xfrm>
          <a:prstGeom prst="rect">
            <a:avLst/>
          </a:prstGeom>
          <a:noFill/>
        </p:spPr>
        <p:txBody>
          <a:bodyPr wrap="square" rtlCol="0">
            <a:spAutoFit/>
          </a:bodyPr>
          <a:lstStyle/>
          <a:p>
            <a:r>
              <a:rPr lang="en-IE" sz="1350" b="1" dirty="0">
                <a:solidFill>
                  <a:srgbClr val="7030A0"/>
                </a:solidFill>
                <a:latin typeface="Arial" panose="020B0604020202020204" pitchFamily="34" charset="0"/>
              </a:rPr>
              <a:t>9 workshops</a:t>
            </a:r>
          </a:p>
          <a:p>
            <a:r>
              <a:rPr lang="en-IE" sz="1350" b="1" dirty="0">
                <a:solidFill>
                  <a:srgbClr val="7030A0"/>
                </a:solidFill>
                <a:latin typeface="Arial" panose="020B0604020202020204" pitchFamily="34" charset="0"/>
              </a:rPr>
              <a:t>103 participants</a:t>
            </a:r>
          </a:p>
          <a:p>
            <a:r>
              <a:rPr lang="en-IE" sz="1350" b="1" dirty="0">
                <a:solidFill>
                  <a:srgbClr val="7030A0"/>
                </a:solidFill>
                <a:latin typeface="Arial" panose="020B0604020202020204" pitchFamily="34" charset="0"/>
              </a:rPr>
              <a:t>6 programmes</a:t>
            </a:r>
          </a:p>
          <a:p>
            <a:r>
              <a:rPr lang="en-IE" sz="1350" b="1" dirty="0">
                <a:solidFill>
                  <a:srgbClr val="7030A0"/>
                </a:solidFill>
                <a:latin typeface="Arial" panose="020B0604020202020204" pitchFamily="34" charset="0"/>
              </a:rPr>
              <a:t>42 participants</a:t>
            </a:r>
          </a:p>
        </p:txBody>
      </p:sp>
      <p:sp>
        <p:nvSpPr>
          <p:cNvPr id="15" name="TextBox 14"/>
          <p:cNvSpPr txBox="1"/>
          <p:nvPr/>
        </p:nvSpPr>
        <p:spPr>
          <a:xfrm>
            <a:off x="6178246" y="4044912"/>
            <a:ext cx="2319866" cy="507831"/>
          </a:xfrm>
          <a:prstGeom prst="rect">
            <a:avLst/>
          </a:prstGeom>
          <a:noFill/>
        </p:spPr>
        <p:txBody>
          <a:bodyPr wrap="none" rtlCol="0">
            <a:spAutoFit/>
          </a:bodyPr>
          <a:lstStyle/>
          <a:p>
            <a:r>
              <a:rPr lang="en-IE" sz="1350" b="1" dirty="0">
                <a:solidFill>
                  <a:srgbClr val="7030A0"/>
                </a:solidFill>
                <a:latin typeface="Arial" panose="020B0604020202020204" pitchFamily="34" charset="0"/>
              </a:rPr>
              <a:t>161 participants</a:t>
            </a:r>
          </a:p>
          <a:p>
            <a:r>
              <a:rPr lang="en-IE" sz="1350" b="1" dirty="0">
                <a:solidFill>
                  <a:srgbClr val="7030A0"/>
                </a:solidFill>
                <a:latin typeface="Arial" panose="020B0604020202020204" pitchFamily="34" charset="0"/>
              </a:rPr>
              <a:t>82 provided with free NRT</a:t>
            </a:r>
          </a:p>
        </p:txBody>
      </p:sp>
      <p:pic>
        <p:nvPicPr>
          <p:cNvPr id="16" name="Picture 15" descr="A green letter h and flames&#10;&#10;AI-generated content may be incorrect.">
            <a:extLst>
              <a:ext uri="{FF2B5EF4-FFF2-40B4-BE49-F238E27FC236}">
                <a16:creationId xmlns:a16="http://schemas.microsoft.com/office/drawing/2014/main" id="{63F37BD4-EE0E-5FA4-263E-6B77EB25E1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5357" y="223362"/>
            <a:ext cx="1010508" cy="841248"/>
          </a:xfrm>
          <a:prstGeom prst="rect">
            <a:avLst/>
          </a:prstGeom>
        </p:spPr>
      </p:pic>
    </p:spTree>
    <p:extLst>
      <p:ext uri="{BB962C8B-B14F-4D97-AF65-F5344CB8AC3E}">
        <p14:creationId xmlns:p14="http://schemas.microsoft.com/office/powerpoint/2010/main" val="2203767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5042" y="347472"/>
            <a:ext cx="4866894" cy="682800"/>
          </a:xfrm>
        </p:spPr>
        <p:txBody>
          <a:bodyPr>
            <a:normAutofit/>
          </a:bodyPr>
          <a:lstStyle/>
          <a:p>
            <a:r>
              <a:rPr lang="en-IE" sz="1800" b="1" dirty="0">
                <a:solidFill>
                  <a:srgbClr val="335351"/>
                </a:solidFill>
                <a:cs typeface="Arial" panose="020B0604020202020204" pitchFamily="34" charset="0"/>
              </a:rPr>
              <a:t>Health and Community Development work with groups experiencing disadvantage</a:t>
            </a:r>
          </a:p>
        </p:txBody>
      </p:sp>
      <p:sp>
        <p:nvSpPr>
          <p:cNvPr id="3" name="Content Placeholder 2"/>
          <p:cNvSpPr>
            <a:spLocks noGrp="1"/>
          </p:cNvSpPr>
          <p:nvPr>
            <p:ph idx="1"/>
          </p:nvPr>
        </p:nvSpPr>
        <p:spPr>
          <a:xfrm>
            <a:off x="628650" y="1369219"/>
            <a:ext cx="7886700" cy="3659981"/>
          </a:xfrm>
        </p:spPr>
        <p:txBody>
          <a:bodyPr>
            <a:normAutofit/>
          </a:bodyPr>
          <a:lstStyle/>
          <a:p>
            <a:r>
              <a:rPr lang="en-IE" sz="1500" dirty="0">
                <a:solidFill>
                  <a:srgbClr val="7030A0"/>
                </a:solidFill>
                <a:cs typeface="Arial" panose="020B0604020202020204" pitchFamily="34" charset="0"/>
              </a:rPr>
              <a:t>Ongoing work with Oncology </a:t>
            </a:r>
            <a:r>
              <a:rPr lang="en-IE" sz="1500" dirty="0" err="1">
                <a:solidFill>
                  <a:srgbClr val="7030A0"/>
                </a:solidFill>
                <a:cs typeface="Arial" panose="020B0604020202020204" pitchFamily="34" charset="0"/>
              </a:rPr>
              <a:t>dept</a:t>
            </a:r>
            <a:r>
              <a:rPr lang="en-IE" sz="1500" dirty="0">
                <a:solidFill>
                  <a:srgbClr val="7030A0"/>
                </a:solidFill>
                <a:cs typeface="Arial" panose="020B0604020202020204" pitchFamily="34" charset="0"/>
              </a:rPr>
              <a:t> in University Hospital Waterford to improved referral and treatment pathways for people with a cancer diagnosis who smoke.</a:t>
            </a:r>
          </a:p>
          <a:p>
            <a:r>
              <a:rPr lang="en-IE" sz="1500" dirty="0">
                <a:solidFill>
                  <a:srgbClr val="7030A0"/>
                </a:solidFill>
                <a:cs typeface="Arial" panose="020B0604020202020204" pitchFamily="34" charset="0"/>
              </a:rPr>
              <a:t>Foundation Programme for Sexual Health delivered in </a:t>
            </a:r>
            <a:r>
              <a:rPr lang="en-IE" sz="1500" dirty="0" err="1">
                <a:solidFill>
                  <a:srgbClr val="7030A0"/>
                </a:solidFill>
                <a:cs typeface="Arial" panose="020B0604020202020204" pitchFamily="34" charset="0"/>
              </a:rPr>
              <a:t>Kilcohan</a:t>
            </a:r>
            <a:r>
              <a:rPr lang="en-IE" sz="1500" dirty="0">
                <a:solidFill>
                  <a:srgbClr val="7030A0"/>
                </a:solidFill>
                <a:cs typeface="Arial" panose="020B0604020202020204" pitchFamily="34" charset="0"/>
              </a:rPr>
              <a:t> Vaccination Centre to V&amp;C staff.</a:t>
            </a:r>
          </a:p>
          <a:p>
            <a:r>
              <a:rPr lang="en-IE" sz="1500" dirty="0">
                <a:solidFill>
                  <a:srgbClr val="7030A0"/>
                </a:solidFill>
                <a:cs typeface="Arial" panose="020B0604020202020204" pitchFamily="34" charset="0"/>
              </a:rPr>
              <a:t>Support for Waterford Traveller </a:t>
            </a:r>
            <a:r>
              <a:rPr lang="en-IE" sz="1500" dirty="0" err="1">
                <a:solidFill>
                  <a:srgbClr val="7030A0"/>
                </a:solidFill>
                <a:cs typeface="Arial" panose="020B0604020202020204" pitchFamily="34" charset="0"/>
              </a:rPr>
              <a:t>Genio</a:t>
            </a:r>
            <a:r>
              <a:rPr lang="en-IE" sz="1500" dirty="0">
                <a:solidFill>
                  <a:srgbClr val="7030A0"/>
                </a:solidFill>
                <a:cs typeface="Arial" panose="020B0604020202020204" pitchFamily="34" charset="0"/>
              </a:rPr>
              <a:t> funded project with We Can Quit and Healthy Food Made Easy delivered in </a:t>
            </a:r>
            <a:r>
              <a:rPr lang="en-IE" sz="1500" dirty="0" err="1">
                <a:solidFill>
                  <a:srgbClr val="7030A0"/>
                </a:solidFill>
                <a:cs typeface="Arial" panose="020B0604020202020204" pitchFamily="34" charset="0"/>
              </a:rPr>
              <a:t>Kilcohan</a:t>
            </a:r>
            <a:r>
              <a:rPr lang="en-IE" sz="1500" dirty="0">
                <a:solidFill>
                  <a:srgbClr val="7030A0"/>
                </a:solidFill>
                <a:cs typeface="Arial" panose="020B0604020202020204" pitchFamily="34" charset="0"/>
              </a:rPr>
              <a:t> Vaccination Centre.</a:t>
            </a:r>
          </a:p>
          <a:p>
            <a:r>
              <a:rPr lang="en-IE" sz="1500" dirty="0">
                <a:solidFill>
                  <a:srgbClr val="7030A0"/>
                </a:solidFill>
                <a:cs typeface="Arial" panose="020B0604020202020204" pitchFamily="34" charset="0"/>
              </a:rPr>
              <a:t>Work with the MDT for Weight Management for Children and Young People to improve pathways to community supports for parents of patients.</a:t>
            </a:r>
          </a:p>
          <a:p>
            <a:r>
              <a:rPr lang="en-IE" sz="1500" dirty="0">
                <a:solidFill>
                  <a:srgbClr val="7030A0"/>
                </a:solidFill>
                <a:cs typeface="Arial" panose="020B0604020202020204" pitchFamily="34" charset="0"/>
              </a:rPr>
              <a:t>Ongoing work on the Food Poverty Initiative, with SETU and Sacred Heart FRC CFNW.</a:t>
            </a:r>
          </a:p>
          <a:p>
            <a:r>
              <a:rPr lang="en-IE" sz="1500" dirty="0">
                <a:solidFill>
                  <a:srgbClr val="7030A0"/>
                </a:solidFill>
                <a:cs typeface="Arial" panose="020B0604020202020204" pitchFamily="34" charset="0"/>
              </a:rPr>
              <a:t>Breast cancer awareness sessions with community groups.</a:t>
            </a:r>
          </a:p>
          <a:p>
            <a:r>
              <a:rPr lang="en-IE" sz="1500" dirty="0">
                <a:solidFill>
                  <a:srgbClr val="7030A0"/>
                </a:solidFill>
                <a:cs typeface="Arial" panose="020B0604020202020204" pitchFamily="34" charset="0"/>
              </a:rPr>
              <a:t>Wellbeing sessions delivered to youth groups.</a:t>
            </a:r>
          </a:p>
          <a:p>
            <a:r>
              <a:rPr lang="en-IE" sz="1500" dirty="0">
                <a:solidFill>
                  <a:srgbClr val="7030A0"/>
                </a:solidFill>
                <a:cs typeface="Arial" panose="020B0604020202020204" pitchFamily="34" charset="0"/>
              </a:rPr>
              <a:t>Contribution to MDN Men’s Health Week event.</a:t>
            </a:r>
          </a:p>
          <a:p>
            <a:r>
              <a:rPr lang="en-IE" sz="1500" dirty="0">
                <a:solidFill>
                  <a:srgbClr val="7030A0"/>
                </a:solidFill>
                <a:cs typeface="Arial" panose="020B0604020202020204" pitchFamily="34" charset="0"/>
              </a:rPr>
              <a:t>Support for Older Person’s Council events.</a:t>
            </a:r>
          </a:p>
          <a:p>
            <a:endParaRPr lang="en-I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092" y="273751"/>
            <a:ext cx="3028950" cy="92599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3872" y="3648457"/>
            <a:ext cx="3026664" cy="1380743"/>
          </a:xfrm>
          <a:prstGeom prst="rect">
            <a:avLst/>
          </a:prstGeom>
        </p:spPr>
      </p:pic>
      <p:pic>
        <p:nvPicPr>
          <p:cNvPr id="6" name="Picture 5" descr="A green letter h and flames&#10;&#10;AI-generated content may be incorrect.">
            <a:extLst>
              <a:ext uri="{FF2B5EF4-FFF2-40B4-BE49-F238E27FC236}">
                <a16:creationId xmlns:a16="http://schemas.microsoft.com/office/drawing/2014/main" id="{63F37BD4-EE0E-5FA4-263E-6B77EB25E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81" y="347472"/>
            <a:ext cx="670011" cy="557784"/>
          </a:xfrm>
          <a:prstGeom prst="rect">
            <a:avLst/>
          </a:prstGeom>
        </p:spPr>
      </p:pic>
    </p:spTree>
    <p:extLst>
      <p:ext uri="{BB962C8B-B14F-4D97-AF65-F5344CB8AC3E}">
        <p14:creationId xmlns:p14="http://schemas.microsoft.com/office/powerpoint/2010/main" val="2992758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61481" y="1052062"/>
            <a:ext cx="7889132" cy="3796626"/>
          </a:xfrm>
        </p:spPr>
        <p:txBody>
          <a:bodyPr>
            <a:noAutofit/>
          </a:bodyPr>
          <a:lstStyle/>
          <a:p>
            <a:pPr marL="0" indent="0">
              <a:buNone/>
            </a:pPr>
            <a:r>
              <a:rPr lang="en-IE" sz="1600" b="1" dirty="0" smtClean="0"/>
              <a:t>Protecting health</a:t>
            </a:r>
          </a:p>
          <a:p>
            <a:pPr marL="0" indent="0">
              <a:buNone/>
            </a:pPr>
            <a:r>
              <a:rPr lang="en-IE" sz="1600" dirty="0"/>
              <a:t>	</a:t>
            </a:r>
            <a:r>
              <a:rPr lang="en-IE" sz="1600" dirty="0" smtClean="0"/>
              <a:t>Reducing serious illness and complications of vaccine preventable illnesses</a:t>
            </a:r>
          </a:p>
          <a:p>
            <a:pPr marL="0" indent="0">
              <a:buNone/>
            </a:pPr>
            <a:r>
              <a:rPr lang="en-IE" sz="1600" dirty="0"/>
              <a:t>	</a:t>
            </a:r>
            <a:r>
              <a:rPr lang="en-IE" sz="1600" dirty="0" smtClean="0"/>
              <a:t>Supporting winter resilience</a:t>
            </a:r>
          </a:p>
          <a:p>
            <a:pPr marL="0" indent="0">
              <a:buNone/>
            </a:pPr>
            <a:r>
              <a:rPr lang="en-IE" sz="1600" b="1" dirty="0" smtClean="0"/>
              <a:t>Reducing inequality</a:t>
            </a:r>
          </a:p>
          <a:p>
            <a:pPr marL="0" indent="0">
              <a:buNone/>
            </a:pPr>
            <a:r>
              <a:rPr lang="en-IE" sz="1600" dirty="0"/>
              <a:t>	</a:t>
            </a:r>
            <a:r>
              <a:rPr lang="en-IE" sz="1600" dirty="0" smtClean="0"/>
              <a:t>Outreach to vulnerable groups – travelling to where they’re at</a:t>
            </a:r>
          </a:p>
          <a:p>
            <a:pPr marL="0" indent="0">
              <a:buNone/>
            </a:pPr>
            <a:r>
              <a:rPr lang="en-IE" sz="1600" dirty="0"/>
              <a:t>	</a:t>
            </a:r>
            <a:r>
              <a:rPr lang="en-IE" sz="1600" dirty="0" smtClean="0"/>
              <a:t>Access across urban and rural areas</a:t>
            </a:r>
          </a:p>
          <a:p>
            <a:pPr marL="0" indent="0">
              <a:buNone/>
            </a:pPr>
            <a:r>
              <a:rPr lang="en-IE" sz="1600" b="1" dirty="0" smtClean="0"/>
              <a:t>Strengthening communities</a:t>
            </a:r>
          </a:p>
          <a:p>
            <a:pPr marL="0" indent="0">
              <a:buNone/>
            </a:pPr>
            <a:r>
              <a:rPr lang="en-IE" sz="1600" dirty="0"/>
              <a:t>	</a:t>
            </a:r>
            <a:r>
              <a:rPr lang="en-IE" sz="1600" dirty="0" smtClean="0"/>
              <a:t>Working with care settings and schools</a:t>
            </a:r>
          </a:p>
          <a:p>
            <a:pPr marL="0" indent="0">
              <a:buNone/>
            </a:pPr>
            <a:r>
              <a:rPr lang="en-IE" sz="1600" dirty="0"/>
              <a:t>	</a:t>
            </a:r>
            <a:r>
              <a:rPr lang="en-IE" sz="1600" dirty="0" smtClean="0"/>
              <a:t>Supporting local services</a:t>
            </a:r>
          </a:p>
          <a:p>
            <a:pPr marL="0" indent="0">
              <a:buNone/>
            </a:pPr>
            <a:r>
              <a:rPr lang="en-IE" sz="1600" dirty="0"/>
              <a:t>	</a:t>
            </a:r>
            <a:r>
              <a:rPr lang="en-IE" sz="1600" dirty="0" smtClean="0"/>
              <a:t>Prevention close to home</a:t>
            </a:r>
          </a:p>
        </p:txBody>
      </p:sp>
      <p:sp>
        <p:nvSpPr>
          <p:cNvPr id="3" name="Text Placeholder 2"/>
          <p:cNvSpPr>
            <a:spLocks noGrp="1"/>
          </p:cNvSpPr>
          <p:nvPr>
            <p:ph type="body" sz="quarter" idx="11"/>
          </p:nvPr>
        </p:nvSpPr>
        <p:spPr>
          <a:xfrm>
            <a:off x="1040860" y="116733"/>
            <a:ext cx="7928041" cy="769960"/>
          </a:xfrm>
        </p:spPr>
        <p:txBody>
          <a:bodyPr>
            <a:normAutofit/>
          </a:bodyPr>
          <a:lstStyle/>
          <a:p>
            <a:pPr algn="ctr"/>
            <a:r>
              <a:rPr lang="en-IE" dirty="0"/>
              <a:t>Regional Mobile Vaccination Team</a:t>
            </a:r>
          </a:p>
          <a:p>
            <a:pPr algn="ctr"/>
            <a:r>
              <a:rPr lang="en-IE" dirty="0"/>
              <a:t>Waterford – January 2026</a:t>
            </a:r>
          </a:p>
          <a:p>
            <a:endParaRPr lang="en-IE" dirty="0"/>
          </a:p>
        </p:txBody>
      </p:sp>
    </p:spTree>
    <p:extLst>
      <p:ext uri="{BB962C8B-B14F-4D97-AF65-F5344CB8AC3E}">
        <p14:creationId xmlns:p14="http://schemas.microsoft.com/office/powerpoint/2010/main" val="4127673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DF8FB3-92EC-498C-A9DE-629E9ED82C44}"/>
              </a:ext>
            </a:extLst>
          </p:cNvPr>
          <p:cNvSpPr>
            <a:spLocks noGrp="1"/>
          </p:cNvSpPr>
          <p:nvPr>
            <p:ph type="body" sz="quarter" idx="10"/>
          </p:nvPr>
        </p:nvSpPr>
        <p:spPr>
          <a:xfrm>
            <a:off x="415290" y="1158240"/>
            <a:ext cx="8495030" cy="3802865"/>
          </a:xfrm>
        </p:spPr>
        <p:txBody>
          <a:bodyPr>
            <a:normAutofit fontScale="25000" lnSpcReduction="20000"/>
          </a:bodyPr>
          <a:lstStyle/>
          <a:p>
            <a:pPr marL="0" indent="0">
              <a:buNone/>
            </a:pPr>
            <a:r>
              <a:rPr lang="en-IE" sz="6400" b="1" dirty="0" smtClean="0"/>
              <a:t>How </a:t>
            </a:r>
            <a:r>
              <a:rPr lang="en-IE" sz="6400" b="1" dirty="0"/>
              <a:t>we work:</a:t>
            </a:r>
          </a:p>
          <a:p>
            <a:pPr marL="0" indent="0">
              <a:buNone/>
            </a:pPr>
            <a:r>
              <a:rPr lang="en-IE" sz="6400" dirty="0" smtClean="0"/>
              <a:t>Prevention focused, Flexible</a:t>
            </a:r>
            <a:r>
              <a:rPr lang="en-IE" sz="6400" dirty="0"/>
              <a:t>, adaptable and mobile </a:t>
            </a:r>
            <a:r>
              <a:rPr lang="en-IE" sz="6400" dirty="0" smtClean="0"/>
              <a:t>service, Responding to local need.</a:t>
            </a:r>
          </a:p>
          <a:p>
            <a:pPr marL="0" indent="0">
              <a:buNone/>
            </a:pPr>
            <a:r>
              <a:rPr lang="en-IE" sz="6400" b="1" dirty="0" smtClean="0"/>
              <a:t>What we deliver:</a:t>
            </a:r>
          </a:p>
          <a:p>
            <a:pPr marL="0" indent="0">
              <a:buNone/>
            </a:pPr>
            <a:r>
              <a:rPr lang="en-IE" sz="6400" dirty="0"/>
              <a:t>	</a:t>
            </a:r>
            <a:r>
              <a:rPr lang="en-IE" sz="6400" dirty="0" smtClean="0"/>
              <a:t>Flu &amp; Covid 19 Vaccinations to Long Term Care Facility residents &amp; Healthcare 	Workers.</a:t>
            </a:r>
          </a:p>
          <a:p>
            <a:pPr marL="0" indent="0">
              <a:buNone/>
            </a:pPr>
            <a:r>
              <a:rPr lang="en-IE" sz="6400" dirty="0"/>
              <a:t>	</a:t>
            </a:r>
            <a:r>
              <a:rPr lang="en-IE" sz="6400" dirty="0" smtClean="0"/>
              <a:t>RSV immunisations to eligible babies under the RSV Pathfinder Programme</a:t>
            </a:r>
          </a:p>
          <a:p>
            <a:pPr marL="0" indent="0">
              <a:buNone/>
            </a:pPr>
            <a:r>
              <a:rPr lang="en-IE" sz="6400" dirty="0"/>
              <a:t>	</a:t>
            </a:r>
            <a:r>
              <a:rPr lang="en-IE" sz="6400" dirty="0" smtClean="0"/>
              <a:t>School based nasal flu vaccines (LAIV).</a:t>
            </a:r>
          </a:p>
          <a:p>
            <a:pPr marL="0" indent="0">
              <a:buNone/>
            </a:pPr>
            <a:r>
              <a:rPr lang="en-IE" sz="6400" dirty="0"/>
              <a:t>	</a:t>
            </a:r>
            <a:r>
              <a:rPr lang="en-IE" sz="6400" dirty="0" smtClean="0"/>
              <a:t>Targeted and outreach vaccinations (including outbreak situations) for hardly reached 	groups including BOTP/IPAS.</a:t>
            </a:r>
          </a:p>
          <a:p>
            <a:pPr marL="0" indent="0">
              <a:buNone/>
            </a:pPr>
            <a:r>
              <a:rPr lang="en-IE" sz="6400" dirty="0"/>
              <a:t>	Supporting HCW vaccination in the winter season with </a:t>
            </a:r>
            <a:r>
              <a:rPr lang="en-IE" sz="6400" dirty="0" smtClean="0"/>
              <a:t>pop-up clinics.</a:t>
            </a:r>
          </a:p>
          <a:p>
            <a:pPr marL="0" indent="0">
              <a:buNone/>
            </a:pPr>
            <a:r>
              <a:rPr lang="en-IE" sz="6400" dirty="0" smtClean="0"/>
              <a:t>	Supporting a Peer Vaccinators Programme for HCWs in residential facilities.</a:t>
            </a:r>
          </a:p>
        </p:txBody>
      </p:sp>
      <p:sp>
        <p:nvSpPr>
          <p:cNvPr id="3" name="Text Placeholder 2">
            <a:extLst>
              <a:ext uri="{FF2B5EF4-FFF2-40B4-BE49-F238E27FC236}">
                <a16:creationId xmlns:a16="http://schemas.microsoft.com/office/drawing/2014/main" id="{2DEC5729-0395-471D-9151-867BD38A549C}"/>
              </a:ext>
            </a:extLst>
          </p:cNvPr>
          <p:cNvSpPr>
            <a:spLocks noGrp="1"/>
          </p:cNvSpPr>
          <p:nvPr>
            <p:ph type="body" sz="quarter" idx="11"/>
          </p:nvPr>
        </p:nvSpPr>
        <p:spPr>
          <a:xfrm>
            <a:off x="1224000" y="301091"/>
            <a:ext cx="7579531" cy="585601"/>
          </a:xfrm>
        </p:spPr>
        <p:txBody>
          <a:bodyPr>
            <a:normAutofit lnSpcReduction="10000"/>
          </a:bodyPr>
          <a:lstStyle/>
          <a:p>
            <a:r>
              <a:rPr lang="en-IE" dirty="0"/>
              <a:t>Vaccination is a practical, </a:t>
            </a:r>
            <a:r>
              <a:rPr lang="en-IE" dirty="0" smtClean="0"/>
              <a:t>community </a:t>
            </a:r>
            <a:r>
              <a:rPr lang="en-IE" dirty="0"/>
              <a:t>based LECP action in </a:t>
            </a:r>
            <a:r>
              <a:rPr lang="en-IE" dirty="0" smtClean="0"/>
              <a:t>Waterford</a:t>
            </a:r>
            <a:endParaRPr lang="en-IE" dirty="0"/>
          </a:p>
        </p:txBody>
      </p:sp>
    </p:spTree>
    <p:extLst>
      <p:ext uri="{BB962C8B-B14F-4D97-AF65-F5344CB8AC3E}">
        <p14:creationId xmlns:p14="http://schemas.microsoft.com/office/powerpoint/2010/main" val="1675597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224001" y="151001"/>
            <a:ext cx="7540620" cy="585601"/>
          </a:xfrm>
        </p:spPr>
        <p:txBody>
          <a:bodyPr>
            <a:normAutofit fontScale="85000" lnSpcReduction="20000"/>
          </a:bodyPr>
          <a:lstStyle/>
          <a:p>
            <a:r>
              <a:rPr lang="en-IE" dirty="0"/>
              <a:t>Waterford Data for Winter Vaccination Programme</a:t>
            </a:r>
          </a:p>
          <a:p>
            <a:r>
              <a:rPr lang="en-IE" dirty="0"/>
              <a:t>2025 – 2026 </a:t>
            </a:r>
          </a:p>
        </p:txBody>
      </p:sp>
      <p:sp>
        <p:nvSpPr>
          <p:cNvPr id="5" name="Content Placeholder 2"/>
          <p:cNvSpPr txBox="1">
            <a:spLocks/>
          </p:cNvSpPr>
          <p:nvPr/>
        </p:nvSpPr>
        <p:spPr>
          <a:xfrm>
            <a:off x="450224" y="1304356"/>
            <a:ext cx="8215795" cy="3223260"/>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IE" sz="1800" dirty="0">
              <a:latin typeface="Arial" panose="020B0604020202020204" pitchFamily="34" charset="0"/>
              <a:cs typeface="Arial" panose="020B0604020202020204" pitchFamily="34" charset="0"/>
            </a:endParaRPr>
          </a:p>
          <a:p>
            <a:endParaRPr lang="en-IE" sz="2100" dirty="0">
              <a:latin typeface="Arial" panose="020B0604020202020204" pitchFamily="34" charset="0"/>
            </a:endParaRPr>
          </a:p>
        </p:txBody>
      </p:sp>
      <p:graphicFrame>
        <p:nvGraphicFramePr>
          <p:cNvPr id="4" name="Object 3">
            <a:extLst>
              <a:ext uri="{FF2B5EF4-FFF2-40B4-BE49-F238E27FC236}">
                <a16:creationId xmlns:a16="http://schemas.microsoft.com/office/drawing/2014/main" id="{DC6B599D-27E6-4023-8502-CBFAFB2A3118}"/>
              </a:ext>
            </a:extLst>
          </p:cNvPr>
          <p:cNvGraphicFramePr>
            <a:graphicFrameLocks noChangeAspect="1"/>
          </p:cNvGraphicFramePr>
          <p:nvPr>
            <p:extLst>
              <p:ext uri="{D42A27DB-BD31-4B8C-83A1-F6EECF244321}">
                <p14:modId xmlns:p14="http://schemas.microsoft.com/office/powerpoint/2010/main" val="3001620603"/>
              </p:ext>
            </p:extLst>
          </p:nvPr>
        </p:nvGraphicFramePr>
        <p:xfrm>
          <a:off x="2505585" y="1020479"/>
          <a:ext cx="4105072" cy="3791014"/>
        </p:xfrm>
        <a:graphic>
          <a:graphicData uri="http://schemas.openxmlformats.org/presentationml/2006/ole">
            <mc:AlternateContent xmlns:mc="http://schemas.openxmlformats.org/markup-compatibility/2006">
              <mc:Choice xmlns:v="urn:schemas-microsoft-com:vml" Requires="v">
                <p:oleObj spid="_x0000_s2058" name="Worksheet" r:id="rId3" imgW="3171969" imgH="4400379" progId="Excel.Sheet.12">
                  <p:embed/>
                </p:oleObj>
              </mc:Choice>
              <mc:Fallback>
                <p:oleObj name="Worksheet" r:id="rId3" imgW="3171969" imgH="4400379" progId="Excel.Sheet.12">
                  <p:embed/>
                  <p:pic>
                    <p:nvPicPr>
                      <p:cNvPr id="4" name="Object 3">
                        <a:extLst>
                          <a:ext uri="{FF2B5EF4-FFF2-40B4-BE49-F238E27FC236}">
                            <a16:creationId xmlns:a16="http://schemas.microsoft.com/office/drawing/2014/main" id="{DC6B599D-27E6-4023-8502-CBFAFB2A3118}"/>
                          </a:ext>
                        </a:extLst>
                      </p:cNvPr>
                      <p:cNvPicPr/>
                      <p:nvPr/>
                    </p:nvPicPr>
                    <p:blipFill>
                      <a:blip r:embed="rId4"/>
                      <a:stretch>
                        <a:fillRect/>
                      </a:stretch>
                    </p:blipFill>
                    <p:spPr>
                      <a:xfrm>
                        <a:off x="2505585" y="1020479"/>
                        <a:ext cx="4105072" cy="3791014"/>
                      </a:xfrm>
                      <a:prstGeom prst="rect">
                        <a:avLst/>
                      </a:prstGeom>
                    </p:spPr>
                  </p:pic>
                </p:oleObj>
              </mc:Fallback>
            </mc:AlternateContent>
          </a:graphicData>
        </a:graphic>
      </p:graphicFrame>
    </p:spTree>
    <p:extLst>
      <p:ext uri="{BB962C8B-B14F-4D97-AF65-F5344CB8AC3E}">
        <p14:creationId xmlns:p14="http://schemas.microsoft.com/office/powerpoint/2010/main" val="2200045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C509689-D3E1-1A4A-93FE-1FA06CB6B38A}"/>
              </a:ext>
            </a:extLst>
          </p:cNvPr>
          <p:cNvSpPr>
            <a:spLocks noGrp="1"/>
          </p:cNvSpPr>
          <p:nvPr>
            <p:ph type="body" sz="quarter" idx="11"/>
          </p:nvPr>
        </p:nvSpPr>
        <p:spPr>
          <a:xfrm>
            <a:off x="2599635" y="283881"/>
            <a:ext cx="3850556" cy="420059"/>
          </a:xfrm>
        </p:spPr>
        <p:txBody>
          <a:bodyPr>
            <a:normAutofit/>
          </a:bodyPr>
          <a:lstStyle/>
          <a:p>
            <a:r>
              <a:rPr lang="en-IE" sz="2100" dirty="0"/>
              <a:t>HSE Dublin and South East</a:t>
            </a:r>
          </a:p>
        </p:txBody>
      </p:sp>
      <p:sp>
        <p:nvSpPr>
          <p:cNvPr id="5" name="Title 1"/>
          <p:cNvSpPr txBox="1">
            <a:spLocks/>
          </p:cNvSpPr>
          <p:nvPr/>
        </p:nvSpPr>
        <p:spPr>
          <a:xfrm>
            <a:off x="2741391" y="2224948"/>
            <a:ext cx="3567045" cy="37527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IE" sz="4400" b="1" dirty="0">
                <a:solidFill>
                  <a:srgbClr val="005E52"/>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3735605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0" tIns="0" rIns="0" bIns="0" anchor="t" anchorCtr="0"/>
      <a:lstStyle>
        <a:defPPr algn="l">
          <a:defRPr sz="2400" b="1" dirty="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F41F1FC1332CF4DBF8934EB0D5E41C6" ma:contentTypeVersion="11" ma:contentTypeDescription="Create a new document." ma:contentTypeScope="" ma:versionID="d336cac2361fae026551f91aaf6d4c8f">
  <xsd:schema xmlns:xsd="http://www.w3.org/2001/XMLSchema" xmlns:xs="http://www.w3.org/2001/XMLSchema" xmlns:p="http://schemas.microsoft.com/office/2006/metadata/properties" xmlns:ns3="e43b27bc-4cbc-4d9e-a6ed-8a3a472e6609" targetNamespace="http://schemas.microsoft.com/office/2006/metadata/properties" ma:root="true" ma:fieldsID="3d779e6635e3d31c37066bd05b0e97d5" ns3:_="">
    <xsd:import namespace="e43b27bc-4cbc-4d9e-a6ed-8a3a472e6609"/>
    <xsd:element name="properties">
      <xsd:complexType>
        <xsd:sequence>
          <xsd:element name="documentManagement">
            <xsd:complexType>
              <xsd:all>
                <xsd:element ref="ns3:_activity" minOccurs="0"/>
                <xsd:element ref="ns3:MediaServiceMetadata" minOccurs="0"/>
                <xsd:element ref="ns3:MediaServiceFastMetadata"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element ref="ns3:MediaLengthInSeconds"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3b27bc-4cbc-4d9e-a6ed-8a3a472e6609"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43b27bc-4cbc-4d9e-a6ed-8a3a472e6609" xsi:nil="true"/>
  </documentManagement>
</p:properties>
</file>

<file path=customXml/itemProps1.xml><?xml version="1.0" encoding="utf-8"?>
<ds:datastoreItem xmlns:ds="http://schemas.openxmlformats.org/officeDocument/2006/customXml" ds:itemID="{077A28DC-2A10-4895-BC0D-942541A54F56}">
  <ds:schemaRefs>
    <ds:schemaRef ds:uri="http://schemas.microsoft.com/sharepoint/v3/contenttype/forms"/>
  </ds:schemaRefs>
</ds:datastoreItem>
</file>

<file path=customXml/itemProps2.xml><?xml version="1.0" encoding="utf-8"?>
<ds:datastoreItem xmlns:ds="http://schemas.openxmlformats.org/officeDocument/2006/customXml" ds:itemID="{9380AB67-7B59-4D52-A5C1-D3579D0FEB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3b27bc-4cbc-4d9e-a6ed-8a3a472e66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97723F-26E4-492F-82DA-0BF73AFF2708}">
  <ds:schemaRefs>
    <ds:schemaRef ds:uri="http://purl.org/dc/elements/1.1/"/>
    <ds:schemaRef ds:uri="http://schemas.microsoft.com/office/2006/metadata/properties"/>
    <ds:schemaRef ds:uri="e43b27bc-4cbc-4d9e-a6ed-8a3a472e6609"/>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2574</TotalTime>
  <Words>2394</Words>
  <Application>Microsoft Office PowerPoint</Application>
  <PresentationFormat>On-screen Show (16:9)</PresentationFormat>
  <Paragraphs>275</Paragraphs>
  <Slides>35</Slides>
  <Notes>9</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2</vt:i4>
      </vt:variant>
      <vt:variant>
        <vt:lpstr>Slide Titles</vt:lpstr>
      </vt:variant>
      <vt:variant>
        <vt:i4>35</vt:i4>
      </vt:variant>
    </vt:vector>
  </HeadingPairs>
  <TitlesOfParts>
    <vt:vector size="47" baseType="lpstr">
      <vt:lpstr>Aptos</vt:lpstr>
      <vt:lpstr>Arial</vt:lpstr>
      <vt:lpstr>Calibri</vt:lpstr>
      <vt:lpstr>Calibri Light</vt:lpstr>
      <vt:lpstr>MS Mincho</vt:lpstr>
      <vt:lpstr>Open Sans</vt:lpstr>
      <vt:lpstr>Times New Roman</vt:lpstr>
      <vt:lpstr>Office Theme</vt:lpstr>
      <vt:lpstr>1_Custom Design</vt:lpstr>
      <vt:lpstr>Custom Design</vt:lpstr>
      <vt:lpstr>Presentation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Prevalence of Chronic Disease in Ireland by Age</vt:lpstr>
      <vt:lpstr>Example: Respiratory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Waterford site with deprivation indices</vt:lpstr>
      <vt:lpstr>Waterford  SHC Site, 2025</vt:lpstr>
      <vt:lpstr>Health and Community Development work with groups experiencing disadvantage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Proofreading Academy Student</dc:creator>
  <cp:lastModifiedBy>Howley, Derval</cp:lastModifiedBy>
  <cp:revision>149</cp:revision>
  <dcterms:created xsi:type="dcterms:W3CDTF">2021-11-10T13:35:28Z</dcterms:created>
  <dcterms:modified xsi:type="dcterms:W3CDTF">2026-05-11T19:26:34Z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0x0101007F41F1FC1332CF4DBF8934EB0D5E41C6</vt:lpwstr>
  </property>
</Properties>
</file>