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389" r:id="rId2"/>
    <p:sldId id="362" r:id="rId3"/>
    <p:sldId id="390" r:id="rId4"/>
    <p:sldId id="391" r:id="rId5"/>
    <p:sldId id="392" r:id="rId6"/>
    <p:sldId id="394" r:id="rId7"/>
    <p:sldId id="395" r:id="rId8"/>
    <p:sldId id="396" r:id="rId9"/>
    <p:sldId id="397" r:id="rId10"/>
    <p:sldId id="398" r:id="rId11"/>
    <p:sldId id="400" r:id="rId12"/>
    <p:sldId id="399" r:id="rId13"/>
    <p:sldId id="401" r:id="rId14"/>
  </p:sldIdLst>
  <p:sldSz cx="9144000" cy="6858000" type="screen4x3"/>
  <p:notesSz cx="9928225" cy="679767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3476"/>
    <a:srgbClr val="52BB32"/>
    <a:srgbClr val="4EA8F8"/>
    <a:srgbClr val="52BBEE"/>
    <a:srgbClr val="4EA8FF"/>
    <a:srgbClr val="FBD38D"/>
    <a:srgbClr val="4EA8DE"/>
    <a:srgbClr val="52BB88"/>
    <a:srgbClr val="39999B"/>
    <a:srgbClr val="2B3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89"/>
    <p:restoredTop sz="94677"/>
  </p:normalViewPr>
  <p:slideViewPr>
    <p:cSldViewPr showGuides="1">
      <p:cViewPr varScale="1">
        <p:scale>
          <a:sx n="191" d="100"/>
          <a:sy n="191" d="100"/>
        </p:scale>
        <p:origin x="4272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rgbClr val="52B788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B4332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EoIs Received</c:v>
                </c:pt>
                <c:pt idx="1">
                  <c:v>Eligible EoIs</c:v>
                </c:pt>
                <c:pt idx="2">
                  <c:v>Applications
Received</c:v>
                </c:pt>
                <c:pt idx="3">
                  <c:v>Applications
Approved</c:v>
                </c:pt>
                <c:pt idx="4">
                  <c:v>Projects
Proceeded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147</c:v>
                </c:pt>
                <c:pt idx="1">
                  <c:v>123</c:v>
                </c:pt>
                <c:pt idx="2">
                  <c:v>38</c:v>
                </c:pt>
                <c:pt idx="3">
                  <c:v>28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C-E242-980F-F3C3D2691E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7415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B5563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DE2AF5DB-BC67-6D1A-E6BD-55CCA79469C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x-none"/>
              <a:t>728-Fingal CYPSC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5958E4B-0901-4303-BF87-3733232E75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7AE13-83D1-A146-BC41-CBED75740B55}" type="datetime1">
              <a:rPr lang="en-US" altLang="en-US"/>
              <a:pPr>
                <a:defRPr/>
              </a:pPr>
              <a:t>7/6/26</a:t>
            </a:fld>
            <a:endParaRPr lang="en-US" altLang="en-US"/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8750BBD4-BBEC-41D6-1645-07D69991CA6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Exodea Europe Consulting</a:t>
            </a:r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9B776E59-FC81-F5BC-3449-0D7FC29A538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6456363"/>
            <a:ext cx="43037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03C5A19-046C-9D44-989E-15F8BA76F3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79C31F-9164-F33C-CAE2-54891CD770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 altLang="x-none"/>
              <a:t>728-Fingal CYPSC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6E7DA-0CD0-B031-8EB5-6D222C5CEFE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4255085-6E4E-4441-B7A3-A4F1249C2B85}" type="datetime1">
              <a:rPr lang="en-US" altLang="en-US"/>
              <a:pPr>
                <a:defRPr/>
              </a:pPr>
              <a:t>7/6/26</a:t>
            </a:fld>
            <a:endParaRPr lang="en-GB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126B078-0C31-7365-1B49-5E03599A64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99501A6-DE2D-BEFE-3468-BD3257F4F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ga-IE" altLang="en-US" noProof="0"/>
              <a:t>Click to edit Master text styles</a:t>
            </a:r>
          </a:p>
          <a:p>
            <a:pPr lvl="1"/>
            <a:r>
              <a:rPr lang="ga-IE" altLang="en-US" noProof="0"/>
              <a:t>Second level</a:t>
            </a:r>
          </a:p>
          <a:p>
            <a:pPr lvl="2"/>
            <a:r>
              <a:rPr lang="ga-IE" altLang="en-US" noProof="0"/>
              <a:t>Third level</a:t>
            </a:r>
          </a:p>
          <a:p>
            <a:pPr lvl="3"/>
            <a:r>
              <a:rPr lang="ga-IE" altLang="en-US" noProof="0"/>
              <a:t>Fourth level</a:t>
            </a:r>
          </a:p>
          <a:p>
            <a:pPr lvl="4"/>
            <a:r>
              <a:rPr lang="ga-IE" altLang="en-US" noProof="0"/>
              <a:t>Fifth level</a:t>
            </a:r>
            <a:endParaRPr lang="en-GB" alt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0E0DF-F4DF-9094-3764-AD5679FE16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Exodea Europe Consulting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5661C-30AF-4108-E9E6-BCDC735E9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98D49AF-754B-9B4B-99F5-3B312432919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8122FFB0-4B93-CE88-23FF-07241A79D9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3C60BB9E-759A-27C3-5CF0-E58A2FBE3C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85A5E7B3-BE4A-3C20-7D80-BB6DA394B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FA444FA5-8453-2C49-B525-5A11CF88F508}" type="slidenum">
              <a:rPr lang="en-GB" altLang="en-US" sz="1200" smtClean="0"/>
              <a:pPr/>
              <a:t>1</a:t>
            </a:fld>
            <a:endParaRPr lang="en-GB" altLang="en-US" sz="1200"/>
          </a:p>
        </p:txBody>
      </p:sp>
      <p:sp>
        <p:nvSpPr>
          <p:cNvPr id="6148" name="Date Placeholder 4">
            <a:extLst>
              <a:ext uri="{FF2B5EF4-FFF2-40B4-BE49-F238E27FC236}">
                <a16:creationId xmlns:a16="http://schemas.microsoft.com/office/drawing/2014/main" id="{07DD2917-BD4C-6A11-0AB3-44FDE62F5F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9728EF9E-5D6C-7B41-A0ED-17D33EEAFBCC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6149" name="Footer Placeholder 7">
            <a:extLst>
              <a:ext uri="{FF2B5EF4-FFF2-40B4-BE49-F238E27FC236}">
                <a16:creationId xmlns:a16="http://schemas.microsoft.com/office/drawing/2014/main" id="{89D5D1F6-4E8E-6658-39A2-F603CE4632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6150" name="Header Placeholder 8">
            <a:extLst>
              <a:ext uri="{FF2B5EF4-FFF2-40B4-BE49-F238E27FC236}">
                <a16:creationId xmlns:a16="http://schemas.microsoft.com/office/drawing/2014/main" id="{F4980B0B-7B10-953D-D4E2-34D772A8014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F4D0380B-DF84-A806-B9B8-74E3B09CB1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A0A1F38F-CF32-4006-DB16-A97E30CDFA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63CEAE48-C553-FD18-FCFB-34408C7E0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2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A26C8EEB-8929-B29B-9501-E92E31847F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90E04B47-0BEC-1787-4770-03FABCEA16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36E42E6C-625A-8701-9521-4F8571C77CB3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B177-1884-81CA-3CF3-71452257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EDFC7D8A-B1C0-BF93-2680-C74471EF4A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FFD4A861-3B15-CEF9-EAEF-C900A49D6A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3B56FECE-705D-6637-6364-A4CF6F00C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3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7D2E2511-6A44-E32E-AF63-9A3FA087B8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AFCE39CB-766D-C1FF-EDCF-982D17FA72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8A17A071-96C7-C5DC-1FCC-780103B843A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2501632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42B4-5B46-9990-DBB4-E18A55062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9EC45650-31A8-A26C-F1AA-10DFC8AB84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602A5EF3-9506-29C0-2B70-C1527C04E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59C82934-57DA-216D-B148-494B9D93C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4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9B082B07-E993-BEC2-1654-681A60DC7B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C274B2B5-5A34-74E6-5A26-2D96E5B42A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D768CE5A-7A41-0B25-F874-5FC370FC18D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172804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91E7-A90E-B0A6-F52C-52541CD0F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86547D4B-EF3D-9818-BAC9-2027B59B8B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E85BC30C-4E5A-12D2-E28A-015F0CE16B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B4E9EDAB-3671-4D1A-C7ED-757677DF3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5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3E340F42-7333-05BD-84CF-61C305B833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D405FA25-30CD-2492-F6C8-5766619ECB9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A38410ED-AB75-6E7C-C38E-63838C7E817F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3838387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E4620-AE3D-798F-A889-7B7B6276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C752A26E-5594-FE2C-7367-B133728FC6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28BC012F-B5F7-0B65-139F-9E864EE6DE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8B686131-05E3-93FB-7CF1-732ACEA14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6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4EDF82CA-9413-2057-0368-9DB64F7FA5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74CA8D16-D03E-8A44-59FC-2E2BF4867F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F7302BB2-E91A-F7B1-B202-F540DBC9237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2046236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DF157-4B13-9405-0FAA-7C05FD5A0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A7835987-802F-BC96-EDBC-60246FEC65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18A9D54F-26D4-F688-7A16-6736A62ADE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76A1BEAD-2578-81C1-F358-AEF7A2F8F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7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0EF80518-643A-D66F-DC98-A725D2B92F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92B046CC-3679-5D38-4C0A-DE73FB74B2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0CB0F476-325F-2262-4A0D-37C1AC4CEB7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4104198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26538-E5A2-8CAA-012E-923E604A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8D6DDAD6-5A5D-494D-841D-D70B0FDD4F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EF23FF0D-8A00-F73C-6CF9-55283ACA91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8C917AA5-29E8-2D60-9C06-84382E0E2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8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85854DF6-6B7A-3F1A-04EB-38D789F5E2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01A6340E-5933-8883-9FD7-984DA0D7C2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99F1B2A0-B482-0664-0CA1-F7CDEDF7BEE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2086525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E2541-E529-A572-BE22-9B40A7868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3304687E-C5E6-A7DD-D786-A35C19BB92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45587C13-95E3-3AE6-801B-71D4B8F069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20C61DF2-B9B6-E6B7-93EB-05125B6B0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9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0AE341ED-1FA4-0737-7431-7302145BB5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3AEC962D-9FB7-56EC-C7FB-73A917E2FF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5D8D24FC-4F2A-DAAE-D74B-595416A0398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16995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743F8-05AD-D6D3-907F-1B158F5ED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C6694FDB-E1F3-D67A-3962-ECD154DE34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D62AD18E-78DD-156F-C35E-778AECEBE6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4A913E95-3FFD-31E3-C39D-F341805F1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10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08C88E05-57B4-0A5C-B55B-A416AB5632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61DEA4EA-5C01-7A58-D888-C1A976B979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A4BB9517-2E4C-46F6-5902-FDD59FE528F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3453928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D72B1-6631-0783-2B6E-680476AA0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179CC2CA-BE8A-13ED-C552-DC81C8261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58EC6341-BBE3-308C-B83A-34CC643033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AF2E339F-222B-AC56-F160-8D71A7816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11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608BAB50-D539-225E-84CC-250414D5D8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850E5F28-93E0-DC82-FBA5-340DD18930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ECEDDA19-B809-9C99-3A61-333DC092AD2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824120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0EC7-FB4A-B079-C4D5-0539C8C2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9C5C9A4A-CAF0-67AA-988A-D8402AFA1D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DCFEB4E1-AEF1-B1B8-9417-C5DB84201F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E7DF6A49-C16B-A533-8F1C-77A8010B1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06546813-91CC-CD4A-AD06-7D5583B680CA}" type="slidenum">
              <a:rPr lang="en-GB" altLang="en-US" sz="1200" smtClean="0"/>
              <a:pPr/>
              <a:t>12</a:t>
            </a:fld>
            <a:endParaRPr lang="en-GB" altLang="en-US" sz="1200"/>
          </a:p>
        </p:txBody>
      </p:sp>
      <p:sp>
        <p:nvSpPr>
          <p:cNvPr id="8196" name="Date Placeholder 4">
            <a:extLst>
              <a:ext uri="{FF2B5EF4-FFF2-40B4-BE49-F238E27FC236}">
                <a16:creationId xmlns:a16="http://schemas.microsoft.com/office/drawing/2014/main" id="{0F51B1F5-B8CF-D030-2E1A-649434530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58D802A2-0659-F74C-9031-CA72E1F7D585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8197" name="Footer Placeholder 7">
            <a:extLst>
              <a:ext uri="{FF2B5EF4-FFF2-40B4-BE49-F238E27FC236}">
                <a16:creationId xmlns:a16="http://schemas.microsoft.com/office/drawing/2014/main" id="{F0B3077C-10A8-1595-1892-0A65A5AC53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8198" name="Header Placeholder 8">
            <a:extLst>
              <a:ext uri="{FF2B5EF4-FFF2-40B4-BE49-F238E27FC236}">
                <a16:creationId xmlns:a16="http://schemas.microsoft.com/office/drawing/2014/main" id="{AEBF6A02-ACFD-5A0B-93B7-AAD17BA9F8F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1848970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BA760-F30C-97C3-5900-B944A7871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EB2E6950-EF03-F1E5-B24C-96FA16B173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9F9034D0-73A4-9BE3-8EF8-535B575104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E4621178-36FE-F229-062D-7963E898D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FA444FA5-8453-2C49-B525-5A11CF88F508}" type="slidenum">
              <a:rPr lang="en-GB" altLang="en-US" sz="1200" smtClean="0"/>
              <a:pPr/>
              <a:t>13</a:t>
            </a:fld>
            <a:endParaRPr lang="en-GB" altLang="en-US" sz="1200"/>
          </a:p>
        </p:txBody>
      </p:sp>
      <p:sp>
        <p:nvSpPr>
          <p:cNvPr id="6148" name="Date Placeholder 4">
            <a:extLst>
              <a:ext uri="{FF2B5EF4-FFF2-40B4-BE49-F238E27FC236}">
                <a16:creationId xmlns:a16="http://schemas.microsoft.com/office/drawing/2014/main" id="{9F9A18F6-ABAC-2880-9CD1-50D355AD2A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9728EF9E-5D6C-7B41-A0ED-17D33EEAFBCC}" type="datetime1">
              <a:rPr lang="en-US" altLang="en-US" sz="1200" smtClean="0"/>
              <a:pPr/>
              <a:t>7/6/26</a:t>
            </a:fld>
            <a:endParaRPr lang="en-GB" altLang="en-US" sz="1200"/>
          </a:p>
        </p:txBody>
      </p:sp>
      <p:sp>
        <p:nvSpPr>
          <p:cNvPr id="6149" name="Footer Placeholder 7">
            <a:extLst>
              <a:ext uri="{FF2B5EF4-FFF2-40B4-BE49-F238E27FC236}">
                <a16:creationId xmlns:a16="http://schemas.microsoft.com/office/drawing/2014/main" id="{AFD7D244-F6EF-215F-5F75-472E7CBE4D4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Exodea Europe Consulting</a:t>
            </a:r>
          </a:p>
        </p:txBody>
      </p:sp>
      <p:sp>
        <p:nvSpPr>
          <p:cNvPr id="6150" name="Header Placeholder 8">
            <a:extLst>
              <a:ext uri="{FF2B5EF4-FFF2-40B4-BE49-F238E27FC236}">
                <a16:creationId xmlns:a16="http://schemas.microsoft.com/office/drawing/2014/main" id="{DE3AC5DE-514C-A78A-3B99-250EF4F47391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728-Fingal CYPSC</a:t>
            </a:r>
          </a:p>
        </p:txBody>
      </p:sp>
    </p:spTree>
    <p:extLst>
      <p:ext uri="{BB962C8B-B14F-4D97-AF65-F5344CB8AC3E}">
        <p14:creationId xmlns:p14="http://schemas.microsoft.com/office/powerpoint/2010/main" val="3755140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83FD7-8BC0-05F5-03A9-C4E3915C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39669-FB20-9A53-D2B9-F6062040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F0F79-1A9B-E054-9F29-44AF7B92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9E2C2-B629-DA47-BBC2-BE0D2B31A0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13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52E30-F0BE-9893-1155-B9987029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323FD-0F5E-0064-EEAF-DDA96911F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1431D-4C43-A277-526A-93CB2812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E9818-0E08-7349-A7F5-31DE633873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311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C361E-ECF3-0E36-E38D-017D2E49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B2D9F-8523-A798-DDA9-60FB1517C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E107B-C31B-245F-2EA1-398776AC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9CD97-FF50-484F-9D34-3D04573D116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886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9C0CD5-6AEA-2675-6978-49981B02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7C2B05-D5F2-8C30-C948-2AC846D1C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CB7D3E-ED4A-33F3-E2ED-53FF996F4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66C2B-1F0F-784D-9B10-291F50EFEE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392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8FFABBC-18F8-AE31-F066-1D124F65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F79C04-39E4-2CE7-E236-14BE4B965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F39D4F-4856-4853-9BFC-8418411C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10814-3DD5-244C-8A0E-13A8123BC7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43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6681435-4673-8F43-B1B1-42207F733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158C7C1-BF7E-17F5-0ED7-B9180C696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9B5ABE4-1FA4-213E-F92C-5014A461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18549-5487-824A-8E8D-2D3C703733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9651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0C0C972-BFE9-4CDA-91C3-0CF708A8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0ACFE28-30F4-4426-64F7-4447319A1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8CF873-0BE3-6A85-06C7-4053D0A5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85304-05B4-CF4C-866C-4AC5ED266A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544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DBDC4E-0C58-F1CF-C953-121898805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86DF83-A7C2-6461-9D29-1AA66619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C0593F-A862-EB97-40C0-F2FBD999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8449-02D9-BE4C-8215-04E35C40A1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993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ECA6265-3003-FD46-9D7B-9E1364F8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BCD714-5D07-49EF-7A29-70318478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117622-95E0-258A-5F03-4F990A4A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11D1-85BB-B044-ACF9-DE3EF6579F8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1624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C6C10-080E-051B-F779-B5EB80E8F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76AEB-1556-2431-D33F-DA3CA6D44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6D623-3063-F951-3092-C4AAFC87F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8EE6D-F1AA-8D4E-86AB-955CF10376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2990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B9E0F-29D3-7D5F-A9AE-F78965FD4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1B45C-418F-991C-D42E-778EA5D82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3D0CD-4CC3-DE1E-6C9E-139D4849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A5620-1765-1347-910C-BFD50AF4CAE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7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8839F1D-1EF6-7077-8A44-628BC9F217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A7ADB4D-86F9-01B2-D6D6-E2E256680D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/>
              <a:t>Click to edit Master text styles</a:t>
            </a:r>
          </a:p>
          <a:p>
            <a:pPr lvl="1"/>
            <a:r>
              <a:rPr lang="ga-IE" altLang="en-US"/>
              <a:t>Second level</a:t>
            </a:r>
          </a:p>
          <a:p>
            <a:pPr lvl="2"/>
            <a:r>
              <a:rPr lang="ga-IE" altLang="en-US"/>
              <a:t>Third level</a:t>
            </a:r>
          </a:p>
          <a:p>
            <a:pPr lvl="3"/>
            <a:r>
              <a:rPr lang="ga-IE" altLang="en-US"/>
              <a:t>Fourth level</a:t>
            </a:r>
          </a:p>
          <a:p>
            <a:pPr lvl="4"/>
            <a:r>
              <a:rPr lang="ga-IE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D234A-4CD0-849A-44E5-64E0E69FD4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Tahoma" pitchFamily="5" charset="0"/>
                <a:ea typeface="ＭＳ Ｐゴシック" pitchFamily="5" charset="-128"/>
                <a:cs typeface="ＭＳ Ｐゴシック" pitchFamily="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16574-40D5-E345-7839-3D81196BF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Tahoma" pitchFamily="5" charset="0"/>
                <a:ea typeface="ＭＳ Ｐゴシック" pitchFamily="5" charset="-128"/>
                <a:cs typeface="ＭＳ Ｐゴシック" pitchFamily="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FEA7-790C-C0CE-53D1-475356323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B2D4D86-80A6-A042-BE33-AB9E3237E9B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Number Placeholder 1">
            <a:extLst>
              <a:ext uri="{FF2B5EF4-FFF2-40B4-BE49-F238E27FC236}">
                <a16:creationId xmlns:a16="http://schemas.microsoft.com/office/drawing/2014/main" id="{DEDBFB7A-B625-0957-3D46-4EB48485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359FFC84-D3CB-964E-8D35-79C576510EBC}" type="slidenum">
              <a:rPr lang="en-GB" altLang="en-US" sz="1200" smtClean="0">
                <a:solidFill>
                  <a:srgbClr val="898989"/>
                </a:solidFill>
              </a:rPr>
              <a:pPr/>
              <a:t>1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7B731-6B99-1004-2D34-4DD66784B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0BD122-251C-58B4-C33C-4DA9625FD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5124" name="TextBox 4">
            <a:extLst>
              <a:ext uri="{FF2B5EF4-FFF2-40B4-BE49-F238E27FC236}">
                <a16:creationId xmlns:a16="http://schemas.microsoft.com/office/drawing/2014/main" id="{E4882B6E-6D0D-0EE3-9E62-5DDD138F9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pic>
        <p:nvPicPr>
          <p:cNvPr id="5126" name="Picture 11" descr="Standalone.png">
            <a:extLst>
              <a:ext uri="{FF2B5EF4-FFF2-40B4-BE49-F238E27FC236}">
                <a16:creationId xmlns:a16="http://schemas.microsoft.com/office/drawing/2014/main" id="{33EDF4E9-704F-3964-2E01-99498A71A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518" y="4451364"/>
            <a:ext cx="900000" cy="2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C6B832-2EDB-01A3-02D2-E5598E43D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100137"/>
            <a:ext cx="7772400" cy="521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21415-D3A1-8B83-6490-3CF25BA7C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999" y="1113866"/>
            <a:ext cx="5400000" cy="26666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079D5D0A-A579-D2A1-23BD-10B9B614F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C0C67BB3-3BF9-8725-F3F4-F1A71FA4A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Purpose of the Evaluation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CA59FD-8114-BA37-6B44-250F644F5CA8}"/>
              </a:ext>
            </a:extLst>
          </p:cNvPr>
          <p:cNvSpPr/>
          <p:nvPr/>
        </p:nvSpPr>
        <p:spPr>
          <a:xfrm>
            <a:off x="621792" y="123444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It?</a:t>
            </a:r>
            <a:endParaRPr lang="en-US" sz="1800" i="1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6C430CA-FD91-456B-9B2C-2E812999A085}"/>
              </a:ext>
            </a:extLst>
          </p:cNvPr>
          <p:cNvSpPr/>
          <p:nvPr/>
        </p:nvSpPr>
        <p:spPr>
          <a:xfrm>
            <a:off x="621792" y="1734312"/>
            <a:ext cx="3566160" cy="1439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high-level, early-stage evaluation of the Waterford Local Development Strategy (LDS) 2023–2027, reviewing the first two years of delivery under the LEADER Programme.</a:t>
            </a:r>
            <a:endParaRPr lang="en-US" sz="16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C40965A-D107-D8D6-3E55-70BAE671F116}"/>
              </a:ext>
            </a:extLst>
          </p:cNvPr>
          <p:cNvSpPr/>
          <p:nvPr/>
        </p:nvSpPr>
        <p:spPr>
          <a:xfrm>
            <a:off x="4828032" y="1234440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Now?</a:t>
            </a:r>
            <a:endParaRPr lang="en-US" sz="1800" i="1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EFA7318C-281F-9869-C5BE-ECA0AD469B69}"/>
              </a:ext>
            </a:extLst>
          </p:cNvPr>
          <p:cNvSpPr/>
          <p:nvPr/>
        </p:nvSpPr>
        <p:spPr>
          <a:xfrm>
            <a:off x="4828032" y="1693083"/>
            <a:ext cx="3566160" cy="12561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LDS specified reviews at two points – after two years and at programme end.  This review focuses on progress and delivery rather than long-term results.</a:t>
            </a:r>
            <a:endParaRPr lang="en-US" sz="1600" dirty="0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BD0B4422-1EBA-963C-C882-119E24EF3A64}"/>
              </a:ext>
            </a:extLst>
          </p:cNvPr>
          <p:cNvSpPr/>
          <p:nvPr/>
        </p:nvSpPr>
        <p:spPr>
          <a:xfrm>
            <a:off x="621792" y="3399363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It Cover?</a:t>
            </a:r>
            <a:endParaRPr lang="en-US" sz="1800" i="1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8808CBE4-54B3-5929-424A-2F40BCE75CD0}"/>
              </a:ext>
            </a:extLst>
          </p:cNvPr>
          <p:cNvSpPr/>
          <p:nvPr/>
        </p:nvSpPr>
        <p:spPr>
          <a:xfrm>
            <a:off x="621792" y="3828909"/>
            <a:ext cx="3566160" cy="1465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set-up, budget allocations, targeted calls, expressions of interest, project applications, stakeholder feedback, and recommendations for the remaining period.</a:t>
            </a:r>
            <a:endParaRPr lang="en-US" sz="1600" dirty="0"/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351235EF-2245-FED8-1E9E-29B0A87582A8}"/>
              </a:ext>
            </a:extLst>
          </p:cNvPr>
          <p:cNvSpPr/>
          <p:nvPr/>
        </p:nvSpPr>
        <p:spPr>
          <a:xfrm>
            <a:off x="4828032" y="3399363"/>
            <a:ext cx="35661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It For?</a:t>
            </a:r>
            <a:endParaRPr lang="en-US" sz="1800" i="1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62CDE992-1F00-B03C-FCBB-1C6B75383828}"/>
              </a:ext>
            </a:extLst>
          </p:cNvPr>
          <p:cNvSpPr/>
          <p:nvPr/>
        </p:nvSpPr>
        <p:spPr>
          <a:xfrm>
            <a:off x="4828032" y="3803377"/>
            <a:ext cx="3566160" cy="17433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Local Community Development Committee (LCDC), the Local Action Group (LAG), the Implementing Partner (Waterford LEADER Partnership CLG), and the Department of Rural and Community Development and the Gaeltacht.</a:t>
            </a:r>
            <a:endParaRPr lang="en-US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D3DA6C-043F-7DA6-1F5E-C2BC89CFB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304A0B-372A-8A89-C8BD-FFC248D92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0BC38330-9746-84AA-0126-867839152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B4A9-E17C-9D4C-D13E-28C317570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84FAFB3A-95AF-6102-3EAB-E087C209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B28731FC-CB9B-3177-D51C-C798FD940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Programme Budget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63CA2C-1334-0FC0-693B-D44C8B5D9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0AAE36-0FE6-45C8-5930-C60675902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E7ADB395-D57C-9CA5-E39B-9FF22E280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0E50F2-0346-2AE5-1512-6FBF00A4E2A6}"/>
              </a:ext>
            </a:extLst>
          </p:cNvPr>
          <p:cNvGrpSpPr/>
          <p:nvPr/>
        </p:nvGrpSpPr>
        <p:grpSpPr>
          <a:xfrm>
            <a:off x="418557" y="1151451"/>
            <a:ext cx="8306885" cy="1897380"/>
            <a:chOff x="457200" y="937260"/>
            <a:chExt cx="8306885" cy="189738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CB8C978-FB8C-45CB-01D8-E5AB73215112}"/>
                </a:ext>
              </a:extLst>
            </p:cNvPr>
            <p:cNvGrpSpPr/>
            <p:nvPr/>
          </p:nvGrpSpPr>
          <p:grpSpPr>
            <a:xfrm>
              <a:off x="457200" y="937260"/>
              <a:ext cx="3840480" cy="1874520"/>
              <a:chOff x="457200" y="937260"/>
              <a:chExt cx="3840480" cy="1874520"/>
            </a:xfrm>
          </p:grpSpPr>
          <p:sp>
            <p:nvSpPr>
              <p:cNvPr id="2" name="Shape 1">
                <a:extLst>
                  <a:ext uri="{FF2B5EF4-FFF2-40B4-BE49-F238E27FC236}">
                    <a16:creationId xmlns:a16="http://schemas.microsoft.com/office/drawing/2014/main" id="{D68BF303-EAC4-5F79-AEC1-682E88234F1E}"/>
                  </a:ext>
                </a:extLst>
              </p:cNvPr>
              <p:cNvSpPr/>
              <p:nvPr/>
            </p:nvSpPr>
            <p:spPr>
              <a:xfrm>
                <a:off x="457200" y="937260"/>
                <a:ext cx="3840480" cy="1874520"/>
              </a:xfrm>
              <a:prstGeom prst="roundRect">
                <a:avLst>
                  <a:gd name="adj" fmla="val 4878"/>
                </a:avLst>
              </a:prstGeom>
              <a:solidFill>
                <a:srgbClr val="39999B"/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" name="Text 2">
                <a:extLst>
                  <a:ext uri="{FF2B5EF4-FFF2-40B4-BE49-F238E27FC236}">
                    <a16:creationId xmlns:a16="http://schemas.microsoft.com/office/drawing/2014/main" id="{3A45D5F4-D99D-9B20-3FFF-ACBF6107E0A1}"/>
                  </a:ext>
                </a:extLst>
              </p:cNvPr>
              <p:cNvSpPr/>
              <p:nvPr/>
            </p:nvSpPr>
            <p:spPr>
              <a:xfrm>
                <a:off x="548640" y="1051559"/>
                <a:ext cx="3657600" cy="822961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b="1" dirty="0">
                    <a:solidFill>
                      <a:schemeClr val="bg1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€6,338,235</a:t>
                </a:r>
              </a:p>
              <a:p>
                <a:pPr marL="0" indent="0" algn="ctr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-120"/>
                  </a:rPr>
                  <a:t>Project Budget €4,569,308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 3">
                <a:extLst>
                  <a:ext uri="{FF2B5EF4-FFF2-40B4-BE49-F238E27FC236}">
                    <a16:creationId xmlns:a16="http://schemas.microsoft.com/office/drawing/2014/main" id="{BB1424A3-6939-B76C-6D96-463906B25C4D}"/>
                  </a:ext>
                </a:extLst>
              </p:cNvPr>
              <p:cNvSpPr/>
              <p:nvPr/>
            </p:nvSpPr>
            <p:spPr>
              <a:xfrm>
                <a:off x="548640" y="1874520"/>
                <a:ext cx="3657600" cy="8229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itchFamily="34" charset="-122"/>
                    <a:cs typeface="Arial" panose="020B0604020202020204" pitchFamily="34" charset="0"/>
                  </a:rPr>
                  <a:t>Total Waterford allocation</a:t>
                </a: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itchFamily="34" charset="-122"/>
                    <a:cs typeface="Arial" panose="020B0604020202020204" pitchFamily="34" charset="0"/>
                  </a:rPr>
                  <a:t>2023–2027 LEADER Programme</a:t>
                </a: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itchFamily="34" charset="-122"/>
                    <a:cs typeface="Arial" panose="020B0604020202020204" pitchFamily="34" charset="0"/>
                  </a:rPr>
                  <a:t>13</a:t>
                </a:r>
                <a:r>
                  <a:rPr lang="en-US" sz="1400" b="1" baseline="30000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itchFamily="34" charset="-122"/>
                    <a:cs typeface="Arial" panose="020B0604020202020204" pitchFamily="34" charset="0"/>
                  </a:rPr>
                  <a:t>th</a:t>
                </a:r>
                <a:r>
                  <a:rPr lang="en-US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itchFamily="34" charset="-122"/>
                    <a:cs typeface="Arial" panose="020B0604020202020204" pitchFamily="34" charset="0"/>
                  </a:rPr>
                  <a:t> of 26 county allocations</a:t>
                </a:r>
                <a:endPara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69ADBE0-9B4C-71E8-DE0E-B25C1D4FE2D6}"/>
                </a:ext>
              </a:extLst>
            </p:cNvPr>
            <p:cNvGrpSpPr/>
            <p:nvPr/>
          </p:nvGrpSpPr>
          <p:grpSpPr>
            <a:xfrm>
              <a:off x="4557845" y="960120"/>
              <a:ext cx="1280160" cy="1874520"/>
              <a:chOff x="4754880" y="960120"/>
              <a:chExt cx="1280160" cy="1874520"/>
            </a:xfrm>
          </p:grpSpPr>
          <p:sp>
            <p:nvSpPr>
              <p:cNvPr id="16" name="Shape 4">
                <a:extLst>
                  <a:ext uri="{FF2B5EF4-FFF2-40B4-BE49-F238E27FC236}">
                    <a16:creationId xmlns:a16="http://schemas.microsoft.com/office/drawing/2014/main" id="{FF9D6CF9-2B27-16EB-C331-2898E4E1A7C9}"/>
                  </a:ext>
                </a:extLst>
              </p:cNvPr>
              <p:cNvSpPr/>
              <p:nvPr/>
            </p:nvSpPr>
            <p:spPr>
              <a:xfrm>
                <a:off x="4754880" y="960120"/>
                <a:ext cx="1280160" cy="1874520"/>
              </a:xfrm>
              <a:prstGeom prst="roundRect">
                <a:avLst>
                  <a:gd name="adj" fmla="val 5714"/>
                </a:avLst>
              </a:prstGeom>
              <a:solidFill>
                <a:srgbClr val="52B788">
                  <a:alpha val="25000"/>
                </a:srgbClr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 5">
                <a:extLst>
                  <a:ext uri="{FF2B5EF4-FFF2-40B4-BE49-F238E27FC236}">
                    <a16:creationId xmlns:a16="http://schemas.microsoft.com/office/drawing/2014/main" id="{0F2C1F91-E21B-B1B0-57CD-F76CE5B23041}"/>
                  </a:ext>
                </a:extLst>
              </p:cNvPr>
              <p:cNvSpPr/>
              <p:nvPr/>
            </p:nvSpPr>
            <p:spPr>
              <a:xfrm>
                <a:off x="4754880" y="1120140"/>
                <a:ext cx="1280160" cy="5943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600" b="1" dirty="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65%</a:t>
                </a:r>
                <a:endParaRPr lang="en-US" sz="26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Text 6">
                <a:extLst>
                  <a:ext uri="{FF2B5EF4-FFF2-40B4-BE49-F238E27FC236}">
                    <a16:creationId xmlns:a16="http://schemas.microsoft.com/office/drawing/2014/main" id="{F052576B-9C48-C64B-1312-C1C1E7AB4D32}"/>
                  </a:ext>
                </a:extLst>
              </p:cNvPr>
              <p:cNvSpPr/>
              <p:nvPr/>
            </p:nvSpPr>
            <p:spPr>
              <a:xfrm>
                <a:off x="4754880" y="1714500"/>
                <a:ext cx="1280160" cy="54864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accent3">
                        <a:lumMod val="75000"/>
                      </a:schemeClr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Theme 1</a:t>
                </a:r>
                <a:endParaRPr lang="en-US" sz="1400" b="1" dirty="0">
                  <a:solidFill>
                    <a:schemeClr val="accent3">
                      <a:lumMod val="75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accent3">
                        <a:lumMod val="75000"/>
                      </a:schemeClr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Economic Development</a:t>
                </a:r>
                <a:endParaRPr lang="en-US" sz="1400" b="1" dirty="0">
                  <a:solidFill>
                    <a:schemeClr val="accent3">
                      <a:lumMod val="75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</p:txBody>
          </p:sp>
          <p:sp>
            <p:nvSpPr>
              <p:cNvPr id="19" name="Text 7">
                <a:extLst>
                  <a:ext uri="{FF2B5EF4-FFF2-40B4-BE49-F238E27FC236}">
                    <a16:creationId xmlns:a16="http://schemas.microsoft.com/office/drawing/2014/main" id="{88A6D748-6599-CAC7-A41C-2652995A4AE2}"/>
                  </a:ext>
                </a:extLst>
              </p:cNvPr>
              <p:cNvSpPr/>
              <p:nvPr/>
            </p:nvSpPr>
            <p:spPr>
              <a:xfrm>
                <a:off x="4754880" y="2331720"/>
                <a:ext cx="1280160" cy="38404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€2,970,717</a:t>
                </a:r>
                <a:endParaRPr lang="en-US" sz="14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C931A96-656B-2F21-85BE-B1A5EE6BCB4F}"/>
                </a:ext>
              </a:extLst>
            </p:cNvPr>
            <p:cNvGrpSpPr/>
            <p:nvPr/>
          </p:nvGrpSpPr>
          <p:grpSpPr>
            <a:xfrm>
              <a:off x="6020885" y="960120"/>
              <a:ext cx="1280160" cy="1874520"/>
              <a:chOff x="6217920" y="960120"/>
              <a:chExt cx="1280160" cy="1874520"/>
            </a:xfrm>
          </p:grpSpPr>
          <p:sp>
            <p:nvSpPr>
              <p:cNvPr id="20" name="Shape 8">
                <a:extLst>
                  <a:ext uri="{FF2B5EF4-FFF2-40B4-BE49-F238E27FC236}">
                    <a16:creationId xmlns:a16="http://schemas.microsoft.com/office/drawing/2014/main" id="{F135B2FC-61A0-E72B-EE79-D0EC878411D4}"/>
                  </a:ext>
                </a:extLst>
              </p:cNvPr>
              <p:cNvSpPr/>
              <p:nvPr/>
            </p:nvSpPr>
            <p:spPr>
              <a:xfrm>
                <a:off x="6217920" y="960120"/>
                <a:ext cx="1280160" cy="1874520"/>
              </a:xfrm>
              <a:prstGeom prst="roundRect">
                <a:avLst>
                  <a:gd name="adj" fmla="val 5714"/>
                </a:avLst>
              </a:prstGeom>
              <a:solidFill>
                <a:srgbClr val="4EA8DE">
                  <a:alpha val="24706"/>
                </a:srgbClr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1" name="Text 9">
                <a:extLst>
                  <a:ext uri="{FF2B5EF4-FFF2-40B4-BE49-F238E27FC236}">
                    <a16:creationId xmlns:a16="http://schemas.microsoft.com/office/drawing/2014/main" id="{97473403-2A30-70EE-5DF5-ED9312EE45EA}"/>
                  </a:ext>
                </a:extLst>
              </p:cNvPr>
              <p:cNvSpPr/>
              <p:nvPr/>
            </p:nvSpPr>
            <p:spPr>
              <a:xfrm>
                <a:off x="6217920" y="1143000"/>
                <a:ext cx="1280160" cy="5943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600" b="1" dirty="0">
                    <a:solidFill>
                      <a:schemeClr val="tx2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22%</a:t>
                </a:r>
                <a:endParaRPr lang="en-US" sz="26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2" name="Text 10">
                <a:extLst>
                  <a:ext uri="{FF2B5EF4-FFF2-40B4-BE49-F238E27FC236}">
                    <a16:creationId xmlns:a16="http://schemas.microsoft.com/office/drawing/2014/main" id="{2D618F33-6E7B-6488-CF51-27E52DAE306A}"/>
                  </a:ext>
                </a:extLst>
              </p:cNvPr>
              <p:cNvSpPr/>
              <p:nvPr/>
            </p:nvSpPr>
            <p:spPr>
              <a:xfrm>
                <a:off x="6217920" y="1737360"/>
                <a:ext cx="1280160" cy="54864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2B3576"/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Theme 2</a:t>
                </a:r>
                <a:endParaRPr lang="en-US" sz="1400" b="1" dirty="0">
                  <a:solidFill>
                    <a:srgbClr val="2B3576"/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2B3576"/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Rural Infrastructure</a:t>
                </a:r>
                <a:endParaRPr lang="en-US" sz="1400" b="1" dirty="0">
                  <a:solidFill>
                    <a:srgbClr val="2B3576"/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</p:txBody>
          </p:sp>
          <p:sp>
            <p:nvSpPr>
              <p:cNvPr id="23" name="Text 11">
                <a:extLst>
                  <a:ext uri="{FF2B5EF4-FFF2-40B4-BE49-F238E27FC236}">
                    <a16:creationId xmlns:a16="http://schemas.microsoft.com/office/drawing/2014/main" id="{A0219A4B-7FFD-314F-4C2C-50439FC7380D}"/>
                  </a:ext>
                </a:extLst>
              </p:cNvPr>
              <p:cNvSpPr/>
              <p:nvPr/>
            </p:nvSpPr>
            <p:spPr>
              <a:xfrm>
                <a:off x="6217920" y="2331720"/>
                <a:ext cx="1280160" cy="38404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dirty="0">
                    <a:solidFill>
                      <a:srgbClr val="2B3576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€1,005,633</a:t>
                </a:r>
                <a:endParaRPr lang="en-US" sz="1400" dirty="0">
                  <a:solidFill>
                    <a:srgbClr val="2B3576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75E05F8-F53A-7B5D-235B-F108A5387967}"/>
                </a:ext>
              </a:extLst>
            </p:cNvPr>
            <p:cNvGrpSpPr/>
            <p:nvPr/>
          </p:nvGrpSpPr>
          <p:grpSpPr>
            <a:xfrm>
              <a:off x="7483925" y="960120"/>
              <a:ext cx="1280160" cy="1874520"/>
              <a:chOff x="7680960" y="960120"/>
              <a:chExt cx="1280160" cy="1874520"/>
            </a:xfrm>
          </p:grpSpPr>
          <p:sp>
            <p:nvSpPr>
              <p:cNvPr id="24" name="Shape 12">
                <a:extLst>
                  <a:ext uri="{FF2B5EF4-FFF2-40B4-BE49-F238E27FC236}">
                    <a16:creationId xmlns:a16="http://schemas.microsoft.com/office/drawing/2014/main" id="{79F1AB85-B07D-7CB7-DFAB-553CCB2514FC}"/>
                  </a:ext>
                </a:extLst>
              </p:cNvPr>
              <p:cNvSpPr/>
              <p:nvPr/>
            </p:nvSpPr>
            <p:spPr>
              <a:xfrm>
                <a:off x="7680960" y="960120"/>
                <a:ext cx="1280160" cy="1874520"/>
              </a:xfrm>
              <a:prstGeom prst="roundRect">
                <a:avLst>
                  <a:gd name="adj" fmla="val 5714"/>
                </a:avLst>
              </a:prstGeom>
              <a:solidFill>
                <a:srgbClr val="FBD38D">
                  <a:alpha val="25098"/>
                </a:srgbClr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5" name="Text 13">
                <a:extLst>
                  <a:ext uri="{FF2B5EF4-FFF2-40B4-BE49-F238E27FC236}">
                    <a16:creationId xmlns:a16="http://schemas.microsoft.com/office/drawing/2014/main" id="{5E97F585-3574-447A-A2F5-13FED2CBCDD4}"/>
                  </a:ext>
                </a:extLst>
              </p:cNvPr>
              <p:cNvSpPr/>
              <p:nvPr/>
            </p:nvSpPr>
            <p:spPr>
              <a:xfrm>
                <a:off x="7680960" y="1143000"/>
                <a:ext cx="1280160" cy="59436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600" b="1" dirty="0">
                    <a:solidFill>
                      <a:schemeClr val="accent6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13%</a:t>
                </a:r>
                <a:endParaRPr lang="en-US" sz="2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6" name="Text 14">
                <a:extLst>
                  <a:ext uri="{FF2B5EF4-FFF2-40B4-BE49-F238E27FC236}">
                    <a16:creationId xmlns:a16="http://schemas.microsoft.com/office/drawing/2014/main" id="{E8E0DA94-FA7B-6217-830C-FB36F2DF8D2D}"/>
                  </a:ext>
                </a:extLst>
              </p:cNvPr>
              <p:cNvSpPr/>
              <p:nvPr/>
            </p:nvSpPr>
            <p:spPr>
              <a:xfrm>
                <a:off x="7680960" y="1737360"/>
                <a:ext cx="1280160" cy="54864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accent6">
                        <a:lumMod val="75000"/>
                      </a:schemeClr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Theme 3</a:t>
                </a:r>
                <a:endParaRPr lang="en-US" sz="1400" b="1" dirty="0">
                  <a:solidFill>
                    <a:schemeClr val="accent6">
                      <a:lumMod val="75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400" b="1" dirty="0">
                    <a:solidFill>
                      <a:schemeClr val="accent6">
                        <a:lumMod val="75000"/>
                      </a:schemeClr>
                    </a:solidFill>
                    <a:latin typeface="Arial Narrow" panose="020B0604020202020204" pitchFamily="34" charset="0"/>
                    <a:ea typeface="Arial" pitchFamily="34" charset="-122"/>
                    <a:cs typeface="Arial Narrow" panose="020B0604020202020204" pitchFamily="34" charset="0"/>
                  </a:rPr>
                  <a:t>Environment</a:t>
                </a:r>
                <a:endParaRPr lang="en-US" sz="1400" b="1" dirty="0">
                  <a:solidFill>
                    <a:schemeClr val="accent6">
                      <a:lumMod val="75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</p:txBody>
          </p:sp>
          <p:sp>
            <p:nvSpPr>
              <p:cNvPr id="27" name="Text 15">
                <a:extLst>
                  <a:ext uri="{FF2B5EF4-FFF2-40B4-BE49-F238E27FC236}">
                    <a16:creationId xmlns:a16="http://schemas.microsoft.com/office/drawing/2014/main" id="{A577D1CB-2E10-3815-4DAD-BF9D689A11E8}"/>
                  </a:ext>
                </a:extLst>
              </p:cNvPr>
              <p:cNvSpPr/>
              <p:nvPr/>
            </p:nvSpPr>
            <p:spPr>
              <a:xfrm>
                <a:off x="7680960" y="2331720"/>
                <a:ext cx="1280160" cy="38404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accent6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€592,958</a:t>
                </a:r>
                <a:endParaRPr lang="en-US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33" name="Text 16">
            <a:extLst>
              <a:ext uri="{FF2B5EF4-FFF2-40B4-BE49-F238E27FC236}">
                <a16:creationId xmlns:a16="http://schemas.microsoft.com/office/drawing/2014/main" id="{214F6D7C-EA24-2049-393E-60E2E000F0EA}"/>
              </a:ext>
            </a:extLst>
          </p:cNvPr>
          <p:cNvSpPr/>
          <p:nvPr/>
        </p:nvSpPr>
        <p:spPr>
          <a:xfrm>
            <a:off x="381000" y="368221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999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LEADER budget trend (€ million total)</a:t>
            </a:r>
            <a:endParaRPr lang="en-US" sz="1600" b="1" dirty="0">
              <a:solidFill>
                <a:srgbClr val="39999B"/>
              </a:solidFill>
            </a:endParaRPr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828EC3FF-DF38-2BB1-ACE1-3674E5868F35}"/>
              </a:ext>
            </a:extLst>
          </p:cNvPr>
          <p:cNvSpPr/>
          <p:nvPr/>
        </p:nvSpPr>
        <p:spPr>
          <a:xfrm>
            <a:off x="5292080" y="4134840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999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2007–2013   €425M</a:t>
            </a:r>
            <a:endParaRPr lang="en-US" sz="1400" b="1" dirty="0">
              <a:solidFill>
                <a:srgbClr val="39999B"/>
              </a:solidFill>
            </a:endParaRP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9545F8DE-3460-EF73-ED87-DED8DB9BA3F4}"/>
              </a:ext>
            </a:extLst>
          </p:cNvPr>
          <p:cNvSpPr/>
          <p:nvPr/>
        </p:nvSpPr>
        <p:spPr>
          <a:xfrm>
            <a:off x="3342844" y="4592040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999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2016–2020   €250M</a:t>
            </a:r>
            <a:endParaRPr lang="en-US" sz="1400" b="1" dirty="0">
              <a:solidFill>
                <a:srgbClr val="39999B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9E4DA49-0B17-4BD8-BB22-31CF857A9C02}"/>
              </a:ext>
            </a:extLst>
          </p:cNvPr>
          <p:cNvGrpSpPr/>
          <p:nvPr/>
        </p:nvGrpSpPr>
        <p:grpSpPr>
          <a:xfrm>
            <a:off x="457200" y="4134840"/>
            <a:ext cx="4834880" cy="1261872"/>
            <a:chOff x="457200" y="4134840"/>
            <a:chExt cx="3657600" cy="1261872"/>
          </a:xfrm>
        </p:grpSpPr>
        <p:sp>
          <p:nvSpPr>
            <p:cNvPr id="34" name="Shape 17">
              <a:extLst>
                <a:ext uri="{FF2B5EF4-FFF2-40B4-BE49-F238E27FC236}">
                  <a16:creationId xmlns:a16="http://schemas.microsoft.com/office/drawing/2014/main" id="{936735BB-253B-D0E9-AC20-18104C202A3A}"/>
                </a:ext>
              </a:extLst>
            </p:cNvPr>
            <p:cNvSpPr/>
            <p:nvPr/>
          </p:nvSpPr>
          <p:spPr>
            <a:xfrm>
              <a:off x="457200" y="4134840"/>
              <a:ext cx="3657600" cy="347472"/>
            </a:xfrm>
            <a:prstGeom prst="rect">
              <a:avLst/>
            </a:prstGeom>
            <a:solidFill>
              <a:srgbClr val="4B9560"/>
            </a:solidFill>
            <a:ln w="12700">
              <a:solidFill>
                <a:srgbClr val="4B9560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Shape 19">
              <a:extLst>
                <a:ext uri="{FF2B5EF4-FFF2-40B4-BE49-F238E27FC236}">
                  <a16:creationId xmlns:a16="http://schemas.microsoft.com/office/drawing/2014/main" id="{BE46F4C7-7098-20F6-AB43-6AB5A584F230}"/>
                </a:ext>
              </a:extLst>
            </p:cNvPr>
            <p:cNvSpPr/>
            <p:nvPr/>
          </p:nvSpPr>
          <p:spPr>
            <a:xfrm>
              <a:off x="457200" y="4592040"/>
              <a:ext cx="2151529" cy="347472"/>
            </a:xfrm>
            <a:prstGeom prst="rect">
              <a:avLst/>
            </a:prstGeom>
            <a:solidFill>
              <a:srgbClr val="52B788"/>
            </a:solidFill>
            <a:ln w="12700">
              <a:solidFill>
                <a:srgbClr val="52B78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Shape 21">
              <a:extLst>
                <a:ext uri="{FF2B5EF4-FFF2-40B4-BE49-F238E27FC236}">
                  <a16:creationId xmlns:a16="http://schemas.microsoft.com/office/drawing/2014/main" id="{8CAD2682-4AC9-AEFF-3F8E-93BDD6C5B91C}"/>
                </a:ext>
              </a:extLst>
            </p:cNvPr>
            <p:cNvSpPr/>
            <p:nvPr/>
          </p:nvSpPr>
          <p:spPr>
            <a:xfrm>
              <a:off x="457200" y="5049240"/>
              <a:ext cx="1549101" cy="347472"/>
            </a:xfrm>
            <a:prstGeom prst="rect">
              <a:avLst/>
            </a:prstGeom>
            <a:solidFill>
              <a:srgbClr val="C00000"/>
            </a:solidFill>
            <a:ln w="12700">
              <a:solidFill>
                <a:srgbClr val="FBD38D"/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39" name="Text 22">
            <a:extLst>
              <a:ext uri="{FF2B5EF4-FFF2-40B4-BE49-F238E27FC236}">
                <a16:creationId xmlns:a16="http://schemas.microsoft.com/office/drawing/2014/main" id="{C301D83E-B84B-6181-262C-DF4CAD38CDAE}"/>
              </a:ext>
            </a:extLst>
          </p:cNvPr>
          <p:cNvSpPr/>
          <p:nvPr/>
        </p:nvSpPr>
        <p:spPr>
          <a:xfrm>
            <a:off x="2577548" y="5042386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2023–2027   €180M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493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E5338-124F-E79B-B6BF-1BD561618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9F58DC4C-F4B4-3FD0-5EBB-ED458478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8D551C93-24A4-5DE4-FFD8-F43E4E9CC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Budget Allocations 2024 and 2025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7EDE51-C46D-7B6E-886B-54879AB3A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4FE25C-1298-3FB4-897D-65E0348EB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818A2B7-502B-F9F0-D210-E8AA05C12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1CB041E-40DA-E2F5-0E33-E2B34FBFF5D1}"/>
              </a:ext>
            </a:extLst>
          </p:cNvPr>
          <p:cNvGrpSpPr/>
          <p:nvPr/>
        </p:nvGrpSpPr>
        <p:grpSpPr>
          <a:xfrm>
            <a:off x="365760" y="1484784"/>
            <a:ext cx="8412480" cy="1188720"/>
            <a:chOff x="365760" y="914400"/>
            <a:chExt cx="8412480" cy="1188720"/>
          </a:xfrm>
        </p:grpSpPr>
        <p:sp>
          <p:nvSpPr>
            <p:cNvPr id="4" name="Shape 1">
              <a:extLst>
                <a:ext uri="{FF2B5EF4-FFF2-40B4-BE49-F238E27FC236}">
                  <a16:creationId xmlns:a16="http://schemas.microsoft.com/office/drawing/2014/main" id="{926DECE4-4E17-EBB2-6420-5E651546560F}"/>
                </a:ext>
              </a:extLst>
            </p:cNvPr>
            <p:cNvSpPr/>
            <p:nvPr/>
          </p:nvSpPr>
          <p:spPr>
            <a:xfrm>
              <a:off x="365760" y="914400"/>
              <a:ext cx="2651760" cy="1188720"/>
            </a:xfrm>
            <a:prstGeom prst="roundRect">
              <a:avLst>
                <a:gd name="adj" fmla="val 6154"/>
              </a:avLst>
            </a:prstGeom>
            <a:solidFill>
              <a:srgbClr val="52BB88">
                <a:alpha val="25098"/>
              </a:srgbClr>
            </a:solidFill>
            <a:ln w="19050">
              <a:noFill/>
              <a:prstDash val="solid"/>
            </a:ln>
            <a:effectLst>
              <a:outerShdw blurRad="101600" dist="381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" name="Text 2">
              <a:extLst>
                <a:ext uri="{FF2B5EF4-FFF2-40B4-BE49-F238E27FC236}">
                  <a16:creationId xmlns:a16="http://schemas.microsoft.com/office/drawing/2014/main" id="{0D887134-C943-EA12-A2A6-79C747C5F571}"/>
                </a:ext>
              </a:extLst>
            </p:cNvPr>
            <p:cNvSpPr/>
            <p:nvPr/>
          </p:nvSpPr>
          <p:spPr>
            <a:xfrm>
              <a:off x="457200" y="987552"/>
              <a:ext cx="246888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€1,097,178</a:t>
              </a:r>
              <a:endParaRPr lang="en-US" sz="2200" dirty="0">
                <a:solidFill>
                  <a:srgbClr val="00B050"/>
                </a:solidFill>
              </a:endParaRPr>
            </a:p>
          </p:txBody>
        </p:sp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FC13ABB1-8344-5230-FC12-BED552C49823}"/>
                </a:ext>
              </a:extLst>
            </p:cNvPr>
            <p:cNvSpPr/>
            <p:nvPr/>
          </p:nvSpPr>
          <p:spPr>
            <a:xfrm>
              <a:off x="457200" y="1508760"/>
              <a:ext cx="2468880" cy="5303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Allocated in 2024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24% of total LDS budget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A9BDAD1B-AB53-E601-9114-FB6DBA5D405C}"/>
                </a:ext>
              </a:extLst>
            </p:cNvPr>
            <p:cNvSpPr/>
            <p:nvPr/>
          </p:nvSpPr>
          <p:spPr>
            <a:xfrm>
              <a:off x="3246120" y="914400"/>
              <a:ext cx="2651760" cy="1188720"/>
            </a:xfrm>
            <a:prstGeom prst="roundRect">
              <a:avLst>
                <a:gd name="adj" fmla="val 6154"/>
              </a:avLst>
            </a:prstGeom>
            <a:solidFill>
              <a:srgbClr val="4EA8DE">
                <a:alpha val="25098"/>
              </a:srgbClr>
            </a:solidFill>
            <a:ln w="19050">
              <a:noFill/>
              <a:prstDash val="solid"/>
            </a:ln>
            <a:effectLst>
              <a:outerShdw blurRad="101600" dist="381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68405900-8A8E-3E4C-3EFB-C028EBD411DF}"/>
                </a:ext>
              </a:extLst>
            </p:cNvPr>
            <p:cNvSpPr/>
            <p:nvPr/>
          </p:nvSpPr>
          <p:spPr>
            <a:xfrm>
              <a:off x="3337560" y="987552"/>
              <a:ext cx="246888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70C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€981,828</a:t>
              </a:r>
              <a:endParaRPr lang="en-US" sz="2200" dirty="0">
                <a:solidFill>
                  <a:srgbClr val="0070C0"/>
                </a:solidFill>
              </a:endParaRPr>
            </a:p>
          </p:txBody>
        </p:sp>
        <p:sp>
          <p:nvSpPr>
            <p:cNvPr id="9" name="Text 6">
              <a:extLst>
                <a:ext uri="{FF2B5EF4-FFF2-40B4-BE49-F238E27FC236}">
                  <a16:creationId xmlns:a16="http://schemas.microsoft.com/office/drawing/2014/main" id="{83381801-8D1E-5EA5-632D-D12730B6EAE4}"/>
                </a:ext>
              </a:extLst>
            </p:cNvPr>
            <p:cNvSpPr/>
            <p:nvPr/>
          </p:nvSpPr>
          <p:spPr>
            <a:xfrm>
              <a:off x="3337560" y="1508760"/>
              <a:ext cx="2468880" cy="5303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Allocated in 2025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21.5% of total LDS budget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  <p:sp>
          <p:nvSpPr>
            <p:cNvPr id="10" name="Shape 7">
              <a:extLst>
                <a:ext uri="{FF2B5EF4-FFF2-40B4-BE49-F238E27FC236}">
                  <a16:creationId xmlns:a16="http://schemas.microsoft.com/office/drawing/2014/main" id="{973E693E-B920-9382-47B7-DA1A4FB5DC85}"/>
                </a:ext>
              </a:extLst>
            </p:cNvPr>
            <p:cNvSpPr/>
            <p:nvPr/>
          </p:nvSpPr>
          <p:spPr>
            <a:xfrm>
              <a:off x="6126480" y="914400"/>
              <a:ext cx="2651760" cy="1188720"/>
            </a:xfrm>
            <a:prstGeom prst="roundRect">
              <a:avLst>
                <a:gd name="adj" fmla="val 6154"/>
              </a:avLst>
            </a:prstGeom>
            <a:solidFill>
              <a:srgbClr val="FBD38D">
                <a:alpha val="25098"/>
              </a:srgbClr>
            </a:solidFill>
            <a:ln w="19050">
              <a:noFill/>
              <a:prstDash val="solid"/>
            </a:ln>
            <a:effectLst>
              <a:outerShdw blurRad="101600" dist="381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 8">
              <a:extLst>
                <a:ext uri="{FF2B5EF4-FFF2-40B4-BE49-F238E27FC236}">
                  <a16:creationId xmlns:a16="http://schemas.microsoft.com/office/drawing/2014/main" id="{2D13CA72-0DE8-637C-BCEE-94469F4A7E90}"/>
                </a:ext>
              </a:extLst>
            </p:cNvPr>
            <p:cNvSpPr/>
            <p:nvPr/>
          </p:nvSpPr>
          <p:spPr>
            <a:xfrm>
              <a:off x="6217920" y="987552"/>
              <a:ext cx="246888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chemeClr val="accent6">
                      <a:lumMod val="7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€2,079,006</a:t>
              </a:r>
              <a:endParaRPr lang="en-US" sz="2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1" name="Text 9">
              <a:extLst>
                <a:ext uri="{FF2B5EF4-FFF2-40B4-BE49-F238E27FC236}">
                  <a16:creationId xmlns:a16="http://schemas.microsoft.com/office/drawing/2014/main" id="{71E5338E-7450-B17F-A744-69D615F9DCC8}"/>
                </a:ext>
              </a:extLst>
            </p:cNvPr>
            <p:cNvSpPr/>
            <p:nvPr/>
          </p:nvSpPr>
          <p:spPr>
            <a:xfrm>
              <a:off x="6217920" y="1508760"/>
              <a:ext cx="2468880" cy="5303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Cumulative 2024–25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374151"/>
                  </a:solidFill>
                  <a:latin typeface="Arial Narrow" panose="020B0604020202020204" pitchFamily="34" charset="0"/>
                  <a:ea typeface="Arial" pitchFamily="34" charset="-122"/>
                  <a:cs typeface="Arial Narrow" panose="020B0604020202020204" pitchFamily="34" charset="0"/>
                </a:rPr>
                <a:t>Across 8 of 11 strategic actions</a:t>
              </a:r>
              <a:endParaRPr lang="en-US" sz="1400" b="1" dirty="0">
                <a:latin typeface="Arial Narrow" panose="020B0604020202020204" pitchFamily="34" charset="0"/>
                <a:cs typeface="Arial Narrow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805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B3070-231E-C6A0-7897-C253F8620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406209EF-BC53-A82D-EE14-95787A58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DAAC9999-8482-537F-F8C2-FB76F50AF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Targeted Calls Summary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6C6BC-74F5-B575-9588-0620DBB48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D5226A-409C-2B7B-E720-497D83CDE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512C15C8-51E8-FC95-3F40-AC72B75B2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FDEFC5-726F-EE13-E840-92715CF5D88D}"/>
              </a:ext>
            </a:extLst>
          </p:cNvPr>
          <p:cNvSpPr txBox="1"/>
          <p:nvPr/>
        </p:nvSpPr>
        <p:spPr>
          <a:xfrm>
            <a:off x="381000" y="1258408"/>
            <a:ext cx="8511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targeted calls issued 2024 - 2026, total advertised budget: c.€8.6 million</a:t>
            </a:r>
            <a:endParaRPr lang="en-US" sz="1600" b="1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FEA86167-529C-8624-5B7D-E6A1F6C2BA7B}"/>
              </a:ext>
            </a:extLst>
          </p:cNvPr>
          <p:cNvSpPr/>
          <p:nvPr/>
        </p:nvSpPr>
        <p:spPr>
          <a:xfrm>
            <a:off x="381000" y="1871282"/>
            <a:ext cx="8412480" cy="34747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1B4332"/>
            </a:solidFill>
            <a:prstDash val="solid"/>
          </a:ln>
        </p:spPr>
        <p:txBody>
          <a:bodyPr/>
          <a:lstStyle/>
          <a:p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12A8A266-DEC1-4594-FFDA-C61FEDA706FA}"/>
              </a:ext>
            </a:extLst>
          </p:cNvPr>
          <p:cNvSpPr/>
          <p:nvPr/>
        </p:nvSpPr>
        <p:spPr>
          <a:xfrm>
            <a:off x="1203960" y="1871282"/>
            <a:ext cx="1051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Date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EB411F8D-924A-D975-ACBB-51CDC18718A3}"/>
              </a:ext>
            </a:extLst>
          </p:cNvPr>
          <p:cNvSpPr/>
          <p:nvPr/>
        </p:nvSpPr>
        <p:spPr>
          <a:xfrm>
            <a:off x="2301240" y="1871282"/>
            <a:ext cx="1600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Budget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DE3C5146-20D5-15CD-9039-2DAD0E65249C}"/>
              </a:ext>
            </a:extLst>
          </p:cNvPr>
          <p:cNvSpPr/>
          <p:nvPr/>
        </p:nvSpPr>
        <p:spPr>
          <a:xfrm>
            <a:off x="3992880" y="1871282"/>
            <a:ext cx="1005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EoIs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2B41303A-019F-8B25-2245-2D364275130E}"/>
              </a:ext>
            </a:extLst>
          </p:cNvPr>
          <p:cNvSpPr/>
          <p:nvPr/>
        </p:nvSpPr>
        <p:spPr>
          <a:xfrm>
            <a:off x="5044440" y="1871282"/>
            <a:ext cx="1554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Applications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B21B14A5-B2D8-C787-E227-E8949BD8FEC2}"/>
              </a:ext>
            </a:extLst>
          </p:cNvPr>
          <p:cNvSpPr/>
          <p:nvPr/>
        </p:nvSpPr>
        <p:spPr>
          <a:xfrm>
            <a:off x="6690360" y="1871282"/>
            <a:ext cx="1554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Approved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99BFFE14-7955-DC1A-87FE-3DF1D15BBA1E}"/>
              </a:ext>
            </a:extLst>
          </p:cNvPr>
          <p:cNvSpPr/>
          <p:nvPr/>
        </p:nvSpPr>
        <p:spPr>
          <a:xfrm>
            <a:off x="381000" y="2383346"/>
            <a:ext cx="777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Call 1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DCC85988-154C-2C0D-C510-04C85DF905C8}"/>
              </a:ext>
            </a:extLst>
          </p:cNvPr>
          <p:cNvSpPr/>
          <p:nvPr/>
        </p:nvSpPr>
        <p:spPr>
          <a:xfrm>
            <a:off x="1203960" y="2383346"/>
            <a:ext cx="1051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Feb 2024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8">
            <a:extLst>
              <a:ext uri="{FF2B5EF4-FFF2-40B4-BE49-F238E27FC236}">
                <a16:creationId xmlns:a16="http://schemas.microsoft.com/office/drawing/2014/main" id="{A1F85AB0-51BB-A718-59DA-081C23F7EBC3}"/>
              </a:ext>
            </a:extLst>
          </p:cNvPr>
          <p:cNvSpPr/>
          <p:nvPr/>
        </p:nvSpPr>
        <p:spPr>
          <a:xfrm>
            <a:off x="2301240" y="2383346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€2,266,324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57A37EBE-128B-FFD4-9386-674CB466AD05}"/>
              </a:ext>
            </a:extLst>
          </p:cNvPr>
          <p:cNvSpPr/>
          <p:nvPr/>
        </p:nvSpPr>
        <p:spPr>
          <a:xfrm>
            <a:off x="3992880" y="2383346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63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12850012-3DBE-F50B-FC76-0D458589B38A}"/>
              </a:ext>
            </a:extLst>
          </p:cNvPr>
          <p:cNvSpPr/>
          <p:nvPr/>
        </p:nvSpPr>
        <p:spPr>
          <a:xfrm>
            <a:off x="5044440" y="2383346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22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5815CE38-8EEA-0186-FA59-C6A44558CA39}"/>
              </a:ext>
            </a:extLst>
          </p:cNvPr>
          <p:cNvSpPr/>
          <p:nvPr/>
        </p:nvSpPr>
        <p:spPr>
          <a:xfrm>
            <a:off x="6690360" y="2383346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9999B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13</a:t>
            </a:r>
            <a:endParaRPr lang="en-US" sz="1600" dirty="0">
              <a:solidFill>
                <a:srgbClr val="3999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3">
            <a:extLst>
              <a:ext uri="{FF2B5EF4-FFF2-40B4-BE49-F238E27FC236}">
                <a16:creationId xmlns:a16="http://schemas.microsoft.com/office/drawing/2014/main" id="{71A33934-16C4-2C0C-7797-715B261268A1}"/>
              </a:ext>
            </a:extLst>
          </p:cNvPr>
          <p:cNvSpPr/>
          <p:nvPr/>
        </p:nvSpPr>
        <p:spPr>
          <a:xfrm>
            <a:off x="381000" y="3041714"/>
            <a:ext cx="777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Call 2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F2FF5E88-46F3-5813-215F-A81B1BF682AB}"/>
              </a:ext>
            </a:extLst>
          </p:cNvPr>
          <p:cNvSpPr/>
          <p:nvPr/>
        </p:nvSpPr>
        <p:spPr>
          <a:xfrm>
            <a:off x="1203960" y="3041714"/>
            <a:ext cx="1051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Nov 2024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5">
            <a:extLst>
              <a:ext uri="{FF2B5EF4-FFF2-40B4-BE49-F238E27FC236}">
                <a16:creationId xmlns:a16="http://schemas.microsoft.com/office/drawing/2014/main" id="{045756FB-75A7-7BBE-1749-B07C4A35D78F}"/>
              </a:ext>
            </a:extLst>
          </p:cNvPr>
          <p:cNvSpPr/>
          <p:nvPr/>
        </p:nvSpPr>
        <p:spPr>
          <a:xfrm>
            <a:off x="2301240" y="3041714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€2,032,254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1A8F05DB-81EC-3413-F448-0ADCD1C01A43}"/>
              </a:ext>
            </a:extLst>
          </p:cNvPr>
          <p:cNvSpPr/>
          <p:nvPr/>
        </p:nvSpPr>
        <p:spPr>
          <a:xfrm>
            <a:off x="3992880" y="3041714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47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E0A80E6B-FEA1-D448-11D2-0359B92D60BD}"/>
              </a:ext>
            </a:extLst>
          </p:cNvPr>
          <p:cNvSpPr/>
          <p:nvPr/>
        </p:nvSpPr>
        <p:spPr>
          <a:xfrm>
            <a:off x="5044440" y="304171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10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8">
            <a:extLst>
              <a:ext uri="{FF2B5EF4-FFF2-40B4-BE49-F238E27FC236}">
                <a16:creationId xmlns:a16="http://schemas.microsoft.com/office/drawing/2014/main" id="{FBE130E1-777D-D4D5-816E-F2DD40F2606B}"/>
              </a:ext>
            </a:extLst>
          </p:cNvPr>
          <p:cNvSpPr/>
          <p:nvPr/>
        </p:nvSpPr>
        <p:spPr>
          <a:xfrm>
            <a:off x="6690360" y="304171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9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0">
            <a:extLst>
              <a:ext uri="{FF2B5EF4-FFF2-40B4-BE49-F238E27FC236}">
                <a16:creationId xmlns:a16="http://schemas.microsoft.com/office/drawing/2014/main" id="{0535B668-55EC-A0F3-7FC6-3621616B37D6}"/>
              </a:ext>
            </a:extLst>
          </p:cNvPr>
          <p:cNvSpPr/>
          <p:nvPr/>
        </p:nvSpPr>
        <p:spPr>
          <a:xfrm>
            <a:off x="381000" y="3700082"/>
            <a:ext cx="777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Call 3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31">
            <a:extLst>
              <a:ext uri="{FF2B5EF4-FFF2-40B4-BE49-F238E27FC236}">
                <a16:creationId xmlns:a16="http://schemas.microsoft.com/office/drawing/2014/main" id="{D43A8FBB-4C65-CDAC-62C5-C193DF97E894}"/>
              </a:ext>
            </a:extLst>
          </p:cNvPr>
          <p:cNvSpPr/>
          <p:nvPr/>
        </p:nvSpPr>
        <p:spPr>
          <a:xfrm>
            <a:off x="1203960" y="3700082"/>
            <a:ext cx="1051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Jul 2025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32">
            <a:extLst>
              <a:ext uri="{FF2B5EF4-FFF2-40B4-BE49-F238E27FC236}">
                <a16:creationId xmlns:a16="http://schemas.microsoft.com/office/drawing/2014/main" id="{62D46CE3-2805-C1C0-A76F-6DDAF2AA3557}"/>
              </a:ext>
            </a:extLst>
          </p:cNvPr>
          <p:cNvSpPr/>
          <p:nvPr/>
        </p:nvSpPr>
        <p:spPr>
          <a:xfrm>
            <a:off x="2301240" y="370008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€2,101,124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33">
            <a:extLst>
              <a:ext uri="{FF2B5EF4-FFF2-40B4-BE49-F238E27FC236}">
                <a16:creationId xmlns:a16="http://schemas.microsoft.com/office/drawing/2014/main" id="{381DDD1F-3887-178A-FF3C-7CC4055D32E7}"/>
              </a:ext>
            </a:extLst>
          </p:cNvPr>
          <p:cNvSpPr/>
          <p:nvPr/>
        </p:nvSpPr>
        <p:spPr>
          <a:xfrm>
            <a:off x="3992880" y="3700082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37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34">
            <a:extLst>
              <a:ext uri="{FF2B5EF4-FFF2-40B4-BE49-F238E27FC236}">
                <a16:creationId xmlns:a16="http://schemas.microsoft.com/office/drawing/2014/main" id="{1C5572EA-4841-C9F9-3FAC-25232A574097}"/>
              </a:ext>
            </a:extLst>
          </p:cNvPr>
          <p:cNvSpPr/>
          <p:nvPr/>
        </p:nvSpPr>
        <p:spPr>
          <a:xfrm>
            <a:off x="5044440" y="370008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35">
            <a:extLst>
              <a:ext uri="{FF2B5EF4-FFF2-40B4-BE49-F238E27FC236}">
                <a16:creationId xmlns:a16="http://schemas.microsoft.com/office/drawing/2014/main" id="{B0652062-2C6E-E98F-B280-C8B9F29BE284}"/>
              </a:ext>
            </a:extLst>
          </p:cNvPr>
          <p:cNvSpPr/>
          <p:nvPr/>
        </p:nvSpPr>
        <p:spPr>
          <a:xfrm>
            <a:off x="6690360" y="3681794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37">
            <a:extLst>
              <a:ext uri="{FF2B5EF4-FFF2-40B4-BE49-F238E27FC236}">
                <a16:creationId xmlns:a16="http://schemas.microsoft.com/office/drawing/2014/main" id="{193CB8A6-A87B-D4C7-7D10-A3115C2FD645}"/>
              </a:ext>
            </a:extLst>
          </p:cNvPr>
          <p:cNvSpPr/>
          <p:nvPr/>
        </p:nvSpPr>
        <p:spPr>
          <a:xfrm>
            <a:off x="381000" y="4340162"/>
            <a:ext cx="777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Call 4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38">
            <a:extLst>
              <a:ext uri="{FF2B5EF4-FFF2-40B4-BE49-F238E27FC236}">
                <a16:creationId xmlns:a16="http://schemas.microsoft.com/office/drawing/2014/main" id="{0B06003F-4A10-58F7-1CC3-F3849385DB40}"/>
              </a:ext>
            </a:extLst>
          </p:cNvPr>
          <p:cNvSpPr/>
          <p:nvPr/>
        </p:nvSpPr>
        <p:spPr>
          <a:xfrm>
            <a:off x="1203960" y="4340162"/>
            <a:ext cx="1051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Jan 2026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39">
            <a:extLst>
              <a:ext uri="{FF2B5EF4-FFF2-40B4-BE49-F238E27FC236}">
                <a16:creationId xmlns:a16="http://schemas.microsoft.com/office/drawing/2014/main" id="{923AF3FE-49E2-23B7-B157-6FAA52455C9B}"/>
              </a:ext>
            </a:extLst>
          </p:cNvPr>
          <p:cNvSpPr/>
          <p:nvPr/>
        </p:nvSpPr>
        <p:spPr>
          <a:xfrm>
            <a:off x="2301240" y="434016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€2,193,606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40">
            <a:extLst>
              <a:ext uri="{FF2B5EF4-FFF2-40B4-BE49-F238E27FC236}">
                <a16:creationId xmlns:a16="http://schemas.microsoft.com/office/drawing/2014/main" id="{66966B1E-9175-B3C7-7DAC-17C90E74A71F}"/>
              </a:ext>
            </a:extLst>
          </p:cNvPr>
          <p:cNvSpPr/>
          <p:nvPr/>
        </p:nvSpPr>
        <p:spPr>
          <a:xfrm>
            <a:off x="3992880" y="4340162"/>
            <a:ext cx="1005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–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41">
            <a:extLst>
              <a:ext uri="{FF2B5EF4-FFF2-40B4-BE49-F238E27FC236}">
                <a16:creationId xmlns:a16="http://schemas.microsoft.com/office/drawing/2014/main" id="{A1E83A42-38E3-82E4-882E-42BFCC24C9F6}"/>
              </a:ext>
            </a:extLst>
          </p:cNvPr>
          <p:cNvSpPr/>
          <p:nvPr/>
        </p:nvSpPr>
        <p:spPr>
          <a:xfrm>
            <a:off x="5044440" y="434016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–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178F9A28-6BE0-6FAD-6191-5C1D6514A860}"/>
              </a:ext>
            </a:extLst>
          </p:cNvPr>
          <p:cNvSpPr/>
          <p:nvPr/>
        </p:nvSpPr>
        <p:spPr>
          <a:xfrm>
            <a:off x="6690360" y="4340162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–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135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6A303-5CEA-7DD7-E53B-26A4D8CF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AE83E54A-3855-87CE-9129-D1FFB7BBA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B3055FA7-75E9-DE48-8301-BA7B9B91F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Application Funnel – Calls 1 to 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5C8A1-73AA-D673-CDD5-651885E08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502AB-A4AF-2C2F-9B6B-069FB0DF5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256B3AC0-4A03-5160-FE35-E383F3A85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graphicFrame>
        <p:nvGraphicFramePr>
          <p:cNvPr id="2" name="Chart 0">
            <a:extLst>
              <a:ext uri="{FF2B5EF4-FFF2-40B4-BE49-F238E27FC236}">
                <a16:creationId xmlns:a16="http://schemas.microsoft.com/office/drawing/2014/main" id="{606D0AAC-36A2-1AE3-3DB0-079DA09EE9B9}"/>
              </a:ext>
            </a:extLst>
          </p:cNvPr>
          <p:cNvGraphicFramePr/>
          <p:nvPr/>
        </p:nvGraphicFramePr>
        <p:xfrm>
          <a:off x="539552" y="1797685"/>
          <a:ext cx="502920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hape 1">
            <a:extLst>
              <a:ext uri="{FF2B5EF4-FFF2-40B4-BE49-F238E27FC236}">
                <a16:creationId xmlns:a16="http://schemas.microsoft.com/office/drawing/2014/main" id="{DAA4E06D-64E2-6762-3CAA-F64E8EA49B42}"/>
              </a:ext>
            </a:extLst>
          </p:cNvPr>
          <p:cNvSpPr/>
          <p:nvPr/>
        </p:nvSpPr>
        <p:spPr>
          <a:xfrm>
            <a:off x="5760720" y="1817370"/>
            <a:ext cx="2926080" cy="804672"/>
          </a:xfrm>
          <a:prstGeom prst="roundRect">
            <a:avLst>
              <a:gd name="adj" fmla="val 7955"/>
            </a:avLst>
          </a:prstGeom>
          <a:solidFill>
            <a:srgbClr val="52BB88">
              <a:alpha val="25098"/>
            </a:srgbClr>
          </a:solidFill>
          <a:ln w="1270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2D92D71-D7DE-76E4-44B2-2FBC059D23DD}"/>
              </a:ext>
            </a:extLst>
          </p:cNvPr>
          <p:cNvSpPr/>
          <p:nvPr/>
        </p:nvSpPr>
        <p:spPr>
          <a:xfrm>
            <a:off x="5852160" y="1863090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b="1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</a:t>
            </a:r>
            <a:endParaRPr lang="en-US" sz="2600" dirty="0">
              <a:solidFill>
                <a:srgbClr val="00B050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783F7C7-2694-A419-1202-7DAA420AC372}"/>
              </a:ext>
            </a:extLst>
          </p:cNvPr>
          <p:cNvSpPr/>
          <p:nvPr/>
        </p:nvSpPr>
        <p:spPr>
          <a:xfrm>
            <a:off x="6858000" y="1927098"/>
            <a:ext cx="1719072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Total EoIs received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(Calls 1–3)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D405A1C-7B81-D29C-61CB-49401D0D7B1F}"/>
              </a:ext>
            </a:extLst>
          </p:cNvPr>
          <p:cNvSpPr/>
          <p:nvPr/>
        </p:nvSpPr>
        <p:spPr>
          <a:xfrm>
            <a:off x="5760720" y="2731770"/>
            <a:ext cx="2926080" cy="804672"/>
          </a:xfrm>
          <a:prstGeom prst="roundRect">
            <a:avLst>
              <a:gd name="adj" fmla="val 7955"/>
            </a:avLst>
          </a:prstGeom>
          <a:solidFill>
            <a:srgbClr val="4EA8DE">
              <a:alpha val="25098"/>
            </a:srgbClr>
          </a:solidFill>
          <a:ln w="1270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93D8D52-BA77-0AC9-7E79-66F838B6F866}"/>
              </a:ext>
            </a:extLst>
          </p:cNvPr>
          <p:cNvSpPr/>
          <p:nvPr/>
        </p:nvSpPr>
        <p:spPr>
          <a:xfrm>
            <a:off x="5852160" y="2777490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2600" dirty="0">
              <a:solidFill>
                <a:srgbClr val="0070C0"/>
              </a:solidFill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72C64A8-2E4C-240C-26D5-3F87E710AC56}"/>
              </a:ext>
            </a:extLst>
          </p:cNvPr>
          <p:cNvSpPr/>
          <p:nvPr/>
        </p:nvSpPr>
        <p:spPr>
          <a:xfrm>
            <a:off x="6858000" y="2841498"/>
            <a:ext cx="1719072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Conversion: EoI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to application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531E2ED-556E-157D-22C3-916FEBB45097}"/>
              </a:ext>
            </a:extLst>
          </p:cNvPr>
          <p:cNvSpPr/>
          <p:nvPr/>
        </p:nvSpPr>
        <p:spPr>
          <a:xfrm>
            <a:off x="5760720" y="3646170"/>
            <a:ext cx="2926080" cy="804672"/>
          </a:xfrm>
          <a:prstGeom prst="roundRect">
            <a:avLst>
              <a:gd name="adj" fmla="val 7955"/>
            </a:avLst>
          </a:prstGeom>
          <a:solidFill>
            <a:srgbClr val="FBD38D">
              <a:alpha val="25098"/>
            </a:srgbClr>
          </a:solidFill>
          <a:ln w="1270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08C8855-5E11-E1A6-1766-74BD66049615}"/>
              </a:ext>
            </a:extLst>
          </p:cNvPr>
          <p:cNvSpPr/>
          <p:nvPr/>
        </p:nvSpPr>
        <p:spPr>
          <a:xfrm>
            <a:off x="5852160" y="3691890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753FFEE-1180-6E82-D96D-1BD33601020A}"/>
              </a:ext>
            </a:extLst>
          </p:cNvPr>
          <p:cNvSpPr/>
          <p:nvPr/>
        </p:nvSpPr>
        <p:spPr>
          <a:xfrm>
            <a:off x="6858000" y="3755898"/>
            <a:ext cx="1719072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Approval rate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(of applications)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966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BAABF-B779-9B10-9056-271E7E68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13663CD4-6C1C-5CFE-8343-55916756C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7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22516CC7-FEA7-CA19-2B15-129C0D34E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Project Promoter Consultation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0F3B29-7A25-3C99-7D66-FD06780B8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93A9D7-E036-B8DD-2A11-F89A6B617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AEE14E0C-0128-46C4-78D8-7B4FD054D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E1BC63C-7DF9-39D8-7AEF-BC5ED2C3B57D}"/>
              </a:ext>
            </a:extLst>
          </p:cNvPr>
          <p:cNvGrpSpPr/>
          <p:nvPr/>
        </p:nvGrpSpPr>
        <p:grpSpPr>
          <a:xfrm>
            <a:off x="340898" y="919460"/>
            <a:ext cx="8458200" cy="1624140"/>
            <a:chOff x="365760" y="1107630"/>
            <a:chExt cx="8458200" cy="1624140"/>
          </a:xfrm>
        </p:grpSpPr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A282B80F-F0E9-FACA-9A2A-6B28AD8C0CE8}"/>
                </a:ext>
              </a:extLst>
            </p:cNvPr>
            <p:cNvSpPr/>
            <p:nvPr/>
          </p:nvSpPr>
          <p:spPr>
            <a:xfrm>
              <a:off x="365760" y="1107630"/>
              <a:ext cx="4114800" cy="1624140"/>
            </a:xfrm>
            <a:prstGeom prst="roundRect">
              <a:avLst>
                <a:gd name="adj" fmla="val 6557"/>
              </a:avLst>
            </a:prstGeom>
            <a:solidFill>
              <a:srgbClr val="92D05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16" name="Text 3">
              <a:extLst>
                <a:ext uri="{FF2B5EF4-FFF2-40B4-BE49-F238E27FC236}">
                  <a16:creationId xmlns:a16="http://schemas.microsoft.com/office/drawing/2014/main" id="{D1211756-8F42-50BF-D146-5079A2BCAF87}"/>
                </a:ext>
              </a:extLst>
            </p:cNvPr>
            <p:cNvSpPr/>
            <p:nvPr/>
          </p:nvSpPr>
          <p:spPr>
            <a:xfrm>
              <a:off x="502920" y="119907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✓  Implementer Staff</a:t>
              </a:r>
              <a:endParaRPr lang="en-US" sz="1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7" name="Text 4">
              <a:extLst>
                <a:ext uri="{FF2B5EF4-FFF2-40B4-BE49-F238E27FC236}">
                  <a16:creationId xmlns:a16="http://schemas.microsoft.com/office/drawing/2014/main" id="{B2BC1E71-38BC-7935-EF77-B9D84D92C92A}"/>
                </a:ext>
              </a:extLst>
            </p:cNvPr>
            <p:cNvSpPr/>
            <p:nvPr/>
          </p:nvSpPr>
          <p:spPr>
            <a:xfrm>
              <a:off x="502920" y="1546542"/>
              <a:ext cx="3840480" cy="101836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Staff consistently praised as excellent, approachable, helpful and positive. Strong relationships developed across multiple applications.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8" name="Shape 5">
              <a:extLst>
                <a:ext uri="{FF2B5EF4-FFF2-40B4-BE49-F238E27FC236}">
                  <a16:creationId xmlns:a16="http://schemas.microsoft.com/office/drawing/2014/main" id="{6FBFD770-59A6-C7F3-21DD-8CED800A9DF1}"/>
                </a:ext>
              </a:extLst>
            </p:cNvPr>
            <p:cNvSpPr/>
            <p:nvPr/>
          </p:nvSpPr>
          <p:spPr>
            <a:xfrm>
              <a:off x="4709160" y="1107630"/>
              <a:ext cx="4114800" cy="1624140"/>
            </a:xfrm>
            <a:prstGeom prst="roundRect">
              <a:avLst>
                <a:gd name="adj" fmla="val 6557"/>
              </a:avLst>
            </a:prstGeom>
            <a:solidFill>
              <a:srgbClr val="92D05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19" name="Text 6">
              <a:extLst>
                <a:ext uri="{FF2B5EF4-FFF2-40B4-BE49-F238E27FC236}">
                  <a16:creationId xmlns:a16="http://schemas.microsoft.com/office/drawing/2014/main" id="{01F990DD-EE0E-A181-CED2-2585599759B5}"/>
                </a:ext>
              </a:extLst>
            </p:cNvPr>
            <p:cNvSpPr/>
            <p:nvPr/>
          </p:nvSpPr>
          <p:spPr>
            <a:xfrm>
              <a:off x="4846320" y="119907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✓  Funding Value</a:t>
              </a:r>
              <a:endParaRPr lang="en-US" sz="1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0" name="Text 7">
              <a:extLst>
                <a:ext uri="{FF2B5EF4-FFF2-40B4-BE49-F238E27FC236}">
                  <a16:creationId xmlns:a16="http://schemas.microsoft.com/office/drawing/2014/main" id="{142C7B12-39C0-22B3-502F-F538186A925E}"/>
                </a:ext>
              </a:extLst>
            </p:cNvPr>
            <p:cNvSpPr/>
            <p:nvPr/>
          </p:nvSpPr>
          <p:spPr>
            <a:xfrm>
              <a:off x="4846320" y="1546542"/>
              <a:ext cx="3840480" cy="109037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All promoters agreed that funding was essential for rural businesses and communities, particularly for capital and equipment investment.  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55BEAB5-9C03-D656-EB97-76D6A7EAEE1E}"/>
              </a:ext>
            </a:extLst>
          </p:cNvPr>
          <p:cNvGrpSpPr/>
          <p:nvPr/>
        </p:nvGrpSpPr>
        <p:grpSpPr>
          <a:xfrm>
            <a:off x="351314" y="4351303"/>
            <a:ext cx="8483062" cy="1432829"/>
            <a:chOff x="340898" y="2718991"/>
            <a:chExt cx="8483062" cy="1432829"/>
          </a:xfrm>
        </p:grpSpPr>
        <p:sp>
          <p:nvSpPr>
            <p:cNvPr id="21" name="Shape 8">
              <a:extLst>
                <a:ext uri="{FF2B5EF4-FFF2-40B4-BE49-F238E27FC236}">
                  <a16:creationId xmlns:a16="http://schemas.microsoft.com/office/drawing/2014/main" id="{EF8208C1-1CA1-4180-6C13-D3CFB2D209DA}"/>
                </a:ext>
              </a:extLst>
            </p:cNvPr>
            <p:cNvSpPr/>
            <p:nvPr/>
          </p:nvSpPr>
          <p:spPr>
            <a:xfrm>
              <a:off x="340898" y="2724206"/>
              <a:ext cx="4114800" cy="1427614"/>
            </a:xfrm>
            <a:prstGeom prst="roundRect">
              <a:avLst>
                <a:gd name="adj" fmla="val 655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 9">
              <a:extLst>
                <a:ext uri="{FF2B5EF4-FFF2-40B4-BE49-F238E27FC236}">
                  <a16:creationId xmlns:a16="http://schemas.microsoft.com/office/drawing/2014/main" id="{35069C68-0759-0003-59E9-2E9307393EDC}"/>
                </a:ext>
              </a:extLst>
            </p:cNvPr>
            <p:cNvSpPr/>
            <p:nvPr/>
          </p:nvSpPr>
          <p:spPr>
            <a:xfrm>
              <a:off x="502920" y="2718991"/>
              <a:ext cx="3840480" cy="46646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rgbClr val="C000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✗  Application Process</a:t>
              </a:r>
              <a:endParaRPr lang="en-US" sz="1800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67E1505A-5337-FF48-0EA9-A2A99E3CA272}"/>
                </a:ext>
              </a:extLst>
            </p:cNvPr>
            <p:cNvSpPr/>
            <p:nvPr/>
          </p:nvSpPr>
          <p:spPr>
            <a:xfrm>
              <a:off x="502920" y="2990741"/>
              <a:ext cx="3840480" cy="1161079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Widely viewed as overly difficult and time-consuming.  Extensive paperwork, repeated verification checks, and a perception of operating in a spirit of mistrust were cited.</a:t>
              </a:r>
              <a:endParaRPr lang="en-US" sz="1400" dirty="0"/>
            </a:p>
          </p:txBody>
        </p:sp>
        <p:sp>
          <p:nvSpPr>
            <p:cNvPr id="24" name="Shape 11">
              <a:extLst>
                <a:ext uri="{FF2B5EF4-FFF2-40B4-BE49-F238E27FC236}">
                  <a16:creationId xmlns:a16="http://schemas.microsoft.com/office/drawing/2014/main" id="{3834CAE0-A2E6-7B95-E69B-AF41692D5ECD}"/>
                </a:ext>
              </a:extLst>
            </p:cNvPr>
            <p:cNvSpPr/>
            <p:nvPr/>
          </p:nvSpPr>
          <p:spPr>
            <a:xfrm>
              <a:off x="4684298" y="2724206"/>
              <a:ext cx="4139662" cy="1427614"/>
            </a:xfrm>
            <a:prstGeom prst="roundRect">
              <a:avLst>
                <a:gd name="adj" fmla="val 6557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 12">
              <a:extLst>
                <a:ext uri="{FF2B5EF4-FFF2-40B4-BE49-F238E27FC236}">
                  <a16:creationId xmlns:a16="http://schemas.microsoft.com/office/drawing/2014/main" id="{899EB65E-087E-8FB3-9A5E-B79C98959E2E}"/>
                </a:ext>
              </a:extLst>
            </p:cNvPr>
            <p:cNvSpPr/>
            <p:nvPr/>
          </p:nvSpPr>
          <p:spPr>
            <a:xfrm>
              <a:off x="4846320" y="2741399"/>
              <a:ext cx="3840480" cy="4440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rgbClr val="C000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✗  eTenders Procurement</a:t>
              </a:r>
              <a:endParaRPr lang="en-US" sz="1800" dirty="0">
                <a:solidFill>
                  <a:srgbClr val="C00000"/>
                </a:solidFill>
              </a:endParaRPr>
            </a:p>
          </p:txBody>
        </p:sp>
        <p:sp>
          <p:nvSpPr>
            <p:cNvPr id="26" name="Text 13">
              <a:extLst>
                <a:ext uri="{FF2B5EF4-FFF2-40B4-BE49-F238E27FC236}">
                  <a16:creationId xmlns:a16="http://schemas.microsoft.com/office/drawing/2014/main" id="{B2BA5F5B-7D7B-EC46-542B-5F23EB0519F0}"/>
                </a:ext>
              </a:extLst>
            </p:cNvPr>
            <p:cNvSpPr/>
            <p:nvPr/>
          </p:nvSpPr>
          <p:spPr>
            <a:xfrm>
              <a:off x="4846320" y="3051075"/>
              <a:ext cx="3840480" cy="102004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Particularly negative feedback received. Promoters reported difficulty registering and confusing guidance.  One applicant withdrew after losing significant time using the system.</a:t>
              </a:r>
              <a:endParaRPr lang="en-US" sz="14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90C7A1-CE0A-EB7F-5741-AE6CFB57880D}"/>
              </a:ext>
            </a:extLst>
          </p:cNvPr>
          <p:cNvGrpSpPr/>
          <p:nvPr/>
        </p:nvGrpSpPr>
        <p:grpSpPr>
          <a:xfrm>
            <a:off x="340898" y="2631979"/>
            <a:ext cx="8458200" cy="1624140"/>
            <a:chOff x="365760" y="1107630"/>
            <a:chExt cx="8458200" cy="1624140"/>
          </a:xfrm>
        </p:grpSpPr>
        <p:sp>
          <p:nvSpPr>
            <p:cNvPr id="11" name="Shape 2">
              <a:extLst>
                <a:ext uri="{FF2B5EF4-FFF2-40B4-BE49-F238E27FC236}">
                  <a16:creationId xmlns:a16="http://schemas.microsoft.com/office/drawing/2014/main" id="{013EA075-B1A6-8FE6-361F-060D573C4520}"/>
                </a:ext>
              </a:extLst>
            </p:cNvPr>
            <p:cNvSpPr/>
            <p:nvPr/>
          </p:nvSpPr>
          <p:spPr>
            <a:xfrm>
              <a:off x="365760" y="1107630"/>
              <a:ext cx="4114800" cy="1624140"/>
            </a:xfrm>
            <a:prstGeom prst="roundRect">
              <a:avLst>
                <a:gd name="adj" fmla="val 6557"/>
              </a:avLst>
            </a:prstGeom>
            <a:solidFill>
              <a:srgbClr val="92D05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34" name="Text 3">
              <a:extLst>
                <a:ext uri="{FF2B5EF4-FFF2-40B4-BE49-F238E27FC236}">
                  <a16:creationId xmlns:a16="http://schemas.microsoft.com/office/drawing/2014/main" id="{0754678B-D3FF-35B7-8AA8-6CC931CC35C6}"/>
                </a:ext>
              </a:extLst>
            </p:cNvPr>
            <p:cNvSpPr/>
            <p:nvPr/>
          </p:nvSpPr>
          <p:spPr>
            <a:xfrm>
              <a:off x="502920" y="119907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✓  Promoter Support</a:t>
              </a:r>
              <a:endParaRPr lang="en-US" sz="1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5" name="Text 4">
              <a:extLst>
                <a:ext uri="{FF2B5EF4-FFF2-40B4-BE49-F238E27FC236}">
                  <a16:creationId xmlns:a16="http://schemas.microsoft.com/office/drawing/2014/main" id="{C20F6029-F417-6840-FE2D-90FC1FF6B11B}"/>
                </a:ext>
              </a:extLst>
            </p:cNvPr>
            <p:cNvSpPr/>
            <p:nvPr/>
          </p:nvSpPr>
          <p:spPr>
            <a:xfrm>
              <a:off x="502920" y="1546542"/>
              <a:ext cx="3840480" cy="101836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Promoters recognised that strict procedures are part of managing public funding and noted that the Implementer’s staff made strong efforts to support applicants.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6" name="Shape 5">
              <a:extLst>
                <a:ext uri="{FF2B5EF4-FFF2-40B4-BE49-F238E27FC236}">
                  <a16:creationId xmlns:a16="http://schemas.microsoft.com/office/drawing/2014/main" id="{24672822-41A6-868B-F26F-81015A822C4D}"/>
                </a:ext>
              </a:extLst>
            </p:cNvPr>
            <p:cNvSpPr/>
            <p:nvPr/>
          </p:nvSpPr>
          <p:spPr>
            <a:xfrm>
              <a:off x="4709160" y="1107630"/>
              <a:ext cx="4114800" cy="1624140"/>
            </a:xfrm>
            <a:prstGeom prst="roundRect">
              <a:avLst>
                <a:gd name="adj" fmla="val 6557"/>
              </a:avLst>
            </a:prstGeom>
            <a:solidFill>
              <a:srgbClr val="92D05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GB" sz="1400"/>
            </a:p>
          </p:txBody>
        </p:sp>
        <p:sp>
          <p:nvSpPr>
            <p:cNvPr id="37" name="Text 6">
              <a:extLst>
                <a:ext uri="{FF2B5EF4-FFF2-40B4-BE49-F238E27FC236}">
                  <a16:creationId xmlns:a16="http://schemas.microsoft.com/office/drawing/2014/main" id="{18414AA1-E349-5059-3E4C-1FD54B36921F}"/>
                </a:ext>
              </a:extLst>
            </p:cNvPr>
            <p:cNvSpPr/>
            <p:nvPr/>
          </p:nvSpPr>
          <p:spPr>
            <a:xfrm>
              <a:off x="4846320" y="119907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✓  Process</a:t>
              </a:r>
              <a:endParaRPr lang="en-US" sz="1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8" name="Text 7">
              <a:extLst>
                <a:ext uri="{FF2B5EF4-FFF2-40B4-BE49-F238E27FC236}">
                  <a16:creationId xmlns:a16="http://schemas.microsoft.com/office/drawing/2014/main" id="{66CF2E70-9776-9AED-E828-98E2F799CA27}"/>
                </a:ext>
              </a:extLst>
            </p:cNvPr>
            <p:cNvSpPr/>
            <p:nvPr/>
          </p:nvSpPr>
          <p:spPr>
            <a:xfrm>
              <a:off x="4846320" y="1546542"/>
              <a:ext cx="3840480" cy="109037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incremental stages (information sessions, expression of interest and application requirements workshop) helped applicants decide whether they are ready or should consider other funding options.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77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8481-98C6-5AC5-6016-217BD995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AE60DF55-3091-4FAF-5161-6D18BD83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8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97F002E8-A5C9-A2E6-DC30-F97B15C1E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Project </a:t>
            </a:r>
            <a:r>
              <a:rPr lang="en-US" altLang="en-US" sz="2800" b="1">
                <a:solidFill>
                  <a:srgbClr val="002857"/>
                </a:solidFill>
                <a:latin typeface="Arial" panose="020B0604020202020204" pitchFamily="34" charset="0"/>
              </a:rPr>
              <a:t>Promoter Consultation</a:t>
            </a:r>
            <a:endParaRPr lang="en-US" altLang="en-US" sz="2800" b="1" dirty="0">
              <a:solidFill>
                <a:srgbClr val="002857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B9A7B7-0CBE-4F7E-F462-5C3AEC3C7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617E98-6A7A-14C0-018B-EC761882D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34E0604B-DBAE-24CB-5B75-486232B7A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2" name="Shape 1">
            <a:extLst>
              <a:ext uri="{FF2B5EF4-FFF2-40B4-BE49-F238E27FC236}">
                <a16:creationId xmlns:a16="http://schemas.microsoft.com/office/drawing/2014/main" id="{62B0FC46-A885-5681-945B-4463F41A140D}"/>
              </a:ext>
            </a:extLst>
          </p:cNvPr>
          <p:cNvSpPr/>
          <p:nvPr/>
        </p:nvSpPr>
        <p:spPr>
          <a:xfrm>
            <a:off x="365760" y="980420"/>
            <a:ext cx="4114800" cy="1490228"/>
          </a:xfrm>
          <a:prstGeom prst="roundRect">
            <a:avLst>
              <a:gd name="adj" fmla="val 6250"/>
            </a:avLst>
          </a:prstGeom>
          <a:solidFill>
            <a:srgbClr val="4EA8FF">
              <a:alpha val="25098"/>
            </a:srgbClr>
          </a:solidFill>
          <a:ln w="12700">
            <a:solidFill>
              <a:srgbClr val="D1FAE5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407EBEE5-9894-A32A-391C-6E36DB3A8373}"/>
              </a:ext>
            </a:extLst>
          </p:cNvPr>
          <p:cNvSpPr/>
          <p:nvPr/>
        </p:nvSpPr>
        <p:spPr>
          <a:xfrm>
            <a:off x="502920" y="1020856"/>
            <a:ext cx="3840480" cy="3808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Roll-out Proceeding Well</a:t>
            </a:r>
            <a:endParaRPr lang="en-US" sz="1800" b="1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B7D8C2FD-A467-23F1-2CFC-D0991F9AD3CD}"/>
              </a:ext>
            </a:extLst>
          </p:cNvPr>
          <p:cNvSpPr/>
          <p:nvPr/>
        </p:nvSpPr>
        <p:spPr>
          <a:xfrm>
            <a:off x="494750" y="1269980"/>
            <a:ext cx="3840480" cy="1255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consultees noted the programme had proceeded well, with effective cooperation among the Financial Partner, Implementer, Independent Evaluation Committee, and the LAG.</a:t>
            </a:r>
            <a:endParaRPr lang="en-US" sz="1400" dirty="0"/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46C0ABC9-B20E-D8EF-8F74-1DA4D136ECC1}"/>
              </a:ext>
            </a:extLst>
          </p:cNvPr>
          <p:cNvSpPr/>
          <p:nvPr/>
        </p:nvSpPr>
        <p:spPr>
          <a:xfrm>
            <a:off x="4709160" y="980420"/>
            <a:ext cx="4114800" cy="1490228"/>
          </a:xfrm>
          <a:prstGeom prst="roundRect">
            <a:avLst>
              <a:gd name="adj" fmla="val 6250"/>
            </a:avLst>
          </a:prstGeom>
          <a:solidFill>
            <a:srgbClr val="4EA8FF">
              <a:alpha val="25098"/>
            </a:srgbClr>
          </a:solidFill>
          <a:ln w="12700">
            <a:solidFill>
              <a:srgbClr val="D1FAE5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5EED227F-FA1F-2E90-AAA3-6496D0C28A38}"/>
              </a:ext>
            </a:extLst>
          </p:cNvPr>
          <p:cNvSpPr/>
          <p:nvPr/>
        </p:nvSpPr>
        <p:spPr>
          <a:xfrm>
            <a:off x="4846320" y="1020856"/>
            <a:ext cx="3840480" cy="3484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Targeted Calls Effective</a:t>
            </a:r>
            <a:endParaRPr lang="en-US" sz="1800" b="1" dirty="0"/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77DF05A2-DCF4-C0A2-E36B-BCBF24A1A5E4}"/>
              </a:ext>
            </a:extLst>
          </p:cNvPr>
          <p:cNvSpPr/>
          <p:nvPr/>
        </p:nvSpPr>
        <p:spPr>
          <a:xfrm>
            <a:off x="4838150" y="1269980"/>
            <a:ext cx="3840480" cy="1039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Targeted calls were seen to focus efforts on strategic areas and explain the programme's purpose, contributing to higher-quality submissions.</a:t>
            </a:r>
            <a:endParaRPr lang="en-US" sz="14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2C25286-4D28-E9A8-81AF-8DE4FF8E17F2}"/>
              </a:ext>
            </a:extLst>
          </p:cNvPr>
          <p:cNvGrpSpPr/>
          <p:nvPr/>
        </p:nvGrpSpPr>
        <p:grpSpPr>
          <a:xfrm>
            <a:off x="381000" y="2544262"/>
            <a:ext cx="8458200" cy="1369320"/>
            <a:chOff x="381000" y="2762494"/>
            <a:chExt cx="8458200" cy="1178863"/>
          </a:xfrm>
        </p:grpSpPr>
        <p:sp>
          <p:nvSpPr>
            <p:cNvPr id="8" name="Shape 9">
              <a:extLst>
                <a:ext uri="{FF2B5EF4-FFF2-40B4-BE49-F238E27FC236}">
                  <a16:creationId xmlns:a16="http://schemas.microsoft.com/office/drawing/2014/main" id="{C05BC53F-4FD5-9D22-BB2A-A0A97AE3D950}"/>
                </a:ext>
              </a:extLst>
            </p:cNvPr>
            <p:cNvSpPr/>
            <p:nvPr/>
          </p:nvSpPr>
          <p:spPr>
            <a:xfrm>
              <a:off x="381000" y="2762494"/>
              <a:ext cx="4114800" cy="1178863"/>
            </a:xfrm>
            <a:prstGeom prst="roundRect">
              <a:avLst>
                <a:gd name="adj" fmla="val 6250"/>
              </a:avLst>
            </a:prstGeom>
            <a:solidFill>
              <a:srgbClr val="4EA8FF">
                <a:alpha val="25098"/>
              </a:srgbClr>
            </a:solidFill>
            <a:ln w="12700">
              <a:solidFill>
                <a:srgbClr val="D1FAE5"/>
              </a:solidFill>
              <a:prstDash val="solid"/>
            </a:ln>
            <a:effectLst>
              <a:outerShdw blurRad="101600" dist="381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 11">
              <a:extLst>
                <a:ext uri="{FF2B5EF4-FFF2-40B4-BE49-F238E27FC236}">
                  <a16:creationId xmlns:a16="http://schemas.microsoft.com/office/drawing/2014/main" id="{2CB00B04-B90F-94FD-A6D9-17EBC803763C}"/>
                </a:ext>
              </a:extLst>
            </p:cNvPr>
            <p:cNvSpPr/>
            <p:nvPr/>
          </p:nvSpPr>
          <p:spPr>
            <a:xfrm>
              <a:off x="518160" y="277482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rgbClr val="1B433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IEC Process Open &amp; Transparent</a:t>
              </a:r>
              <a:endParaRPr lang="en-US" sz="1800" dirty="0"/>
            </a:p>
          </p:txBody>
        </p:sp>
        <p:sp>
          <p:nvSpPr>
            <p:cNvPr id="10" name="Text 12">
              <a:extLst>
                <a:ext uri="{FF2B5EF4-FFF2-40B4-BE49-F238E27FC236}">
                  <a16:creationId xmlns:a16="http://schemas.microsoft.com/office/drawing/2014/main" id="{0ED0DB6D-02B1-4A1D-D020-8C2DD5ADA8D4}"/>
                </a:ext>
              </a:extLst>
            </p:cNvPr>
            <p:cNvSpPr/>
            <p:nvPr/>
          </p:nvSpPr>
          <p:spPr>
            <a:xfrm>
              <a:off x="502920" y="3078162"/>
              <a:ext cx="3840480" cy="79541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rgbClr val="37415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project evaluation process was open and transparent. Decisions were based only on information provided and assessed against job creation, sustainability, and value for money.</a:t>
              </a:r>
              <a:endParaRPr lang="en-US" sz="1400" dirty="0"/>
            </a:p>
          </p:txBody>
        </p:sp>
        <p:sp>
          <p:nvSpPr>
            <p:cNvPr id="11" name="Shape 13">
              <a:extLst>
                <a:ext uri="{FF2B5EF4-FFF2-40B4-BE49-F238E27FC236}">
                  <a16:creationId xmlns:a16="http://schemas.microsoft.com/office/drawing/2014/main" id="{1C9F3748-F776-74B8-666E-3F9BC1B0494A}"/>
                </a:ext>
              </a:extLst>
            </p:cNvPr>
            <p:cNvSpPr/>
            <p:nvPr/>
          </p:nvSpPr>
          <p:spPr>
            <a:xfrm>
              <a:off x="4724400" y="2762494"/>
              <a:ext cx="4114800" cy="1178863"/>
            </a:xfrm>
            <a:prstGeom prst="roundRect">
              <a:avLst>
                <a:gd name="adj" fmla="val 6250"/>
              </a:avLst>
            </a:prstGeom>
            <a:solidFill>
              <a:srgbClr val="4EA8FF">
                <a:alpha val="25098"/>
              </a:srgbClr>
            </a:solidFill>
            <a:ln w="12700">
              <a:solidFill>
                <a:srgbClr val="D1FAE5"/>
              </a:solidFill>
              <a:prstDash val="solid"/>
            </a:ln>
            <a:effectLst>
              <a:outerShdw blurRad="101600" dist="381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 15">
              <a:extLst>
                <a:ext uri="{FF2B5EF4-FFF2-40B4-BE49-F238E27FC236}">
                  <a16:creationId xmlns:a16="http://schemas.microsoft.com/office/drawing/2014/main" id="{7DD09AD9-1D53-DC33-92BF-DEFBC5DB5C1D}"/>
                </a:ext>
              </a:extLst>
            </p:cNvPr>
            <p:cNvSpPr/>
            <p:nvPr/>
          </p:nvSpPr>
          <p:spPr>
            <a:xfrm>
              <a:off x="4861560" y="2774820"/>
              <a:ext cx="3840480" cy="34747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800" b="1" dirty="0">
                  <a:solidFill>
                    <a:srgbClr val="1B433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eTenders a Significant Hurdle</a:t>
              </a:r>
              <a:endParaRPr lang="en-US" sz="1800" dirty="0"/>
            </a:p>
          </p:txBody>
        </p:sp>
        <p:sp>
          <p:nvSpPr>
            <p:cNvPr id="35" name="Text 16">
              <a:extLst>
                <a:ext uri="{FF2B5EF4-FFF2-40B4-BE49-F238E27FC236}">
                  <a16:creationId xmlns:a16="http://schemas.microsoft.com/office/drawing/2014/main" id="{6F05B1E4-2C3C-5373-453D-E4DD274DA6E6}"/>
                </a:ext>
              </a:extLst>
            </p:cNvPr>
            <p:cNvSpPr/>
            <p:nvPr/>
          </p:nvSpPr>
          <p:spPr>
            <a:xfrm>
              <a:off x="4846320" y="3078162"/>
              <a:ext cx="3840480" cy="8233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rgbClr val="37415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For those unfamiliar with eTenders, this was considered a significant challenge often requiring the engagement of professional expertise, adding cost to applicants.</a:t>
              </a:r>
              <a:endParaRPr lang="en-US" sz="1400" dirty="0"/>
            </a:p>
          </p:txBody>
        </p:sp>
      </p:grpSp>
      <p:sp>
        <p:nvSpPr>
          <p:cNvPr id="36" name="Shape 17">
            <a:extLst>
              <a:ext uri="{FF2B5EF4-FFF2-40B4-BE49-F238E27FC236}">
                <a16:creationId xmlns:a16="http://schemas.microsoft.com/office/drawing/2014/main" id="{232AE460-A0A3-DEA3-D45B-E4D507DA4691}"/>
              </a:ext>
            </a:extLst>
          </p:cNvPr>
          <p:cNvSpPr/>
          <p:nvPr/>
        </p:nvSpPr>
        <p:spPr>
          <a:xfrm>
            <a:off x="365760" y="3985555"/>
            <a:ext cx="4114800" cy="1589999"/>
          </a:xfrm>
          <a:prstGeom prst="roundRect">
            <a:avLst>
              <a:gd name="adj" fmla="val 6250"/>
            </a:avLst>
          </a:prstGeom>
          <a:solidFill>
            <a:srgbClr val="4EA8FF">
              <a:alpha val="25098"/>
            </a:srgbClr>
          </a:solidFill>
          <a:ln w="12700">
            <a:solidFill>
              <a:srgbClr val="D1FAE5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3F95A2CC-37C8-1A73-2C3B-1B53CE20F454}"/>
              </a:ext>
            </a:extLst>
          </p:cNvPr>
          <p:cNvSpPr/>
          <p:nvPr/>
        </p:nvSpPr>
        <p:spPr>
          <a:xfrm>
            <a:off x="510977" y="397287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Claims Expected to Rise</a:t>
            </a:r>
            <a:endParaRPr lang="en-US" sz="1800" dirty="0"/>
          </a:p>
        </p:txBody>
      </p:sp>
      <p:sp>
        <p:nvSpPr>
          <p:cNvPr id="38" name="Text 20">
            <a:extLst>
              <a:ext uri="{FF2B5EF4-FFF2-40B4-BE49-F238E27FC236}">
                <a16:creationId xmlns:a16="http://schemas.microsoft.com/office/drawing/2014/main" id="{AECFFBDB-0B8C-B348-DF1D-0DC1F431E1D2}"/>
              </a:ext>
            </a:extLst>
          </p:cNvPr>
          <p:cNvSpPr/>
          <p:nvPr/>
        </p:nvSpPr>
        <p:spPr>
          <a:xfrm>
            <a:off x="502920" y="4280249"/>
            <a:ext cx="3840480" cy="10209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Consultees agreed that an increase in claims is expected over the next nine months, with two targeted funding calls planned for 2026 compared to one in 2025.</a:t>
            </a:r>
            <a:endParaRPr lang="en-US" sz="1400" dirty="0"/>
          </a:p>
        </p:txBody>
      </p:sp>
      <p:sp>
        <p:nvSpPr>
          <p:cNvPr id="39" name="Shape 21">
            <a:extLst>
              <a:ext uri="{FF2B5EF4-FFF2-40B4-BE49-F238E27FC236}">
                <a16:creationId xmlns:a16="http://schemas.microsoft.com/office/drawing/2014/main" id="{8A26118A-B0A4-478C-0F4E-E223B6B1C84F}"/>
              </a:ext>
            </a:extLst>
          </p:cNvPr>
          <p:cNvSpPr/>
          <p:nvPr/>
        </p:nvSpPr>
        <p:spPr>
          <a:xfrm>
            <a:off x="4709160" y="3985555"/>
            <a:ext cx="4114800" cy="1589999"/>
          </a:xfrm>
          <a:prstGeom prst="roundRect">
            <a:avLst>
              <a:gd name="adj" fmla="val 6250"/>
            </a:avLst>
          </a:prstGeom>
          <a:solidFill>
            <a:srgbClr val="4EA8FF">
              <a:alpha val="25098"/>
            </a:srgbClr>
          </a:solidFill>
          <a:ln w="12700">
            <a:solidFill>
              <a:srgbClr val="D1FAE5"/>
            </a:solidFill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346441A6-5004-9D46-69AE-6887B77FFDB0}"/>
              </a:ext>
            </a:extLst>
          </p:cNvPr>
          <p:cNvSpPr/>
          <p:nvPr/>
        </p:nvSpPr>
        <p:spPr>
          <a:xfrm>
            <a:off x="4838150" y="3969017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1B43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for Funding</a:t>
            </a:r>
            <a:endParaRPr lang="en-US" sz="1800" dirty="0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F60DCA22-3D59-6896-7743-0877070A7400}"/>
              </a:ext>
            </a:extLst>
          </p:cNvPr>
          <p:cNvSpPr/>
          <p:nvPr/>
        </p:nvSpPr>
        <p:spPr>
          <a:xfrm>
            <a:off x="4838150" y="4293231"/>
            <a:ext cx="3840480" cy="119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operates in a crowded funding space. Other available supports (including from the Local Authority) make it challenging for some promoters to identify the correct avenue.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03550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8899D-DF21-2F25-0D37-F05C194C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1E19F657-D387-684F-8035-4A6225D1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9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677F8E6E-674C-7CE3-6626-DF7736F2B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7696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Administration and File Management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6EF075-B86C-376B-5B30-6F4EF7A0F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B2B290-B999-F8F6-2F19-37CB13DB0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C591074F-C090-819C-180C-548A9B8ED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B0D960AF-E86F-166C-6F57-A11F6935DE6B}"/>
              </a:ext>
            </a:extLst>
          </p:cNvPr>
          <p:cNvSpPr/>
          <p:nvPr/>
        </p:nvSpPr>
        <p:spPr>
          <a:xfrm>
            <a:off x="381000" y="883582"/>
            <a:ext cx="8229600" cy="523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A random sample of application files was reviewed spanning multiple themes, promoter types, and geographic areas</a:t>
            </a:r>
            <a:endParaRPr lang="en-US" sz="1600" dirty="0"/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1A2129A0-920C-C406-8D2C-826359DC66EA}"/>
              </a:ext>
            </a:extLst>
          </p:cNvPr>
          <p:cNvSpPr/>
          <p:nvPr/>
        </p:nvSpPr>
        <p:spPr>
          <a:xfrm>
            <a:off x="365759" y="1770507"/>
            <a:ext cx="8412995" cy="3869055"/>
          </a:xfrm>
          <a:prstGeom prst="roundRect">
            <a:avLst>
              <a:gd name="adj" fmla="val 2078"/>
            </a:avLst>
          </a:prstGeom>
          <a:solidFill>
            <a:srgbClr val="52BBEE">
              <a:alpha val="25098"/>
            </a:srgbClr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40550EC9-4683-F2D1-1EB0-FC383CC41D80}"/>
              </a:ext>
            </a:extLst>
          </p:cNvPr>
          <p:cNvSpPr/>
          <p:nvPr/>
        </p:nvSpPr>
        <p:spPr>
          <a:xfrm>
            <a:off x="540504" y="1770506"/>
            <a:ext cx="8412995" cy="3674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Well-structured, consistent administrative process across all reviewed files.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Clear evidence that procurement procedures were followed throughout.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Business plans present where required, demonstrating consideration of long-term viability.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Very high level of compliance with LEADER Programme requirements confirmed.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IEC decisions arrived at by agreement, with a broad range of sector expertise represented.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Thorough paper trail: minutes and evaluation reports of consistent, high standard.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7415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Files stored securely; no recorded security breaches to date.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6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D46AB-9368-0679-3747-DD83BCE0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">
            <a:extLst>
              <a:ext uri="{FF2B5EF4-FFF2-40B4-BE49-F238E27FC236}">
                <a16:creationId xmlns:a16="http://schemas.microsoft.com/office/drawing/2014/main" id="{F738BAAB-550B-2D61-4FFF-495F5C44C82A}"/>
              </a:ext>
            </a:extLst>
          </p:cNvPr>
          <p:cNvSpPr/>
          <p:nvPr/>
        </p:nvSpPr>
        <p:spPr>
          <a:xfrm>
            <a:off x="4656916" y="2517018"/>
            <a:ext cx="4114800" cy="1449664"/>
          </a:xfrm>
          <a:prstGeom prst="roundRect">
            <a:avLst>
              <a:gd name="adj" fmla="val 6557"/>
            </a:avLst>
          </a:prstGeom>
          <a:solidFill>
            <a:srgbClr val="4EA8F8">
              <a:alpha val="24706"/>
            </a:srgbClr>
          </a:solidFill>
          <a:ln w="1524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05AE9304-5A7E-DCF1-65DC-1F28472843D1}"/>
              </a:ext>
            </a:extLst>
          </p:cNvPr>
          <p:cNvSpPr/>
          <p:nvPr/>
        </p:nvSpPr>
        <p:spPr>
          <a:xfrm>
            <a:off x="4656916" y="967137"/>
            <a:ext cx="4114800" cy="1449664"/>
          </a:xfrm>
          <a:prstGeom prst="roundRect">
            <a:avLst>
              <a:gd name="adj" fmla="val 6557"/>
            </a:avLst>
          </a:prstGeom>
          <a:solidFill>
            <a:srgbClr val="4EA8F8">
              <a:alpha val="24706"/>
            </a:srgbClr>
          </a:solidFill>
          <a:ln w="1524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656D688E-B4E5-CC1B-2684-9A0BDE20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10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B9D7A84B-839C-0651-DFCE-C57B85E2C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95602"/>
            <a:ext cx="85724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Promoter Challenges &amp; Programme Performance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322B9C-4735-18C7-9D2C-1F5B238AB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BFB06D-B2FE-ECB1-D7F2-9B5CFAF6A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A213CF06-3710-ABA0-C5BE-1664F9EFB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0A7663E-C61A-1A1A-333B-982E1C32E285}"/>
              </a:ext>
            </a:extLst>
          </p:cNvPr>
          <p:cNvSpPr/>
          <p:nvPr/>
        </p:nvSpPr>
        <p:spPr>
          <a:xfrm>
            <a:off x="413373" y="975914"/>
            <a:ext cx="4114800" cy="1449664"/>
          </a:xfrm>
          <a:prstGeom prst="roundRect">
            <a:avLst>
              <a:gd name="adj" fmla="val 6557"/>
            </a:avLst>
          </a:prstGeom>
          <a:solidFill>
            <a:srgbClr val="4EA8F8">
              <a:alpha val="24706"/>
            </a:srgbClr>
          </a:solidFill>
          <a:ln w="1524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DB845A0-A386-711B-36D6-3A28C2644A8C}"/>
              </a:ext>
            </a:extLst>
          </p:cNvPr>
          <p:cNvSpPr/>
          <p:nvPr/>
        </p:nvSpPr>
        <p:spPr>
          <a:xfrm>
            <a:off x="509444" y="106266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Co-Finance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6E72BD1-D68C-9B82-DA71-97FB9E607730}"/>
              </a:ext>
            </a:extLst>
          </p:cNvPr>
          <p:cNvSpPr/>
          <p:nvPr/>
        </p:nvSpPr>
        <p:spPr>
          <a:xfrm>
            <a:off x="509444" y="1435788"/>
            <a:ext cx="3840480" cy="8410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2B3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Securing sufficient co-finance is one of the main reported challenges. LEADER funding is paid retrospectively, necessitating bridging finance and creating cash flow risk.</a:t>
            </a:r>
            <a:endParaRPr lang="en-US" sz="1400" dirty="0">
              <a:solidFill>
                <a:srgbClr val="2B3476"/>
              </a:solidFill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F0C89ED-B35E-FD4B-3AB7-BB215FE9D929}"/>
              </a:ext>
            </a:extLst>
          </p:cNvPr>
          <p:cNvSpPr/>
          <p:nvPr/>
        </p:nvSpPr>
        <p:spPr>
          <a:xfrm>
            <a:off x="4852844" y="106266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Procurement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FC7340A-487C-3239-6ECA-A63682C2CE19}"/>
              </a:ext>
            </a:extLst>
          </p:cNvPr>
          <p:cNvSpPr/>
          <p:nvPr/>
        </p:nvSpPr>
        <p:spPr>
          <a:xfrm>
            <a:off x="4852844" y="1435788"/>
            <a:ext cx="3840480" cy="8410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2B3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eTenders must now be used for supplies contracts over €50,000 ex VAT and works over €200,000 ex VAT. Many promoters are unfamiliar with the system.</a:t>
            </a:r>
            <a:endParaRPr lang="en-US" sz="1400" dirty="0">
              <a:solidFill>
                <a:srgbClr val="2B3476"/>
              </a:solidFill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744A8998-0F32-0BA6-C0F2-40548B55BC62}"/>
              </a:ext>
            </a:extLst>
          </p:cNvPr>
          <p:cNvSpPr/>
          <p:nvPr/>
        </p:nvSpPr>
        <p:spPr>
          <a:xfrm>
            <a:off x="413373" y="2517018"/>
            <a:ext cx="4114800" cy="1449664"/>
          </a:xfrm>
          <a:prstGeom prst="roundRect">
            <a:avLst>
              <a:gd name="adj" fmla="val 6557"/>
            </a:avLst>
          </a:prstGeom>
          <a:solidFill>
            <a:srgbClr val="4EA8F8">
              <a:alpha val="24706"/>
            </a:srgbClr>
          </a:solidFill>
          <a:ln w="15240">
            <a:noFill/>
            <a:prstDash val="solid"/>
          </a:ln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18B859B3-0FCB-7648-EBD9-9A2EBD6707C1}"/>
              </a:ext>
            </a:extLst>
          </p:cNvPr>
          <p:cNvSpPr/>
          <p:nvPr/>
        </p:nvSpPr>
        <p:spPr>
          <a:xfrm>
            <a:off x="509444" y="2614707"/>
            <a:ext cx="3840480" cy="3712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Statutory Permissions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9EC32790-225D-BF9D-94A9-12BCECF092E7}"/>
              </a:ext>
            </a:extLst>
          </p:cNvPr>
          <p:cNvSpPr/>
          <p:nvPr/>
        </p:nvSpPr>
        <p:spPr>
          <a:xfrm>
            <a:off x="509444" y="3014880"/>
            <a:ext cx="3977640" cy="913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2B3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projects require planning permission or other statutory approvals, causing delays that can affect funding deadlines and add professional service costs.</a:t>
            </a:r>
            <a:endParaRPr lang="en-US" sz="1400" dirty="0">
              <a:solidFill>
                <a:srgbClr val="2B3476"/>
              </a:solidFill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D324A805-EA65-19AB-07CB-587858D82EAD}"/>
              </a:ext>
            </a:extLst>
          </p:cNvPr>
          <p:cNvSpPr/>
          <p:nvPr/>
        </p:nvSpPr>
        <p:spPr>
          <a:xfrm>
            <a:off x="4852844" y="2614707"/>
            <a:ext cx="3840480" cy="3712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Competing Grants</a:t>
            </a:r>
            <a:endParaRPr lang="en-US" sz="1800" dirty="0">
              <a:solidFill>
                <a:srgbClr val="00B050"/>
              </a:solidFill>
            </a:endParaRPr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EF0CE44F-F016-DBAC-3116-27F7C4154D21}"/>
              </a:ext>
            </a:extLst>
          </p:cNvPr>
          <p:cNvSpPr/>
          <p:nvPr/>
        </p:nvSpPr>
        <p:spPr>
          <a:xfrm>
            <a:off x="4852844" y="3015610"/>
            <a:ext cx="3977640" cy="8826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rgbClr val="2B3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grant programmes with less demanding application processes are more attractive to some promoters, contributing to a decline in EoIs.</a:t>
            </a:r>
            <a:endParaRPr lang="en-US" sz="1400" dirty="0">
              <a:solidFill>
                <a:srgbClr val="2B3476"/>
              </a:solidFill>
            </a:endParaRP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7D99FE33-790B-1701-CA9D-2C4876CA4407}"/>
              </a:ext>
            </a:extLst>
          </p:cNvPr>
          <p:cNvSpPr/>
          <p:nvPr/>
        </p:nvSpPr>
        <p:spPr>
          <a:xfrm>
            <a:off x="413373" y="4081174"/>
            <a:ext cx="8358343" cy="1686214"/>
          </a:xfrm>
          <a:prstGeom prst="roundRect">
            <a:avLst>
              <a:gd name="adj" fmla="val 5333"/>
            </a:avLst>
          </a:prstGeom>
          <a:solidFill>
            <a:srgbClr val="52BB32">
              <a:alpha val="24706"/>
            </a:srgb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A3D4EF1D-C852-61D8-8CB8-55D0AD262B2B}"/>
              </a:ext>
            </a:extLst>
          </p:cNvPr>
          <p:cNvSpPr/>
          <p:nvPr/>
        </p:nvSpPr>
        <p:spPr>
          <a:xfrm>
            <a:off x="515699" y="4163615"/>
            <a:ext cx="80942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Performance after Call 3  |  </a:t>
            </a:r>
            <a:r>
              <a:rPr lang="en-US" sz="1400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of December 2025</a:t>
            </a:r>
            <a:endParaRPr lang="en-US" sz="1400" dirty="0">
              <a:solidFill>
                <a:srgbClr val="00B05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EC835-F4BB-1EA4-F5F6-BE955A8D454F}"/>
              </a:ext>
            </a:extLst>
          </p:cNvPr>
          <p:cNvGrpSpPr/>
          <p:nvPr/>
        </p:nvGrpSpPr>
        <p:grpSpPr>
          <a:xfrm>
            <a:off x="432918" y="4538530"/>
            <a:ext cx="8278163" cy="813816"/>
            <a:chOff x="561689" y="4538519"/>
            <a:chExt cx="8278163" cy="813816"/>
          </a:xfrm>
        </p:grpSpPr>
        <p:sp>
          <p:nvSpPr>
            <p:cNvPr id="23" name="Text 15">
              <a:extLst>
                <a:ext uri="{FF2B5EF4-FFF2-40B4-BE49-F238E27FC236}">
                  <a16:creationId xmlns:a16="http://schemas.microsoft.com/office/drawing/2014/main" id="{B3CD7CA9-A9E5-8279-D243-171AE9E0B1B8}"/>
                </a:ext>
              </a:extLst>
            </p:cNvPr>
            <p:cNvSpPr/>
            <p:nvPr/>
          </p:nvSpPr>
          <p:spPr>
            <a:xfrm>
              <a:off x="561689" y="4538519"/>
              <a:ext cx="1931571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200" b="1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</a:t>
              </a:r>
              <a:r>
                <a:rPr lang="en-US" sz="2200" b="1" baseline="300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</a:t>
              </a:r>
              <a:endParaRPr lang="en-US" sz="2200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24" name="Text 16">
              <a:extLst>
                <a:ext uri="{FF2B5EF4-FFF2-40B4-BE49-F238E27FC236}">
                  <a16:creationId xmlns:a16="http://schemas.microsoft.com/office/drawing/2014/main" id="{88E19A3D-E67B-EF3C-FE8E-8794A0A3DD9A}"/>
                </a:ext>
              </a:extLst>
            </p:cNvPr>
            <p:cNvSpPr/>
            <p:nvPr/>
          </p:nvSpPr>
          <p:spPr>
            <a:xfrm>
              <a:off x="561689" y="4968287"/>
              <a:ext cx="1931571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National expenditure</a:t>
              </a:r>
              <a:endParaRPr lang="en-US" sz="1200" dirty="0">
                <a:solidFill>
                  <a:srgbClr val="00B05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ranking (of 33 LAGs).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25" name="Text 17">
              <a:extLst>
                <a:ext uri="{FF2B5EF4-FFF2-40B4-BE49-F238E27FC236}">
                  <a16:creationId xmlns:a16="http://schemas.microsoft.com/office/drawing/2014/main" id="{EAC3BC48-ED6D-383D-89A7-68D869B0983F}"/>
                </a:ext>
              </a:extLst>
            </p:cNvPr>
            <p:cNvSpPr/>
            <p:nvPr/>
          </p:nvSpPr>
          <p:spPr>
            <a:xfrm>
              <a:off x="2677219" y="4538519"/>
              <a:ext cx="1931571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200" b="1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21%</a:t>
              </a:r>
              <a:endParaRPr lang="en-US" sz="2200" dirty="0">
                <a:solidFill>
                  <a:srgbClr val="00B050"/>
                </a:solidFill>
              </a:endParaRPr>
            </a:p>
          </p:txBody>
        </p:sp>
        <p:sp>
          <p:nvSpPr>
            <p:cNvPr id="26" name="Text 18">
              <a:extLst>
                <a:ext uri="{FF2B5EF4-FFF2-40B4-BE49-F238E27FC236}">
                  <a16:creationId xmlns:a16="http://schemas.microsoft.com/office/drawing/2014/main" id="{D99970CB-34C4-2CB7-C4E7-DB6F993120D8}"/>
                </a:ext>
              </a:extLst>
            </p:cNvPr>
            <p:cNvSpPr/>
            <p:nvPr/>
          </p:nvSpPr>
          <p:spPr>
            <a:xfrm>
              <a:off x="2677219" y="4968287"/>
              <a:ext cx="1931571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Total programme budget</a:t>
              </a:r>
              <a:endParaRPr lang="en-US" sz="1200" dirty="0">
                <a:solidFill>
                  <a:srgbClr val="00B05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claimed by January 2026.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27" name="Text 19">
              <a:extLst>
                <a:ext uri="{FF2B5EF4-FFF2-40B4-BE49-F238E27FC236}">
                  <a16:creationId xmlns:a16="http://schemas.microsoft.com/office/drawing/2014/main" id="{467DC65B-6BA7-7B1E-3138-13C1553DDE27}"/>
                </a:ext>
              </a:extLst>
            </p:cNvPr>
            <p:cNvSpPr/>
            <p:nvPr/>
          </p:nvSpPr>
          <p:spPr>
            <a:xfrm>
              <a:off x="4792750" y="4538519"/>
              <a:ext cx="1931571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200" b="1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€2.49M</a:t>
              </a:r>
              <a:endParaRPr lang="en-US" sz="2200" dirty="0">
                <a:solidFill>
                  <a:srgbClr val="00B050"/>
                </a:solidFill>
              </a:endParaRPr>
            </a:p>
          </p:txBody>
        </p:sp>
        <p:sp>
          <p:nvSpPr>
            <p:cNvPr id="28" name="Text 20">
              <a:extLst>
                <a:ext uri="{FF2B5EF4-FFF2-40B4-BE49-F238E27FC236}">
                  <a16:creationId xmlns:a16="http://schemas.microsoft.com/office/drawing/2014/main" id="{652D270C-D8EF-F724-2EC3-3E9779EFD592}"/>
                </a:ext>
              </a:extLst>
            </p:cNvPr>
            <p:cNvSpPr/>
            <p:nvPr/>
          </p:nvSpPr>
          <p:spPr>
            <a:xfrm>
              <a:off x="4792750" y="4968287"/>
              <a:ext cx="1931571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Remaining to allocate</a:t>
              </a:r>
              <a:endParaRPr lang="en-US" sz="1200" dirty="0">
                <a:solidFill>
                  <a:srgbClr val="00B05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by programme end.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  <p:sp>
          <p:nvSpPr>
            <p:cNvPr id="29" name="Text 21">
              <a:extLst>
                <a:ext uri="{FF2B5EF4-FFF2-40B4-BE49-F238E27FC236}">
                  <a16:creationId xmlns:a16="http://schemas.microsoft.com/office/drawing/2014/main" id="{9B8D085E-38CC-46E3-965B-F9D112137789}"/>
                </a:ext>
              </a:extLst>
            </p:cNvPr>
            <p:cNvSpPr/>
            <p:nvPr/>
          </p:nvSpPr>
          <p:spPr>
            <a:xfrm>
              <a:off x="6908281" y="4538519"/>
              <a:ext cx="1931571" cy="43891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2200" b="1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25</a:t>
              </a:r>
              <a:endParaRPr lang="en-US" sz="2200" dirty="0">
                <a:solidFill>
                  <a:srgbClr val="00B050"/>
                </a:solidFill>
              </a:endParaRPr>
            </a:p>
          </p:txBody>
        </p:sp>
        <p:sp>
          <p:nvSpPr>
            <p:cNvPr id="30" name="Text 22">
              <a:extLst>
                <a:ext uri="{FF2B5EF4-FFF2-40B4-BE49-F238E27FC236}">
                  <a16:creationId xmlns:a16="http://schemas.microsoft.com/office/drawing/2014/main" id="{6875AF4C-374A-3CEB-A9A7-B5558DABDBA4}"/>
                </a:ext>
              </a:extLst>
            </p:cNvPr>
            <p:cNvSpPr/>
            <p:nvPr/>
          </p:nvSpPr>
          <p:spPr>
            <a:xfrm>
              <a:off x="6908281" y="4968287"/>
              <a:ext cx="1931571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Projects supported</a:t>
              </a:r>
              <a:endParaRPr lang="en-US" sz="1200" dirty="0">
                <a:solidFill>
                  <a:srgbClr val="00B05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across Calls 1–3.</a:t>
              </a:r>
              <a:endParaRPr lang="en-US" sz="1200" dirty="0">
                <a:solidFill>
                  <a:srgbClr val="00B050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C85A31C-2750-3C9E-A292-C72D614F838D}"/>
              </a:ext>
            </a:extLst>
          </p:cNvPr>
          <p:cNvSpPr txBox="1"/>
          <p:nvPr/>
        </p:nvSpPr>
        <p:spPr>
          <a:xfrm>
            <a:off x="509444" y="5445224"/>
            <a:ext cx="8177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€1,824,146.93 remaining after 4</a:t>
            </a:r>
            <a:r>
              <a:rPr lang="en-GB" sz="1200" i="1" baseline="30000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i="1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Call.  5</a:t>
            </a:r>
            <a:r>
              <a:rPr lang="en-GB" sz="1200" i="1" baseline="30000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i="1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Call advertised on 30</a:t>
            </a:r>
            <a:r>
              <a:rPr lang="en-GB" sz="1200" i="1" baseline="30000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i="1" dirty="0">
                <a:solidFill>
                  <a:srgbClr val="2B34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 2026 (€1,820,310.93)</a:t>
            </a:r>
          </a:p>
        </p:txBody>
      </p:sp>
    </p:spTree>
    <p:extLst>
      <p:ext uri="{BB962C8B-B14F-4D97-AF65-F5344CB8AC3E}">
        <p14:creationId xmlns:p14="http://schemas.microsoft.com/office/powerpoint/2010/main" val="47896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213CE-6FA0-3FD1-FA01-01796519A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45933B2F-AAC6-6E37-C3A9-C8094751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11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A30B17C7-38D4-6DB2-BD4D-DCAFCE04C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95602"/>
            <a:ext cx="85724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Conclusions and Recommendations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D14F71-9A60-E204-5B13-B0C6B509C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E7E340-B952-10F6-7258-B92D6BE0D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88AE7B5-091A-46CD-D24F-C9ACD3D69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B1AA3E28-6F3D-E567-4675-5E1709D320AD}"/>
              </a:ext>
            </a:extLst>
          </p:cNvPr>
          <p:cNvSpPr/>
          <p:nvPr/>
        </p:nvSpPr>
        <p:spPr>
          <a:xfrm>
            <a:off x="395536" y="881152"/>
            <a:ext cx="8229600" cy="819655"/>
          </a:xfrm>
          <a:prstGeom prst="roundRect">
            <a:avLst>
              <a:gd name="adj" fmla="val 10256"/>
            </a:avLst>
          </a:prstGeom>
          <a:solidFill>
            <a:srgbClr val="52BB32">
              <a:alpha val="24706"/>
            </a:srgbClr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DD1B42A9-FB1D-7D1D-7ECB-3922A8A27D4B}"/>
              </a:ext>
            </a:extLst>
          </p:cNvPr>
          <p:cNvSpPr/>
          <p:nvPr/>
        </p:nvSpPr>
        <p:spPr>
          <a:xfrm>
            <a:off x="532696" y="998371"/>
            <a:ext cx="7955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Overall Finding</a:t>
            </a: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:  The Waterford LDS is being implemented professionally. The approach to project identification and selection is appropriate, and all partners – the Implementing Partner, IEC, Financial Partner, and LAG – are effectively carrying out their respective roles.</a:t>
            </a:r>
            <a:endParaRPr lang="en-US" sz="1400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3CB4365-BA98-8998-D436-939671B65BFC}"/>
              </a:ext>
            </a:extLst>
          </p:cNvPr>
          <p:cNvGrpSpPr/>
          <p:nvPr/>
        </p:nvGrpSpPr>
        <p:grpSpPr>
          <a:xfrm>
            <a:off x="342899" y="1946527"/>
            <a:ext cx="8458200" cy="3426689"/>
            <a:chOff x="457200" y="2646774"/>
            <a:chExt cx="8458200" cy="3426689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872F2757-9B90-E762-CE66-C3BD3CA6DE99}"/>
                </a:ext>
              </a:extLst>
            </p:cNvPr>
            <p:cNvSpPr/>
            <p:nvPr/>
          </p:nvSpPr>
          <p:spPr>
            <a:xfrm>
              <a:off x="457200" y="2646774"/>
              <a:ext cx="4114800" cy="1516253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 7">
              <a:extLst>
                <a:ext uri="{FF2B5EF4-FFF2-40B4-BE49-F238E27FC236}">
                  <a16:creationId xmlns:a16="http://schemas.microsoft.com/office/drawing/2014/main" id="{AC699A5E-5CAB-4BD2-DE78-85DE4745DE3D}"/>
                </a:ext>
              </a:extLst>
            </p:cNvPr>
            <p:cNvSpPr/>
            <p:nvPr/>
          </p:nvSpPr>
          <p:spPr>
            <a:xfrm>
              <a:off x="646997" y="2711824"/>
              <a:ext cx="3806131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Business Sentiment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AF805A9E-A564-A9E8-A5E0-06E322447833}"/>
                </a:ext>
              </a:extLst>
            </p:cNvPr>
            <p:cNvSpPr/>
            <p:nvPr/>
          </p:nvSpPr>
          <p:spPr>
            <a:xfrm>
              <a:off x="646997" y="3013576"/>
              <a:ext cx="3806131" cy="113040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Encourage smaller-scale, lower-risk projects in current conditions. Monitor rising energy costs as a potential driver of interest in Theme 3 (Environment). Consider inflation impact on grant values.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4" name="Shape 9">
              <a:extLst>
                <a:ext uri="{FF2B5EF4-FFF2-40B4-BE49-F238E27FC236}">
                  <a16:creationId xmlns:a16="http://schemas.microsoft.com/office/drawing/2014/main" id="{89724253-7D53-39F1-C95D-6E3E671A32AA}"/>
                </a:ext>
              </a:extLst>
            </p:cNvPr>
            <p:cNvSpPr/>
            <p:nvPr/>
          </p:nvSpPr>
          <p:spPr>
            <a:xfrm>
              <a:off x="4800600" y="2646774"/>
              <a:ext cx="4114800" cy="1516253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A3CE3C52-5BB7-5F73-5579-971F60FB5908}"/>
                </a:ext>
              </a:extLst>
            </p:cNvPr>
            <p:cNvSpPr/>
            <p:nvPr/>
          </p:nvSpPr>
          <p:spPr>
            <a:xfrm>
              <a:off x="5046341" y="2711824"/>
              <a:ext cx="3750187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Programme Structure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49C7EEA2-E739-0C42-AF06-8AF5EC8B3E5C}"/>
                </a:ext>
              </a:extLst>
            </p:cNvPr>
            <p:cNvSpPr/>
            <p:nvPr/>
          </p:nvSpPr>
          <p:spPr>
            <a:xfrm>
              <a:off x="5046341" y="3013576"/>
              <a:ext cx="3750187" cy="103896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national sub-theme structure is considered overly prescriptive; not possible to change within the current programme but should be raised for future iterations.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7" name="Shape 14">
              <a:extLst>
                <a:ext uri="{FF2B5EF4-FFF2-40B4-BE49-F238E27FC236}">
                  <a16:creationId xmlns:a16="http://schemas.microsoft.com/office/drawing/2014/main" id="{844745C8-434D-63F3-9601-8318479939AE}"/>
                </a:ext>
              </a:extLst>
            </p:cNvPr>
            <p:cNvSpPr/>
            <p:nvPr/>
          </p:nvSpPr>
          <p:spPr>
            <a:xfrm>
              <a:off x="457200" y="4373213"/>
              <a:ext cx="4114800" cy="1700250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 17">
              <a:extLst>
                <a:ext uri="{FF2B5EF4-FFF2-40B4-BE49-F238E27FC236}">
                  <a16:creationId xmlns:a16="http://schemas.microsoft.com/office/drawing/2014/main" id="{1EAA7661-1A85-5BA5-0207-A87A6F3A1005}"/>
                </a:ext>
              </a:extLst>
            </p:cNvPr>
            <p:cNvSpPr/>
            <p:nvPr/>
          </p:nvSpPr>
          <p:spPr>
            <a:xfrm>
              <a:off x="646997" y="4464653"/>
              <a:ext cx="3806131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Programme Performance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9" name="Text 18">
              <a:extLst>
                <a:ext uri="{FF2B5EF4-FFF2-40B4-BE49-F238E27FC236}">
                  <a16:creationId xmlns:a16="http://schemas.microsoft.com/office/drawing/2014/main" id="{9C4CCF2E-EBCC-C335-6ED1-4BC7D60A4261}"/>
                </a:ext>
              </a:extLst>
            </p:cNvPr>
            <p:cNvSpPr/>
            <p:nvPr/>
          </p:nvSpPr>
          <p:spPr>
            <a:xfrm>
              <a:off x="646997" y="4766405"/>
              <a:ext cx="3806131" cy="121602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Waterford ranks 12</a:t>
              </a:r>
              <a:r>
                <a:rPr lang="en-US" sz="1400" baseline="300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</a:t>
              </a:r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nationally (31/03/26). Close monitoring of allocations and claims is essential: €2.49M must be invested over the remaining programme period through targeted and open calls.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Shape 19">
              <a:extLst>
                <a:ext uri="{FF2B5EF4-FFF2-40B4-BE49-F238E27FC236}">
                  <a16:creationId xmlns:a16="http://schemas.microsoft.com/office/drawing/2014/main" id="{5ED2B31C-010B-F55B-95CB-8FF1045D45D9}"/>
                </a:ext>
              </a:extLst>
            </p:cNvPr>
            <p:cNvSpPr/>
            <p:nvPr/>
          </p:nvSpPr>
          <p:spPr>
            <a:xfrm>
              <a:off x="4800600" y="4373213"/>
              <a:ext cx="4114800" cy="1700250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 22">
              <a:extLst>
                <a:ext uri="{FF2B5EF4-FFF2-40B4-BE49-F238E27FC236}">
                  <a16:creationId xmlns:a16="http://schemas.microsoft.com/office/drawing/2014/main" id="{D4B12066-9100-AC37-E380-14CDAD5C3808}"/>
                </a:ext>
              </a:extLst>
            </p:cNvPr>
            <p:cNvSpPr/>
            <p:nvPr/>
          </p:nvSpPr>
          <p:spPr>
            <a:xfrm>
              <a:off x="5046341" y="4466311"/>
              <a:ext cx="3750187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Application</a:t>
              </a:r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Process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2" name="Text 23">
              <a:extLst>
                <a:ext uri="{FF2B5EF4-FFF2-40B4-BE49-F238E27FC236}">
                  <a16:creationId xmlns:a16="http://schemas.microsoft.com/office/drawing/2014/main" id="{6C721968-ECA6-EA81-FF9C-7C3AB93D0C3C}"/>
                </a:ext>
              </a:extLst>
            </p:cNvPr>
            <p:cNvSpPr/>
            <p:nvPr/>
          </p:nvSpPr>
          <p:spPr>
            <a:xfrm>
              <a:off x="5046341" y="4768063"/>
              <a:ext cx="3750187" cy="12143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Consider additional support for promoters unfamiliar with LEADER requirements. Explore simplification with DRCDG, particularly for community groups and small businesses.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444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D991-71F4-3B3F-2F77-64F429F5D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1">
            <a:extLst>
              <a:ext uri="{FF2B5EF4-FFF2-40B4-BE49-F238E27FC236}">
                <a16:creationId xmlns:a16="http://schemas.microsoft.com/office/drawing/2014/main" id="{33139A70-6B54-C191-3307-4B7EBBBA5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A9F18C42-5DD9-4F46-A4AE-CB989C4EFFB8}" type="slidenum">
              <a:rPr lang="en-GB" altLang="en-US" sz="1200" smtClean="0">
                <a:solidFill>
                  <a:srgbClr val="898989"/>
                </a:solidFill>
              </a:rPr>
              <a:pPr/>
              <a:t>12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7172" name="TextBox 5">
            <a:extLst>
              <a:ext uri="{FF2B5EF4-FFF2-40B4-BE49-F238E27FC236}">
                <a16:creationId xmlns:a16="http://schemas.microsoft.com/office/drawing/2014/main" id="{8A0D2B33-11A1-DB6C-237C-7334EB4CB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95602"/>
            <a:ext cx="85724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002857"/>
                </a:solidFill>
                <a:latin typeface="Arial" panose="020B0604020202020204" pitchFamily="34" charset="0"/>
              </a:rPr>
              <a:t>Conclusions and Recommendations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CA729F-EB40-61CE-41A7-C4B11CD89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D9C854-3502-CC2A-7ECF-05867314B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DDC51EFA-5048-71C4-CC83-370D1B6BC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885C94D5-946E-1394-19E8-3983F15D1158}"/>
              </a:ext>
            </a:extLst>
          </p:cNvPr>
          <p:cNvSpPr/>
          <p:nvPr/>
        </p:nvSpPr>
        <p:spPr>
          <a:xfrm>
            <a:off x="395536" y="881152"/>
            <a:ext cx="8229600" cy="819655"/>
          </a:xfrm>
          <a:prstGeom prst="roundRect">
            <a:avLst>
              <a:gd name="adj" fmla="val 10256"/>
            </a:avLst>
          </a:prstGeom>
          <a:solidFill>
            <a:srgbClr val="52BB32">
              <a:alpha val="24706"/>
            </a:srgbClr>
          </a:solidFill>
          <a:ln w="1270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114277E9-6556-53CE-3E6C-D21363EED417}"/>
              </a:ext>
            </a:extLst>
          </p:cNvPr>
          <p:cNvSpPr/>
          <p:nvPr/>
        </p:nvSpPr>
        <p:spPr>
          <a:xfrm>
            <a:off x="532696" y="998371"/>
            <a:ext cx="7955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Overall Finding</a:t>
            </a: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:  The Waterford LDS is being implemented professionally. The approach to project identification and selection is appropriate, and all partners – the Implementing Partner, IEC, Financial Partner, and LAG – are effectively carrying out their respective roles.</a:t>
            </a:r>
            <a:endParaRPr lang="en-US" sz="1400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77DF72-9136-D947-46F0-31CD89405D68}"/>
              </a:ext>
            </a:extLst>
          </p:cNvPr>
          <p:cNvGrpSpPr/>
          <p:nvPr/>
        </p:nvGrpSpPr>
        <p:grpSpPr>
          <a:xfrm>
            <a:off x="300608" y="2132856"/>
            <a:ext cx="8500491" cy="1611197"/>
            <a:chOff x="414909" y="5452205"/>
            <a:chExt cx="8500491" cy="1611197"/>
          </a:xfrm>
        </p:grpSpPr>
        <p:sp>
          <p:nvSpPr>
            <p:cNvPr id="43" name="Shape 24">
              <a:extLst>
                <a:ext uri="{FF2B5EF4-FFF2-40B4-BE49-F238E27FC236}">
                  <a16:creationId xmlns:a16="http://schemas.microsoft.com/office/drawing/2014/main" id="{6EFFEC66-227C-2A02-829D-0108DDB7B1A8}"/>
                </a:ext>
              </a:extLst>
            </p:cNvPr>
            <p:cNvSpPr/>
            <p:nvPr/>
          </p:nvSpPr>
          <p:spPr>
            <a:xfrm>
              <a:off x="414909" y="5452205"/>
              <a:ext cx="4157091" cy="1603078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 27">
              <a:extLst>
                <a:ext uri="{FF2B5EF4-FFF2-40B4-BE49-F238E27FC236}">
                  <a16:creationId xmlns:a16="http://schemas.microsoft.com/office/drawing/2014/main" id="{FEFB6BD3-667B-84D2-6717-751E195F96B5}"/>
                </a:ext>
              </a:extLst>
            </p:cNvPr>
            <p:cNvSpPr/>
            <p:nvPr/>
          </p:nvSpPr>
          <p:spPr>
            <a:xfrm>
              <a:off x="646997" y="5543645"/>
              <a:ext cx="3806131" cy="31255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Promoter Challenges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5" name="Text 28">
              <a:extLst>
                <a:ext uri="{FF2B5EF4-FFF2-40B4-BE49-F238E27FC236}">
                  <a16:creationId xmlns:a16="http://schemas.microsoft.com/office/drawing/2014/main" id="{59D85A22-A512-1419-AEF9-CE47C99281CC}"/>
                </a:ext>
              </a:extLst>
            </p:cNvPr>
            <p:cNvSpPr/>
            <p:nvPr/>
          </p:nvSpPr>
          <p:spPr>
            <a:xfrm>
              <a:off x="646997" y="5845396"/>
              <a:ext cx="3806131" cy="121800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Targeted actions needed on co-finance access, eTenders support, statutory permissions awareness, and earlier signposting of competing grant schemes.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Shape 29">
              <a:extLst>
                <a:ext uri="{FF2B5EF4-FFF2-40B4-BE49-F238E27FC236}">
                  <a16:creationId xmlns:a16="http://schemas.microsoft.com/office/drawing/2014/main" id="{92B50AF5-0B22-FAC5-65E2-9BD789806321}"/>
                </a:ext>
              </a:extLst>
            </p:cNvPr>
            <p:cNvSpPr/>
            <p:nvPr/>
          </p:nvSpPr>
          <p:spPr>
            <a:xfrm>
              <a:off x="4758309" y="5453863"/>
              <a:ext cx="4157091" cy="1603078"/>
            </a:xfrm>
            <a:prstGeom prst="roundRect">
              <a:avLst>
                <a:gd name="adj" fmla="val 6481"/>
              </a:avLst>
            </a:prstGeom>
            <a:solidFill>
              <a:srgbClr val="2B3476"/>
            </a:solidFill>
            <a:ln w="12700">
              <a:solidFill>
                <a:srgbClr val="2D6A4F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 32">
              <a:extLst>
                <a:ext uri="{FF2B5EF4-FFF2-40B4-BE49-F238E27FC236}">
                  <a16:creationId xmlns:a16="http://schemas.microsoft.com/office/drawing/2014/main" id="{0E84E74B-4F1F-854D-C268-B350F1A4AC67}"/>
                </a:ext>
              </a:extLst>
            </p:cNvPr>
            <p:cNvSpPr/>
            <p:nvPr/>
          </p:nvSpPr>
          <p:spPr>
            <a:xfrm>
              <a:off x="4998721" y="5545304"/>
              <a:ext cx="3726884" cy="31089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600" b="1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Budgetary Allocation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8" name="Text 33">
              <a:extLst>
                <a:ext uri="{FF2B5EF4-FFF2-40B4-BE49-F238E27FC236}">
                  <a16:creationId xmlns:a16="http://schemas.microsoft.com/office/drawing/2014/main" id="{FA701AB3-95CC-3834-6A71-64B8C26D2D68}"/>
                </a:ext>
              </a:extLst>
            </p:cNvPr>
            <p:cNvSpPr/>
            <p:nvPr/>
          </p:nvSpPr>
          <p:spPr>
            <a:xfrm>
              <a:off x="4998721" y="5847055"/>
              <a:ext cx="3726884" cy="1185689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en-US" sz="1400" dirty="0">
                  <a:solidFill>
                    <a:schemeClr val="bg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€2,491,451.97 remains to be allocated. Continued vigilance through targeted calls and potential open calls as the programme approaches conclusion in 2027 is essential.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203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567B9-435D-A471-C60D-63A4FA5C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Number Placeholder 1">
            <a:extLst>
              <a:ext uri="{FF2B5EF4-FFF2-40B4-BE49-F238E27FC236}">
                <a16:creationId xmlns:a16="http://schemas.microsoft.com/office/drawing/2014/main" id="{F3DA70B0-1329-C55A-0033-5EA31D93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fld id="{359FFC84-D3CB-964E-8D35-79C576510EBC}" type="slidenum">
              <a:rPr lang="en-GB" altLang="en-US" sz="1200" smtClean="0">
                <a:solidFill>
                  <a:srgbClr val="898989"/>
                </a:solidFill>
              </a:rPr>
              <a:pPr/>
              <a:t>13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075D7-8FF4-708C-8782-F56614FA0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5867400"/>
            <a:ext cx="8763000" cy="533400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srgbClr val="FFFFFF"/>
              </a:solidFill>
              <a:latin typeface="Calibri" pitchFamily="5" charset="0"/>
              <a:ea typeface="ＭＳ Ｐゴシック" pitchFamily="5" charset="-128"/>
              <a:cs typeface="ＭＳ Ｐゴシック" pitchFamily="5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159A65-7377-931A-5D94-715DE975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019800"/>
            <a:ext cx="8763000" cy="381000"/>
          </a:xfrm>
          <a:prstGeom prst="rect">
            <a:avLst/>
          </a:prstGeom>
          <a:solidFill>
            <a:srgbClr val="2B3576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ea typeface="ＭＳ Ｐゴシック" pitchFamily="5" charset="-128"/>
              <a:cs typeface="Arial" panose="020B0604020202020204" pitchFamily="34" charset="0"/>
            </a:endParaRPr>
          </a:p>
        </p:txBody>
      </p:sp>
      <p:sp>
        <p:nvSpPr>
          <p:cNvPr id="5124" name="TextBox 4">
            <a:extLst>
              <a:ext uri="{FF2B5EF4-FFF2-40B4-BE49-F238E27FC236}">
                <a16:creationId xmlns:a16="http://schemas.microsoft.com/office/drawing/2014/main" id="{4D937E33-FE1E-A8D3-29F9-17262BE47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6038850"/>
            <a:ext cx="80772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</a:rPr>
              <a:t>County Waterford LDS: </a:t>
            </a: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Early Cycle Evaluation</a:t>
            </a:r>
          </a:p>
        </p:txBody>
      </p:sp>
      <p:pic>
        <p:nvPicPr>
          <p:cNvPr id="5126" name="Picture 11" descr="Standalone.png">
            <a:extLst>
              <a:ext uri="{FF2B5EF4-FFF2-40B4-BE49-F238E27FC236}">
                <a16:creationId xmlns:a16="http://schemas.microsoft.com/office/drawing/2014/main" id="{8BEBEB54-E9D2-0F87-9476-C0AD1E35C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518" y="4451364"/>
            <a:ext cx="900000" cy="2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24CB1C-79AD-BD7E-1B72-ACAFBD9B6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100137"/>
            <a:ext cx="7772400" cy="521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F12940-B2B8-842B-B4B3-2988FED32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999" y="1113866"/>
            <a:ext cx="5400000" cy="266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18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7783</TotalTime>
  <Words>1420</Words>
  <Application>Microsoft Macintosh PowerPoint</Application>
  <PresentationFormat>On-screen Show (4:3)</PresentationFormat>
  <Paragraphs>234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Arial Narrow</vt:lpstr>
      <vt:lpstr>Calibri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Bill Thorne</Manager>
  <Company>Exodea Europe Consulting Limited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921-Cherry Orchard Interview Presentation</dc:title>
  <dc:subject>921-Cherry Orchard Interview Presentation</dc:subject>
  <dc:creator>Donagh Mac Artain</dc:creator>
  <cp:keywords>921-Cherry Orchard Interview Presentation</cp:keywords>
  <dc:description/>
  <cp:lastModifiedBy>Bill Thorne</cp:lastModifiedBy>
  <cp:revision>421</cp:revision>
  <cp:lastPrinted>2025-10-06T11:56:47Z</cp:lastPrinted>
  <dcterms:created xsi:type="dcterms:W3CDTF">2017-05-09T08:06:08Z</dcterms:created>
  <dcterms:modified xsi:type="dcterms:W3CDTF">2026-07-06T10:23:07Z</dcterms:modified>
  <cp:category>921-Cherry Orchard Interview Presentation</cp:category>
</cp:coreProperties>
</file>